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460" r:id="rId1"/>
    <p:sldMasterId id="2147484464" r:id="rId2"/>
    <p:sldMasterId id="2147484468" r:id="rId3"/>
  </p:sldMasterIdLst>
  <p:notesMasterIdLst>
    <p:notesMasterId r:id="rId52"/>
  </p:notesMasterIdLst>
  <p:handoutMasterIdLst>
    <p:handoutMasterId r:id="rId53"/>
  </p:handoutMasterIdLst>
  <p:sldIdLst>
    <p:sldId id="416" r:id="rId4"/>
    <p:sldId id="418" r:id="rId5"/>
    <p:sldId id="423" r:id="rId6"/>
    <p:sldId id="422" r:id="rId7"/>
    <p:sldId id="424" r:id="rId8"/>
    <p:sldId id="419" r:id="rId9"/>
    <p:sldId id="425" r:id="rId10"/>
    <p:sldId id="426" r:id="rId11"/>
    <p:sldId id="427" r:id="rId12"/>
    <p:sldId id="463" r:id="rId13"/>
    <p:sldId id="428" r:id="rId14"/>
    <p:sldId id="429" r:id="rId15"/>
    <p:sldId id="430" r:id="rId16"/>
    <p:sldId id="431" r:id="rId17"/>
    <p:sldId id="432" r:id="rId18"/>
    <p:sldId id="464" r:id="rId19"/>
    <p:sldId id="433" r:id="rId20"/>
    <p:sldId id="434" r:id="rId21"/>
    <p:sldId id="436" r:id="rId22"/>
    <p:sldId id="437" r:id="rId23"/>
    <p:sldId id="438" r:id="rId24"/>
    <p:sldId id="439" r:id="rId25"/>
    <p:sldId id="440" r:id="rId26"/>
    <p:sldId id="441" r:id="rId27"/>
    <p:sldId id="442" r:id="rId28"/>
    <p:sldId id="443" r:id="rId29"/>
    <p:sldId id="444" r:id="rId30"/>
    <p:sldId id="445" r:id="rId31"/>
    <p:sldId id="446" r:id="rId32"/>
    <p:sldId id="447" r:id="rId33"/>
    <p:sldId id="448" r:id="rId34"/>
    <p:sldId id="449" r:id="rId35"/>
    <p:sldId id="450" r:id="rId36"/>
    <p:sldId id="451" r:id="rId37"/>
    <p:sldId id="452" r:id="rId38"/>
    <p:sldId id="453" r:id="rId39"/>
    <p:sldId id="454" r:id="rId40"/>
    <p:sldId id="455" r:id="rId41"/>
    <p:sldId id="456" r:id="rId42"/>
    <p:sldId id="457" r:id="rId43"/>
    <p:sldId id="458" r:id="rId44"/>
    <p:sldId id="459" r:id="rId45"/>
    <p:sldId id="465" r:id="rId46"/>
    <p:sldId id="466" r:id="rId47"/>
    <p:sldId id="460" r:id="rId48"/>
    <p:sldId id="461" r:id="rId49"/>
    <p:sldId id="462" r:id="rId50"/>
    <p:sldId id="420" r:id="rId51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sz="3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sz="3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sz="3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sz="3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457200" rtl="0" eaLnBrk="1" latinLnBrk="0" hangingPunct="1">
      <a:defRPr sz="3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457200" rtl="0" eaLnBrk="1" latinLnBrk="0" hangingPunct="1">
      <a:defRPr sz="3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457200" rtl="0" eaLnBrk="1" latinLnBrk="0" hangingPunct="1">
      <a:defRPr sz="3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457200" rtl="0" eaLnBrk="1" latinLnBrk="0" hangingPunct="1">
      <a:defRPr sz="3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569F"/>
    <a:srgbClr val="A8D2F0"/>
    <a:srgbClr val="13DB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04" autoAdjust="0"/>
    <p:restoredTop sz="85577" autoAdjust="0"/>
  </p:normalViewPr>
  <p:slideViewPr>
    <p:cSldViewPr snapToGrid="0">
      <p:cViewPr>
        <p:scale>
          <a:sx n="99" d="100"/>
          <a:sy n="99" d="100"/>
        </p:scale>
        <p:origin x="-328" y="944"/>
      </p:cViewPr>
      <p:guideLst>
        <p:guide orient="horz" pos="624"/>
        <p:guide pos="259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366822236143"/>
          <c:y val="0.0347167975423843"/>
          <c:w val="0.655063639896932"/>
          <c:h val="0.9260400376407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Consumer preference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0.87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IE10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0.00%</c:formatCode>
                <c:ptCount val="1"/>
                <c:pt idx="0">
                  <c:v>0.8646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FF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0.1927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Chrome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0.00%</c:formatCode>
                <c:ptCount val="1"/>
                <c:pt idx="0">
                  <c:v>0.0285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12096008"/>
        <c:axId val="-2012093144"/>
      </c:barChart>
      <c:catAx>
        <c:axId val="-2012096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12093144"/>
        <c:crosses val="autoZero"/>
        <c:auto val="1"/>
        <c:lblAlgn val="ctr"/>
        <c:lblOffset val="100"/>
        <c:noMultiLvlLbl val="0"/>
      </c:catAx>
      <c:valAx>
        <c:axId val="-20120931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012096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68195252558695"/>
          <c:y val="0.0485373970286047"/>
          <c:w val="0.239844937146015"/>
          <c:h val="0.697421032532596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10F8452-9334-AD48-BA49-32E05EBF016E}" type="datetimeFigureOut">
              <a:rPr lang="en-US"/>
              <a:pPr>
                <a:defRPr/>
              </a:pPr>
              <a:t>11/13/13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34DD890-F01E-0E47-BA9B-EC470EE81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54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4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36093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MS PGothic" charset="0"/>
      </a:defRPr>
    </a:lvl1pPr>
    <a:lvl2pPr marL="455613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2813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0013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7213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5884" algn="l" defTabSz="4571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4571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4571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45717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434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933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346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350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734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49253466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0128" y="1434487"/>
            <a:ext cx="10059391" cy="6065341"/>
          </a:xfrm>
        </p:spPr>
        <p:txBody>
          <a:bodyPr/>
          <a:lstStyle>
            <a:lvl1pPr marL="0" indent="0" algn="l">
              <a:lnSpc>
                <a:spcPts val="7000"/>
              </a:lnSpc>
              <a:spcAft>
                <a:spcPts val="4800"/>
              </a:spcAft>
              <a:buNone/>
              <a:defRPr sz="4400" b="0" i="0" spc="100" baseline="0">
                <a:solidFill>
                  <a:srgbClr val="FFFFFF"/>
                </a:solidFill>
                <a:latin typeface="+mn-lt"/>
              </a:defRPr>
            </a:lvl1pPr>
            <a:lvl2pPr marL="3657600" indent="0" algn="l">
              <a:lnSpc>
                <a:spcPts val="4300"/>
              </a:lnSpc>
              <a:spcBef>
                <a:spcPts val="0"/>
              </a:spcBef>
              <a:buNone/>
              <a:defRPr sz="3200" baseline="0">
                <a:solidFill>
                  <a:srgbClr val="FFFFFF"/>
                </a:solidFill>
              </a:defRPr>
            </a:lvl2pPr>
            <a:lvl3pPr marL="1299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9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9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49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99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49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99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660776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727" y="1093531"/>
            <a:ext cx="10066336" cy="70200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59167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/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332" y="767497"/>
            <a:ext cx="11899248" cy="6017616"/>
          </a:xfrm>
        </p:spPr>
        <p:txBody>
          <a:bodyPr/>
          <a:lstStyle>
            <a:lvl1pPr>
              <a:defRPr sz="9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709156" y="6785113"/>
            <a:ext cx="8747424" cy="2389187"/>
          </a:xfrm>
        </p:spPr>
        <p:txBody>
          <a:bodyPr/>
          <a:lstStyle>
            <a:lvl1pPr algn="l">
              <a:spcAft>
                <a:spcPts val="600"/>
              </a:spcAft>
              <a:defRPr sz="2800" cap="none" spc="200"/>
            </a:lvl1pPr>
            <a:lvl2pPr marL="0" indent="0" algn="l">
              <a:spcBef>
                <a:spcPts val="0"/>
              </a:spcBef>
              <a:spcAft>
                <a:spcPts val="2400"/>
              </a:spcAft>
              <a:buFontTx/>
              <a:buNone/>
              <a:defRPr sz="2800" b="0" i="0" spc="200"/>
            </a:lvl2pPr>
            <a:lvl3pPr marL="0" indent="0" algn="l">
              <a:spcBef>
                <a:spcPts val="0"/>
              </a:spcBef>
              <a:buFontTx/>
              <a:buNone/>
              <a:defRPr sz="2400" b="0" i="1" spc="200"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5417197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5760" indent="-365760">
              <a:buClr>
                <a:schemeClr val="accent1"/>
              </a:buClr>
              <a:buFont typeface="Wingdings" charset="2"/>
              <a:buChar char="§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WhiteHat Security 2013 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0041F-E29E-9740-93A9-D172D31E1B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1221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WhiteHat Security 2013 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0041F-E29E-9740-93A9-D172D31E1B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02000" y="923571"/>
            <a:ext cx="9151986" cy="82903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302000" y="1729470"/>
            <a:ext cx="9151986" cy="6944900"/>
          </a:xfr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 b="1" i="0">
                <a:solidFill>
                  <a:schemeClr val="accent1"/>
                </a:solidFill>
              </a:defRPr>
            </a:lvl1pPr>
            <a:lvl2pPr marL="274320">
              <a:spcBef>
                <a:spcPts val="600"/>
              </a:spcBef>
              <a:defRPr sz="3000" baseline="0"/>
            </a:lvl2pPr>
            <a:lvl3pPr marL="667512">
              <a:spcBef>
                <a:spcPts val="300"/>
              </a:spcBef>
              <a:buClr>
                <a:schemeClr val="accent1"/>
              </a:buClr>
              <a:defRPr/>
            </a:lvl3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level1_Content Page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5000" y="685800"/>
            <a:ext cx="2286000" cy="2286000"/>
          </a:xfrm>
          <a:solidFill>
            <a:srgbClr val="105291"/>
          </a:solidFill>
        </p:spPr>
        <p:txBody>
          <a:bodyPr/>
          <a:lstStyle>
            <a:lvl1pPr marL="0" indent="0" algn="ctr">
              <a:buNone/>
              <a:defRPr sz="1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855721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theme" Target="../theme/theme2.xml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3113"/>
            <a:ext cx="13030200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2" descr="WhiteHat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1828800"/>
            <a:ext cx="4581525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844800" y="3405188"/>
            <a:ext cx="9499600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2844800" y="6602413"/>
            <a:ext cx="9499600" cy="20891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© WhiteHat Security 2013 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2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320213" y="9040813"/>
            <a:ext cx="3024187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7C776826-D557-1740-ADDD-B4C4B30DB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3"/>
          <p:cNvGrpSpPr>
            <a:grpSpLocks/>
          </p:cNvGrpSpPr>
          <p:nvPr/>
        </p:nvGrpSpPr>
        <p:grpSpPr bwMode="auto">
          <a:xfrm>
            <a:off x="2844800" y="5807075"/>
            <a:ext cx="10182225" cy="90488"/>
            <a:chOff x="2844829" y="5806440"/>
            <a:chExt cx="10181680" cy="9144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2844829" y="5806440"/>
              <a:ext cx="203665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4881483" y="5806440"/>
              <a:ext cx="2036653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6918136" y="5806440"/>
              <a:ext cx="2035066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953202" y="5806440"/>
              <a:ext cx="2036654" cy="9144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0989856" y="5806440"/>
              <a:ext cx="2036653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4" r:id="rId1"/>
  </p:sldLayoutIdLst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649288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5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649288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649288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649288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649288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649288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649288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649288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649288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649288" rtl="0" eaLnBrk="0" fontAlgn="base" hangingPunct="0">
        <a:lnSpc>
          <a:spcPts val="3000"/>
        </a:lnSpc>
        <a:spcBef>
          <a:spcPct val="0"/>
        </a:spcBef>
        <a:spcAft>
          <a:spcPts val="600"/>
        </a:spcAft>
        <a:buFont typeface="Arial" charset="0"/>
        <a:defRPr sz="2800" kern="1200" spc="5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649288" rtl="0" eaLnBrk="0" fontAlgn="base" hangingPunct="0">
        <a:lnSpc>
          <a:spcPts val="3000"/>
        </a:lnSpc>
        <a:spcBef>
          <a:spcPct val="0"/>
        </a:spcBef>
        <a:spcAft>
          <a:spcPts val="2400"/>
        </a:spcAft>
        <a:buFont typeface="Arial" charset="0"/>
        <a:defRPr sz="2800" kern="1200" spc="5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marL="1143000" indent="-228600" algn="l" defTabSz="649288" rtl="0" eaLnBrk="0" fontAlgn="base" hangingPunct="0">
        <a:lnSpc>
          <a:spcPts val="2600"/>
        </a:lnSpc>
        <a:spcBef>
          <a:spcPct val="0"/>
        </a:spcBef>
        <a:spcAft>
          <a:spcPct val="0"/>
        </a:spcAft>
        <a:buFont typeface="Arial" charset="0"/>
        <a:defRPr sz="2400" i="1" kern="1200" spc="5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marL="2274888" indent="-323850" algn="l" defTabSz="6492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marL="2924175" indent="-323850" algn="l" defTabSz="6492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3575169" indent="-325014" algn="l" defTabSz="650029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5197" indent="-325014" algn="l" defTabSz="650029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5229" indent="-325014" algn="l" defTabSz="650029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5256" indent="-325014" algn="l" defTabSz="650029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02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029" algn="l" defTabSz="65002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059" algn="l" defTabSz="65002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092" algn="l" defTabSz="65002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122" algn="l" defTabSz="65002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151" algn="l" defTabSz="65002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184" algn="l" defTabSz="65002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0209" algn="l" defTabSz="65002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0243" algn="l" defTabSz="65002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50875" y="766763"/>
            <a:ext cx="11703050" cy="529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6276975"/>
            <a:ext cx="11703050" cy="5381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0875" y="9145588"/>
            <a:ext cx="7121525" cy="37941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 spc="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© WhiteHat Security 2013 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21813" y="9144000"/>
            <a:ext cx="2932112" cy="381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7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3EAA485-DB42-9F4F-ABA4-F168B54DDB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5" r:id="rId1"/>
    <p:sldLayoutId id="2147484496" r:id="rId2"/>
    <p:sldLayoutId id="2147484497" r:id="rId3"/>
  </p:sldLayoutIdLst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649288" rtl="0" eaLnBrk="0" fontAlgn="base" hangingPunct="0">
        <a:spcBef>
          <a:spcPct val="0"/>
        </a:spcBef>
        <a:spcAft>
          <a:spcPct val="0"/>
        </a:spcAft>
        <a:defRPr sz="6300" kern="1200">
          <a:solidFill>
            <a:srgbClr val="FFFFFF"/>
          </a:solidFill>
          <a:latin typeface="+mj-lt"/>
          <a:ea typeface="ＭＳ Ｐゴシック" charset="0"/>
          <a:cs typeface="ＭＳ Ｐゴシック" charset="0"/>
        </a:defRPr>
      </a:lvl1pPr>
      <a:lvl2pPr algn="ctr" defTabSz="649288" rtl="0" eaLnBrk="0" fontAlgn="base" hangingPunct="0">
        <a:spcBef>
          <a:spcPct val="0"/>
        </a:spcBef>
        <a:spcAft>
          <a:spcPct val="0"/>
        </a:spcAft>
        <a:defRPr sz="6300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649288" rtl="0" eaLnBrk="0" fontAlgn="base" hangingPunct="0">
        <a:spcBef>
          <a:spcPct val="0"/>
        </a:spcBef>
        <a:spcAft>
          <a:spcPct val="0"/>
        </a:spcAft>
        <a:defRPr sz="6300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649288" rtl="0" eaLnBrk="0" fontAlgn="base" hangingPunct="0">
        <a:spcBef>
          <a:spcPct val="0"/>
        </a:spcBef>
        <a:spcAft>
          <a:spcPct val="0"/>
        </a:spcAft>
        <a:defRPr sz="6300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649288" rtl="0" eaLnBrk="0" fontAlgn="base" hangingPunct="0">
        <a:spcBef>
          <a:spcPct val="0"/>
        </a:spcBef>
        <a:spcAft>
          <a:spcPct val="0"/>
        </a:spcAft>
        <a:defRPr sz="6300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649288" rtl="0" fontAlgn="base">
        <a:spcBef>
          <a:spcPct val="0"/>
        </a:spcBef>
        <a:spcAft>
          <a:spcPct val="0"/>
        </a:spcAft>
        <a:defRPr sz="6300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649288" rtl="0" fontAlgn="base">
        <a:spcBef>
          <a:spcPct val="0"/>
        </a:spcBef>
        <a:spcAft>
          <a:spcPct val="0"/>
        </a:spcAft>
        <a:defRPr sz="6300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649288" rtl="0" fontAlgn="base">
        <a:spcBef>
          <a:spcPct val="0"/>
        </a:spcBef>
        <a:spcAft>
          <a:spcPct val="0"/>
        </a:spcAft>
        <a:defRPr sz="6300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649288" rtl="0" fontAlgn="base">
        <a:spcBef>
          <a:spcPct val="0"/>
        </a:spcBef>
        <a:spcAft>
          <a:spcPct val="0"/>
        </a:spcAft>
        <a:defRPr sz="6300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ctr" defTabSz="649288" rtl="0" eaLnBrk="0" fontAlgn="base" hangingPunct="0">
        <a:spcBef>
          <a:spcPct val="0"/>
        </a:spcBef>
        <a:spcAft>
          <a:spcPts val="2400"/>
        </a:spcAft>
        <a:buFont typeface="Arial" charset="0"/>
        <a:defRPr sz="3600" kern="1200" spc="100">
          <a:solidFill>
            <a:srgbClr val="FFFFFF"/>
          </a:solidFill>
          <a:latin typeface="+mn-lt"/>
          <a:ea typeface="ＭＳ Ｐゴシック" charset="0"/>
          <a:cs typeface="ＭＳ Ｐゴシック" charset="0"/>
        </a:defRPr>
      </a:lvl1pPr>
      <a:lvl2pPr marL="493713" indent="-487363" algn="l" defTabSz="6492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rgbClr val="FFFFFF"/>
          </a:solidFill>
          <a:latin typeface="+mn-lt"/>
          <a:ea typeface="ＭＳ Ｐゴシック" charset="0"/>
          <a:cs typeface="+mn-cs"/>
        </a:defRPr>
      </a:lvl2pPr>
      <a:lvl3pPr marL="844550" indent="-323850" algn="l" defTabSz="649288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2800" i="1" kern="1200">
          <a:solidFill>
            <a:srgbClr val="FFFFFF"/>
          </a:solidFill>
          <a:latin typeface="+mn-lt"/>
          <a:ea typeface="ＭＳ Ｐゴシック" charset="0"/>
          <a:cs typeface="+mn-cs"/>
        </a:defRPr>
      </a:lvl3pPr>
      <a:lvl4pPr marL="1312863" indent="-404813" algn="l" defTabSz="6492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rgbClr val="FFFFFF"/>
          </a:solidFill>
          <a:latin typeface="+mn-lt"/>
          <a:ea typeface="ＭＳ Ｐゴシック" charset="0"/>
          <a:cs typeface="+mn-cs"/>
        </a:defRPr>
      </a:lvl4pPr>
      <a:lvl5pPr marL="2924175" indent="-323850" algn="l" defTabSz="6492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rgbClr val="FFFFFF"/>
          </a:solidFill>
          <a:latin typeface="+mn-lt"/>
          <a:ea typeface="ＭＳ Ｐゴシック" charset="0"/>
          <a:cs typeface="+mn-cs"/>
        </a:defRPr>
      </a:lvl5pPr>
      <a:lvl6pPr marL="3574986" indent="-324997" algn="l" defTabSz="649995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4981" indent="-324997" algn="l" defTabSz="649995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4980" indent="-324997" algn="l" defTabSz="649995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4973" indent="-324997" algn="l" defTabSz="649995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999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995" algn="l" defTabSz="64999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9992" algn="l" defTabSz="64999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9993" algn="l" defTabSz="64999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9989" algn="l" defTabSz="64999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9984" algn="l" defTabSz="64999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9984" algn="l" defTabSz="64999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9976" algn="l" defTabSz="64999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9977" algn="l" defTabSz="64999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 descr="WhiteHat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9139238"/>
            <a:ext cx="214471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566738" y="676275"/>
            <a:ext cx="11887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66738" y="1728788"/>
            <a:ext cx="11887200" cy="694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78138" y="9144000"/>
            <a:ext cx="5561012" cy="3778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 spc="5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© WhiteHat Security 2013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71050" y="9144000"/>
            <a:ext cx="2782888" cy="3778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 spc="5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6C4284F-2DAE-DB4C-A49F-560477311B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3079" name="Group 9"/>
          <p:cNvGrpSpPr>
            <a:grpSpLocks/>
          </p:cNvGrpSpPr>
          <p:nvPr/>
        </p:nvGrpSpPr>
        <p:grpSpPr bwMode="auto">
          <a:xfrm>
            <a:off x="566738" y="8929688"/>
            <a:ext cx="12438062" cy="65087"/>
            <a:chOff x="1828800" y="5715000"/>
            <a:chExt cx="10972800" cy="9144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828800" y="5715000"/>
              <a:ext cx="2191759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024761" y="5715000"/>
              <a:ext cx="2190359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6219320" y="5715000"/>
              <a:ext cx="2191760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415281" y="5715000"/>
              <a:ext cx="2190359" cy="9144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0609841" y="5715000"/>
              <a:ext cx="2191759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1" r:id="rId1"/>
    <p:sldLayoutId id="2147484498" r:id="rId2"/>
  </p:sldLayoutIdLst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1A8BD0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1A8BD0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1A8BD0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1A8BD0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1A8BD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rgbClr val="1A8BD0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rgbClr val="1A8BD0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rgbClr val="1A8BD0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rgbClr val="1A8BD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ts val="2400"/>
        </a:spcBef>
        <a:spcAft>
          <a:spcPct val="0"/>
        </a:spcAft>
        <a:buClr>
          <a:schemeClr val="tx2"/>
        </a:buClr>
        <a:buFont typeface="Arial" charset="0"/>
        <a:defRPr sz="3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73050" algn="l" defTabSz="457200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Wingdings" charset="0"/>
        <a:buChar char="§"/>
        <a:defRPr sz="3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028700" indent="-342900" algn="l" defTabSz="457200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Font typeface="Lucida Grande" charset="0"/>
        <a:buChar char="-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16025" indent="-273050" algn="l" defTabSz="457200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Font typeface="Lucida Grande" charset="0"/>
        <a:buChar char="-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16025" indent="612775" algn="l" defTabSz="457200" rtl="0" eaLnBrk="0" fontAlgn="base" hangingPunct="0">
        <a:spcBef>
          <a:spcPts val="600"/>
        </a:spcBef>
        <a:spcAft>
          <a:spcPct val="0"/>
        </a:spcAft>
        <a:buClr>
          <a:schemeClr val="tx2"/>
        </a:buClr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jpg"/><Relationship Id="rId3" Type="http://schemas.openxmlformats.org/officeDocument/2006/relationships/image" Target="../media/image40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The Perilous Future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of Browser Security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650029" eaLnBrk="1" fontAlgn="auto" hangingPunct="1">
              <a:spcBef>
                <a:spcPts val="0"/>
              </a:spcBef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Robert Hansen</a:t>
            </a:r>
          </a:p>
          <a:p>
            <a:pPr marL="0" indent="0" defTabSz="650029" eaLnBrk="1" fontAlgn="auto" hangingPunct="1">
              <a:spcBef>
                <a:spcPts val="0"/>
              </a:spcBef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Director of Product Management</a:t>
            </a: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goal…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364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can’t start </a:t>
            </a:r>
            <a:r>
              <a:rPr lang="en-US" dirty="0" smtClean="0"/>
              <a:t>a project </a:t>
            </a:r>
            <a:r>
              <a:rPr lang="en-US" dirty="0" smtClean="0"/>
              <a:t>without a goal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Simplest </a:t>
            </a:r>
            <a:r>
              <a:rPr lang="en-US" dirty="0" smtClean="0"/>
              <a:t>goal </a:t>
            </a:r>
            <a:r>
              <a:rPr lang="en-US" dirty="0"/>
              <a:t>possible</a:t>
            </a:r>
            <a:r>
              <a:rPr lang="en-US" dirty="0" smtClean="0"/>
              <a:t>:</a:t>
            </a:r>
          </a:p>
          <a:p>
            <a:pPr marL="320040" lvl="1" indent="0">
              <a:spcBef>
                <a:spcPts val="0"/>
              </a:spcBef>
              <a:buNone/>
            </a:pPr>
            <a:endParaRPr lang="en-US" sz="1800" i="1" dirty="0">
              <a:solidFill>
                <a:srgbClr val="ED6525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ED6525"/>
                </a:solidFill>
              </a:rPr>
              <a:t>Protect sensitive information.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My </a:t>
            </a:r>
            <a:r>
              <a:rPr lang="en-US" i="1" dirty="0"/>
              <a:t>personal</a:t>
            </a:r>
            <a:r>
              <a:rPr lang="en-US" dirty="0"/>
              <a:t> path to achieve that </a:t>
            </a:r>
            <a:r>
              <a:rPr lang="en-US" dirty="0" smtClean="0"/>
              <a:t>goal:</a:t>
            </a:r>
          </a:p>
          <a:p>
            <a:pPr marL="320040" lvl="1" indent="0">
              <a:spcBef>
                <a:spcPts val="0"/>
              </a:spcBef>
              <a:buNone/>
            </a:pPr>
            <a:endParaRPr lang="en-US" sz="1800" i="1" dirty="0" smtClean="0">
              <a:solidFill>
                <a:srgbClr val="ED6525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ED6525"/>
                </a:solidFill>
              </a:rPr>
              <a:t>Every potential vulnerability should have at least</a:t>
            </a:r>
            <a:br>
              <a:rPr lang="en-US" dirty="0" smtClean="0">
                <a:solidFill>
                  <a:srgbClr val="ED6525"/>
                </a:solidFill>
              </a:rPr>
            </a:br>
            <a:r>
              <a:rPr lang="en-US" b="1" dirty="0" smtClean="0">
                <a:solidFill>
                  <a:srgbClr val="ED6525"/>
                </a:solidFill>
              </a:rPr>
              <a:t>two measures </a:t>
            </a:r>
            <a:r>
              <a:rPr lang="en-US" dirty="0" smtClean="0">
                <a:solidFill>
                  <a:srgbClr val="ED6525"/>
                </a:solidFill>
              </a:rPr>
              <a:t>of defense because we should always assume at least one vulnerability in every </a:t>
            </a:r>
            <a:r>
              <a:rPr lang="en-US" dirty="0" smtClean="0">
                <a:solidFill>
                  <a:srgbClr val="ED6525"/>
                </a:solidFill>
              </a:rPr>
              <a:t>defense mechanism.</a:t>
            </a:r>
            <a:endParaRPr lang="en-US" dirty="0">
              <a:solidFill>
                <a:srgbClr val="ED652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WhiteHat Security 2013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9D018D-E7DA-BB4D-A2C0-1528E19A977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327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can’t you just use Tor Browser?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600"/>
              </a:spcBef>
            </a:pPr>
            <a:r>
              <a:rPr lang="en-US" dirty="0"/>
              <a:t>The </a:t>
            </a:r>
            <a:r>
              <a:rPr lang="en-US" dirty="0" smtClean="0"/>
              <a:t>“Grandpa</a:t>
            </a:r>
            <a:r>
              <a:rPr lang="en-US" dirty="0"/>
              <a:t>” </a:t>
            </a:r>
            <a:r>
              <a:rPr lang="en-US" dirty="0" smtClean="0"/>
              <a:t>problem</a:t>
            </a:r>
            <a:endParaRPr lang="en-US" dirty="0"/>
          </a:p>
          <a:p>
            <a:pPr>
              <a:spcBef>
                <a:spcPts val="3600"/>
              </a:spcBef>
            </a:pPr>
            <a:r>
              <a:rPr lang="en-US" dirty="0"/>
              <a:t>Tor Exit nodes are </a:t>
            </a:r>
            <a:r>
              <a:rPr lang="en-US" dirty="0" smtClean="0"/>
              <a:t>compromised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100 embassy password issue</a:t>
            </a:r>
            <a:r>
              <a:rPr lang="en-US" dirty="0" smtClean="0"/>
              <a:t>)</a:t>
            </a:r>
            <a:endParaRPr lang="en-US" dirty="0"/>
          </a:p>
          <a:p>
            <a:pPr>
              <a:spcBef>
                <a:spcPts val="3600"/>
              </a:spcBef>
            </a:pPr>
            <a:r>
              <a:rPr lang="en-US" dirty="0"/>
              <a:t>Grandpa sends sensitive info over </a:t>
            </a:r>
            <a:r>
              <a:rPr lang="en-US" dirty="0" smtClean="0"/>
              <a:t>HTTP</a:t>
            </a:r>
            <a:endParaRPr lang="en-US" dirty="0"/>
          </a:p>
          <a:p>
            <a:pPr>
              <a:spcBef>
                <a:spcPts val="3600"/>
              </a:spcBef>
            </a:pPr>
            <a:r>
              <a:rPr lang="en-US" dirty="0"/>
              <a:t>Exit node grabs data and </a:t>
            </a:r>
            <a:r>
              <a:rPr lang="en-US" dirty="0" smtClean="0"/>
              <a:t>steals Grandpa’s </a:t>
            </a:r>
            <a:r>
              <a:rPr lang="en-US" dirty="0"/>
              <a:t>retirement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WhiteHat Security 2013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50041F-E29E-9740-93A9-D172D31E1B3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186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Anonymity vs. 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WhiteHat Security 2013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50041F-E29E-9740-93A9-D172D31E1B3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7285574"/>
              </p:ext>
            </p:extLst>
          </p:nvPr>
        </p:nvGraphicFramePr>
        <p:xfrm>
          <a:off x="650875" y="2687638"/>
          <a:ext cx="11703051" cy="4846636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581884"/>
                <a:gridCol w="1924262"/>
                <a:gridCol w="1975575"/>
                <a:gridCol w="5221330"/>
              </a:tblGrid>
              <a:tr h="4572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Action</a:t>
                      </a:r>
                      <a:endParaRPr lang="en-US" sz="2400" dirty="0"/>
                    </a:p>
                  </a:txBody>
                  <a:tcPr marT="45712" marB="45712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Anonymity</a:t>
                      </a:r>
                      <a:endParaRPr lang="en-US" sz="2400" dirty="0"/>
                    </a:p>
                  </a:txBody>
                  <a:tcPr marT="45712" marB="45712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Privacy</a:t>
                      </a:r>
                      <a:endParaRPr lang="en-US" sz="2400" dirty="0"/>
                    </a:p>
                  </a:txBody>
                  <a:tcPr marT="45712" marB="45712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Explanation</a:t>
                      </a:r>
                      <a:endParaRPr lang="en-US" sz="2400" dirty="0"/>
                    </a:p>
                  </a:txBody>
                  <a:tcPr marT="45712" marB="45712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</a:tcPr>
                </a:tc>
              </a:tr>
              <a:tr h="118880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Want to</a:t>
                      </a:r>
                      <a:r>
                        <a:rPr lang="en-US" sz="2400" baseline="0" dirty="0" smtClean="0"/>
                        <a:t> submit</a:t>
                      </a:r>
                      <a:br>
                        <a:rPr lang="en-US" sz="2400" baseline="0" dirty="0" smtClean="0"/>
                      </a:br>
                      <a:r>
                        <a:rPr lang="en-US" sz="2400" baseline="0" dirty="0" smtClean="0"/>
                        <a:t>a loan app</a:t>
                      </a:r>
                      <a:endParaRPr lang="en-US" sz="2400" dirty="0"/>
                    </a:p>
                  </a:txBody>
                  <a:tcPr marT="45712" marB="45712"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</a:t>
                      </a:r>
                      <a:endParaRPr lang="en-US" sz="2400" dirty="0"/>
                    </a:p>
                  </a:txBody>
                  <a:tcPr marT="45712" marB="45712"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4"/>
                          </a:solidFill>
                        </a:rPr>
                        <a:t>Yes</a:t>
                      </a:r>
                      <a:endParaRPr lang="en-US" sz="2400" b="1" dirty="0"/>
                    </a:p>
                  </a:txBody>
                  <a:tcPr marT="45712" marB="45712"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You</a:t>
                      </a:r>
                      <a:r>
                        <a:rPr lang="en-US" sz="2400" baseline="0" dirty="0" smtClean="0"/>
                        <a:t> must let the loan company know who you are anyway, so anonymity is inherently broken.</a:t>
                      </a:r>
                      <a:endParaRPr lang="en-US" sz="2400" dirty="0"/>
                    </a:p>
                  </a:txBody>
                  <a:tcPr marT="45712" marB="45712">
                    <a:lnT w="25400" cmpd="sng">
                      <a:noFill/>
                    </a:lnT>
                  </a:tcPr>
                </a:tc>
              </a:tr>
              <a:tr h="118880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Want to surf legal</a:t>
                      </a:r>
                      <a:r>
                        <a:rPr lang="en-US" sz="2400" baseline="0" dirty="0" smtClean="0"/>
                        <a:t> adult material</a:t>
                      </a:r>
                      <a:endParaRPr lang="en-US" sz="24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Probably not</a:t>
                      </a:r>
                      <a:endParaRPr lang="en-US" sz="24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4"/>
                          </a:solidFill>
                        </a:rPr>
                        <a:t>Yes</a:t>
                      </a:r>
                      <a:endParaRPr lang="en-US" sz="2400" b="1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Unless your profession/relationships hinge upon morality, privacy is only required</a:t>
                      </a:r>
                      <a:endParaRPr lang="en-US" sz="2400" dirty="0"/>
                    </a:p>
                  </a:txBody>
                  <a:tcPr marT="45712" marB="45712"/>
                </a:tc>
              </a:tr>
              <a:tr h="82301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Want to</a:t>
                      </a:r>
                      <a:r>
                        <a:rPr lang="en-US" sz="2400" baseline="0" dirty="0" smtClean="0"/>
                        <a:t> be a dissident</a:t>
                      </a:r>
                      <a:endParaRPr lang="en-US" sz="24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4"/>
                          </a:solidFill>
                        </a:rPr>
                        <a:t>Yes</a:t>
                      </a:r>
                      <a:endParaRPr lang="en-US" sz="2400" b="1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4"/>
                          </a:solidFill>
                        </a:rPr>
                        <a:t>Yes</a:t>
                      </a:r>
                      <a:endParaRPr lang="en-US" sz="2400" b="1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</a:t>
                      </a:r>
                      <a:r>
                        <a:rPr lang="en-US" sz="2400" baseline="0" dirty="0" smtClean="0"/>
                        <a:t> one can be trusted – even relatives.</a:t>
                      </a:r>
                      <a:endParaRPr lang="en-US" sz="2400" dirty="0"/>
                    </a:p>
                  </a:txBody>
                  <a:tcPr marT="45712" marB="45712"/>
                </a:tc>
              </a:tr>
              <a:tr h="118880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Research</a:t>
                      </a:r>
                      <a:r>
                        <a:rPr lang="en-US" sz="2400" baseline="0" dirty="0" smtClean="0"/>
                        <a:t> pressure cookers</a:t>
                      </a:r>
                      <a:endParaRPr lang="en-US" sz="2400" dirty="0"/>
                    </a:p>
                  </a:txBody>
                  <a:tcPr marT="45712" marB="45712"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4"/>
                          </a:solidFill>
                        </a:rPr>
                        <a:t>Yes</a:t>
                      </a:r>
                      <a:endParaRPr lang="en-US" sz="2400" b="1" dirty="0">
                        <a:solidFill>
                          <a:schemeClr val="accent4"/>
                        </a:solidFill>
                      </a:endParaRPr>
                    </a:p>
                  </a:txBody>
                  <a:tcPr marT="45712" marB="45712"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Probably not</a:t>
                      </a:r>
                    </a:p>
                  </a:txBody>
                  <a:tcPr marT="45712" marB="45712"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Someone may take it the wrong way if you search for something “bad” while your family will ask you first.</a:t>
                      </a:r>
                      <a:endParaRPr lang="en-US" sz="2400" dirty="0"/>
                    </a:p>
                  </a:txBody>
                  <a:tcPr marT="45712" marB="45712"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6602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websites today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WhiteHat Security 2013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50041F-E29E-9740-93A9-D172D31E1B3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9" name="Picture 8" descr="websites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828800"/>
            <a:ext cx="13356207" cy="7123310"/>
          </a:xfrm>
          <a:prstGeom prst="rect">
            <a:avLst/>
          </a:prstGeom>
          <a:effectLst>
            <a:outerShdw blurRad="254000" dir="2700000" sx="105000" sy="105000" algn="tl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4232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 am personally willing to sacrifice…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Usability</a:t>
            </a:r>
            <a:endParaRPr lang="en-US" b="1" dirty="0">
              <a:solidFill>
                <a:schemeClr val="accent1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/>
              <a:t>I don’t </a:t>
            </a:r>
            <a:r>
              <a:rPr lang="en-US" dirty="0" smtClean="0"/>
              <a:t>personally need </a:t>
            </a:r>
            <a:r>
              <a:rPr lang="en-US" dirty="0"/>
              <a:t>anything to be fast.  In fact, speed </a:t>
            </a:r>
            <a:r>
              <a:rPr lang="en-US" dirty="0" smtClean="0"/>
              <a:t>kills (</a:t>
            </a:r>
            <a:r>
              <a:rPr lang="en-US" dirty="0"/>
              <a:t>but I do want to be efficient)</a:t>
            </a:r>
            <a:r>
              <a:rPr lang="en-US" dirty="0" smtClean="0"/>
              <a:t>.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I don’t need bookmarks, </a:t>
            </a:r>
            <a:r>
              <a:rPr lang="en-US" dirty="0" err="1"/>
              <a:t>autofill</a:t>
            </a:r>
            <a:r>
              <a:rPr lang="en-US" dirty="0"/>
              <a:t>, prefetching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web </a:t>
            </a:r>
            <a:r>
              <a:rPr lang="en-US" dirty="0"/>
              <a:t>slice gallery, etc</a:t>
            </a:r>
            <a:r>
              <a:rPr lang="en-US" dirty="0" smtClean="0"/>
              <a:t>…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I don’t need “</a:t>
            </a:r>
            <a:r>
              <a:rPr lang="en-US" dirty="0" err="1"/>
              <a:t>whizbang</a:t>
            </a:r>
            <a:r>
              <a:rPr lang="en-US" dirty="0"/>
              <a:t>” websites, and if I </a:t>
            </a:r>
            <a:r>
              <a:rPr lang="en-US" dirty="0" smtClean="0"/>
              <a:t>do </a:t>
            </a:r>
            <a:r>
              <a:rPr lang="en-US" dirty="0"/>
              <a:t>I’m willing to do “work” to get them to function as </a:t>
            </a:r>
            <a:r>
              <a:rPr lang="en-US" dirty="0" smtClean="0"/>
              <a:t>intended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I don’t care about popups </a:t>
            </a:r>
            <a:r>
              <a:rPr lang="en-US" dirty="0" smtClean="0"/>
              <a:t>or</a:t>
            </a:r>
            <a:br>
              <a:rPr lang="en-US" dirty="0" smtClean="0"/>
            </a:br>
            <a:r>
              <a:rPr lang="en-US" dirty="0" smtClean="0"/>
              <a:t>warnings </a:t>
            </a:r>
            <a:r>
              <a:rPr lang="en-US" dirty="0"/>
              <a:t>as long </a:t>
            </a:r>
            <a:r>
              <a:rPr lang="en-US" dirty="0" smtClean="0"/>
              <a:t>as they are</a:t>
            </a:r>
            <a:br>
              <a:rPr lang="en-US" dirty="0" smtClean="0"/>
            </a:br>
            <a:r>
              <a:rPr lang="en-US" dirty="0" smtClean="0"/>
              <a:t>useful </a:t>
            </a:r>
            <a:r>
              <a:rPr lang="en-US" dirty="0"/>
              <a:t>warnings of </a:t>
            </a:r>
            <a:r>
              <a:rPr lang="en-US" dirty="0" smtClean="0"/>
              <a:t>possible</a:t>
            </a:r>
            <a:br>
              <a:rPr lang="en-US" dirty="0" smtClean="0"/>
            </a:br>
            <a:r>
              <a:rPr lang="en-US" dirty="0" smtClean="0"/>
              <a:t>irreversible </a:t>
            </a:r>
            <a:r>
              <a:rPr lang="en-US" dirty="0"/>
              <a:t>impending </a:t>
            </a:r>
            <a:r>
              <a:rPr lang="en-US" dirty="0" smtClean="0"/>
              <a:t>danger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WhiteHat Security 2013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50041F-E29E-9740-93A9-D172D31E1B3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6400800"/>
            <a:ext cx="4800600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143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Enemies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062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WhiteHat Security 2013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50041F-E29E-9740-93A9-D172D31E1B3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Xdomain</a:t>
            </a:r>
            <a:r>
              <a:rPr lang="en-US" dirty="0" smtClean="0"/>
              <a:t>*?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Solution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err="1" smtClean="0"/>
              <a:t>RequestPolicy</a:t>
            </a:r>
            <a:endParaRPr lang="en-US" dirty="0"/>
          </a:p>
          <a:p>
            <a:pPr lvl="1"/>
            <a:r>
              <a:rPr lang="en-US" dirty="0" err="1"/>
              <a:t>Noscript</a:t>
            </a:r>
            <a:r>
              <a:rPr lang="en-US" dirty="0"/>
              <a:t> (for </a:t>
            </a:r>
            <a:r>
              <a:rPr lang="en-US" dirty="0" err="1"/>
              <a:t>iframes</a:t>
            </a:r>
            <a:r>
              <a:rPr lang="en-US" dirty="0"/>
              <a:t>, JS and objects</a:t>
            </a:r>
            <a:r>
              <a:rPr lang="en-US" dirty="0" smtClean="0"/>
              <a:t>)</a:t>
            </a:r>
            <a:endParaRPr lang="en-US" dirty="0"/>
          </a:p>
          <a:p>
            <a:pPr lvl="2"/>
            <a:r>
              <a:rPr lang="en-US" sz="3000" dirty="0" smtClean="0"/>
              <a:t>ABE</a:t>
            </a:r>
            <a:endParaRPr lang="en-US" sz="3000" dirty="0"/>
          </a:p>
          <a:p>
            <a:pPr lvl="1"/>
            <a:r>
              <a:rPr lang="en-US" dirty="0"/>
              <a:t>Port </a:t>
            </a:r>
            <a:r>
              <a:rPr lang="en-US" dirty="0" smtClean="0"/>
              <a:t>blocking</a:t>
            </a:r>
          </a:p>
          <a:p>
            <a:pPr lvl="2"/>
            <a:r>
              <a:rPr lang="en-US" sz="3000" dirty="0" smtClean="0"/>
              <a:t>(both locally egress and at a network level via BSD </a:t>
            </a:r>
            <a:r>
              <a:rPr lang="en-US" sz="3000" dirty="0" err="1" smtClean="0"/>
              <a:t>pf</a:t>
            </a:r>
            <a:r>
              <a:rPr lang="en-US" sz="3000" dirty="0" smtClean="0"/>
              <a:t>)</a:t>
            </a:r>
            <a:endParaRPr lang="en-US" sz="3000" dirty="0"/>
          </a:p>
          <a:p>
            <a:pPr lvl="1"/>
            <a:r>
              <a:rPr lang="en-US" dirty="0" smtClean="0"/>
              <a:t>Removing </a:t>
            </a:r>
            <a:r>
              <a:rPr lang="en-US" dirty="0"/>
              <a:t>credentials </a:t>
            </a:r>
            <a:r>
              <a:rPr lang="en-US" dirty="0" smtClean="0"/>
              <a:t>often/upon </a:t>
            </a:r>
            <a:r>
              <a:rPr lang="en-US" dirty="0" smtClean="0"/>
              <a:t>logout</a:t>
            </a:r>
          </a:p>
          <a:p>
            <a:pPr lvl="1"/>
            <a:r>
              <a:rPr lang="en-US" dirty="0" smtClean="0"/>
              <a:t>Split </a:t>
            </a:r>
            <a:r>
              <a:rPr lang="en-US" dirty="0"/>
              <a:t>horizon DNS (when applicable)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76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WhiteHat Security 2013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50041F-E29E-9740-93A9-D172D31E1B3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execution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302000" y="1729470"/>
            <a:ext cx="9448800" cy="69449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Solution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err="1"/>
              <a:t>Noscript</a:t>
            </a:r>
            <a:r>
              <a:rPr lang="en-US" dirty="0"/>
              <a:t> &amp; </a:t>
            </a:r>
            <a:r>
              <a:rPr lang="en-US" dirty="0" err="1" smtClean="0"/>
              <a:t>QuickJava</a:t>
            </a:r>
            <a:endParaRPr lang="en-US" dirty="0"/>
          </a:p>
          <a:p>
            <a:pPr lvl="1"/>
            <a:r>
              <a:rPr lang="en-US" dirty="0"/>
              <a:t>Removing protocol </a:t>
            </a:r>
            <a:r>
              <a:rPr lang="en-US" dirty="0" smtClean="0"/>
              <a:t>handlers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or they must ask for permission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Click to </a:t>
            </a:r>
            <a:r>
              <a:rPr lang="en-US" dirty="0" smtClean="0"/>
              <a:t>play</a:t>
            </a:r>
            <a:endParaRPr lang="en-US" dirty="0"/>
          </a:p>
          <a:p>
            <a:pPr lvl="1"/>
            <a:r>
              <a:rPr lang="en-US" dirty="0" err="1"/>
              <a:t>Sandboxie</a:t>
            </a:r>
            <a:r>
              <a:rPr lang="en-US" dirty="0"/>
              <a:t> (possibly similar to sandbox-exec or </a:t>
            </a:r>
            <a:r>
              <a:rPr lang="en-US" dirty="0" err="1"/>
              <a:t>jailkit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Windows 7 (gold images) – ASLR (go MS!!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BSD </a:t>
            </a:r>
            <a:r>
              <a:rPr lang="en-US" dirty="0" err="1"/>
              <a:t>chrooted</a:t>
            </a:r>
            <a:r>
              <a:rPr lang="en-US" dirty="0"/>
              <a:t> </a:t>
            </a:r>
            <a:r>
              <a:rPr lang="en-US" dirty="0" smtClean="0"/>
              <a:t>jail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again, </a:t>
            </a:r>
            <a:r>
              <a:rPr lang="en-US" dirty="0" err="1"/>
              <a:t>possibily</a:t>
            </a:r>
            <a:r>
              <a:rPr lang="en-US" dirty="0"/>
              <a:t> similar to sandbox-exec or </a:t>
            </a:r>
            <a:r>
              <a:rPr lang="en-US" dirty="0" err="1"/>
              <a:t>jailkit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Anti-</a:t>
            </a:r>
            <a:r>
              <a:rPr lang="en-US" dirty="0" smtClean="0"/>
              <a:t>virus</a:t>
            </a:r>
            <a:endParaRPr lang="en-US" dirty="0"/>
          </a:p>
          <a:p>
            <a:pPr lvl="1"/>
            <a:r>
              <a:rPr lang="en-US" dirty="0" err="1" smtClean="0"/>
              <a:t>Geli</a:t>
            </a:r>
            <a:r>
              <a:rPr lang="en-US" dirty="0" smtClean="0"/>
              <a:t>–similar </a:t>
            </a:r>
            <a:r>
              <a:rPr lang="en-US" dirty="0"/>
              <a:t>to </a:t>
            </a:r>
            <a:r>
              <a:rPr lang="en-US" dirty="0" err="1" smtClean="0"/>
              <a:t>ftimes</a:t>
            </a:r>
            <a:r>
              <a:rPr lang="en-US" dirty="0" smtClean="0"/>
              <a:t>–data integrity</a:t>
            </a:r>
            <a:endParaRPr lang="en-US" dirty="0"/>
          </a:p>
          <a:p>
            <a:pPr lvl="1"/>
            <a:r>
              <a:rPr lang="en-US" dirty="0"/>
              <a:t>Application whitelisting and content integrity monitoring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838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like an onion…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WhiteHat Security 2013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50041F-E29E-9740-93A9-D172D31E1B3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831" y="1600200"/>
            <a:ext cx="8948128" cy="6424756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66738" y="4267200"/>
            <a:ext cx="2506662" cy="388998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FreeBSD building </a:t>
            </a:r>
            <a:r>
              <a:rPr lang="en-US" sz="2800" dirty="0" err="1">
                <a:solidFill>
                  <a:schemeClr val="tx2"/>
                </a:solidFill>
              </a:rPr>
              <a:t>chrooted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jails </a:t>
            </a:r>
            <a:r>
              <a:rPr lang="en-US" sz="2800" dirty="0" smtClean="0">
                <a:solidFill>
                  <a:schemeClr val="accent4"/>
                </a:solidFill>
              </a:rPr>
              <a:t>wrapping every</a:t>
            </a:r>
            <a:br>
              <a:rPr lang="en-US" sz="2800" dirty="0" smtClean="0">
                <a:solidFill>
                  <a:schemeClr val="accent4"/>
                </a:solidFill>
              </a:rPr>
            </a:br>
            <a:r>
              <a:rPr lang="en-US" sz="2800" dirty="0" smtClean="0">
                <a:solidFill>
                  <a:schemeClr val="accent4"/>
                </a:solidFill>
              </a:rPr>
              <a:t>VM individually, </a:t>
            </a:r>
            <a:r>
              <a:rPr lang="en-US" sz="2800" dirty="0" smtClean="0">
                <a:solidFill>
                  <a:schemeClr val="accent5"/>
                </a:solidFill>
              </a:rPr>
              <a:t>wrapping OSs,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2"/>
                </a:solidFill>
              </a:rPr>
              <a:t>wrapping </a:t>
            </a:r>
            <a:r>
              <a:rPr lang="en-US" sz="2800" dirty="0" err="1" smtClean="0">
                <a:solidFill>
                  <a:schemeClr val="accent2"/>
                </a:solidFill>
              </a:rPr>
              <a:t>Sandboxie</a:t>
            </a:r>
            <a:r>
              <a:rPr lang="en-US" sz="2800" dirty="0" smtClean="0">
                <a:solidFill>
                  <a:schemeClr val="accent2"/>
                </a:solidFill>
              </a:rPr>
              <a:t>, </a:t>
            </a:r>
            <a:r>
              <a:rPr lang="en-US" sz="2800" dirty="0" smtClean="0">
                <a:solidFill>
                  <a:schemeClr val="accent1"/>
                </a:solidFill>
              </a:rPr>
              <a:t>wrapping Firefox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748811"/>
            <a:ext cx="2534112" cy="236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684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Robert “</a:t>
            </a:r>
            <a:r>
              <a:rPr lang="en-US" dirty="0" err="1" smtClean="0"/>
              <a:t>RSnake</a:t>
            </a:r>
            <a:r>
              <a:rPr lang="en-US" dirty="0" smtClean="0"/>
              <a:t>” Hansen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Director of Product Management (Labs)</a:t>
            </a:r>
          </a:p>
          <a:p>
            <a:r>
              <a:rPr lang="en-US" sz="3600" dirty="0"/>
              <a:t>International presenter</a:t>
            </a:r>
          </a:p>
          <a:p>
            <a:r>
              <a:rPr lang="en-US" sz="3600" dirty="0"/>
              <a:t>Ran </a:t>
            </a:r>
            <a:r>
              <a:rPr lang="en-US" sz="3600" dirty="0" err="1"/>
              <a:t>ha.ckers.org</a:t>
            </a:r>
            <a:endParaRPr lang="en-US" sz="3600" dirty="0"/>
          </a:p>
          <a:p>
            <a:r>
              <a:rPr lang="en-US" sz="3600" dirty="0"/>
              <a:t>Author</a:t>
            </a:r>
          </a:p>
          <a:p>
            <a:pPr lvl="1">
              <a:buFont typeface="Lucida Grande"/>
              <a:buChar char="–"/>
            </a:pPr>
            <a:r>
              <a:rPr lang="en-US" dirty="0"/>
              <a:t>Website Security for Dummies</a:t>
            </a:r>
          </a:p>
          <a:p>
            <a:pPr lvl="1">
              <a:buFont typeface="Lucida Grande"/>
              <a:buChar char="–"/>
            </a:pPr>
            <a:r>
              <a:rPr lang="en-US" dirty="0"/>
              <a:t>Detecting </a:t>
            </a:r>
            <a:r>
              <a:rPr lang="en-US" dirty="0" smtClean="0"/>
              <a:t>Malice</a:t>
            </a:r>
            <a:endParaRPr lang="en-US" dirty="0"/>
          </a:p>
          <a:p>
            <a:pPr lvl="1">
              <a:buFont typeface="Lucida Grande"/>
              <a:buChar char="–"/>
            </a:pPr>
            <a:r>
              <a:rPr lang="en-US" dirty="0"/>
              <a:t>Cross-site scripting attacks</a:t>
            </a:r>
          </a:p>
          <a:p>
            <a:r>
              <a:rPr lang="en-US" sz="3600" dirty="0" smtClean="0"/>
              <a:t>Hobbies</a:t>
            </a:r>
          </a:p>
          <a:p>
            <a:pPr lvl="1">
              <a:buFont typeface="Lucida Grande"/>
              <a:buChar char="–"/>
            </a:pPr>
            <a:r>
              <a:rPr lang="en-US" dirty="0" smtClean="0"/>
              <a:t>Breaking </a:t>
            </a:r>
            <a:r>
              <a:rPr lang="en-US" dirty="0"/>
              <a:t>the web so you don’t have to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WhiteHat Security 2013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9D018D-E7DA-BB4D-A2C0-1528E19A977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1" name="Picture 4" descr="XSS_attack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0" y="6086475"/>
            <a:ext cx="1638300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2D_Cover-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0" y="3733800"/>
            <a:ext cx="1589087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0" y="1063625"/>
            <a:ext cx="158908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536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WhiteHat Security 2013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50041F-E29E-9740-93A9-D172D31E1B3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exfiltration and privacy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Solution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/>
              <a:t>Disabling Aero transparency theme (Windows 7+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Removing credentials upon </a:t>
            </a:r>
            <a:r>
              <a:rPr lang="en-US" dirty="0" smtClean="0"/>
              <a:t>logout</a:t>
            </a:r>
            <a:endParaRPr lang="en-US" dirty="0"/>
          </a:p>
          <a:p>
            <a:pPr lvl="1"/>
            <a:r>
              <a:rPr lang="en-US" dirty="0"/>
              <a:t>Disabling anti-phishing and anti-malware </a:t>
            </a:r>
            <a:r>
              <a:rPr lang="en-US" dirty="0" smtClean="0"/>
              <a:t>support</a:t>
            </a:r>
            <a:endParaRPr lang="en-US" dirty="0"/>
          </a:p>
          <a:p>
            <a:pPr lvl="1"/>
            <a:r>
              <a:rPr lang="en-US" dirty="0" err="1" smtClean="0"/>
              <a:t>RequestPolicy</a:t>
            </a:r>
            <a:r>
              <a:rPr lang="en-US" dirty="0" smtClean="0"/>
              <a:t> &gt; </a:t>
            </a:r>
            <a:r>
              <a:rPr lang="en-US" dirty="0" err="1" smtClean="0"/>
              <a:t>AdBlock</a:t>
            </a:r>
            <a:endParaRPr lang="en-US" dirty="0"/>
          </a:p>
          <a:p>
            <a:pPr lvl="1"/>
            <a:r>
              <a:rPr lang="en-US" dirty="0"/>
              <a:t>Settings require plugin </a:t>
            </a:r>
            <a:r>
              <a:rPr lang="en-US" dirty="0" smtClean="0"/>
              <a:t>permissions</a:t>
            </a:r>
            <a:endParaRPr lang="en-US" dirty="0"/>
          </a:p>
          <a:p>
            <a:pPr lvl="1"/>
            <a:r>
              <a:rPr lang="en-US" dirty="0" err="1"/>
              <a:t>BurpProxy</a:t>
            </a:r>
            <a:r>
              <a:rPr lang="en-US" dirty="0"/>
              <a:t> + </a:t>
            </a:r>
            <a:r>
              <a:rPr lang="en-US" dirty="0" err="1"/>
              <a:t>Wireshark</a:t>
            </a:r>
            <a:r>
              <a:rPr lang="en-US" dirty="0"/>
              <a:t> + </a:t>
            </a:r>
            <a:r>
              <a:rPr lang="en-US" dirty="0" err="1" smtClean="0"/>
              <a:t>processexplorer</a:t>
            </a:r>
            <a:endParaRPr lang="en-US" dirty="0"/>
          </a:p>
          <a:p>
            <a:pPr lvl="1"/>
            <a:r>
              <a:rPr lang="en-US" dirty="0"/>
              <a:t>Firefox built in lack of access to res:// file:// and Windows variables, but chrome:// and about:// could be just as </a:t>
            </a:r>
            <a:r>
              <a:rPr lang="en-US" dirty="0" smtClean="0"/>
              <a:t>deadly…</a:t>
            </a:r>
            <a:endParaRPr lang="en-US" dirty="0"/>
          </a:p>
          <a:p>
            <a:pPr lvl="1"/>
            <a:r>
              <a:rPr lang="en-US" dirty="0"/>
              <a:t>Gold image upon reboot removes old Flash cookies, etc… and has no access to “sensitive” </a:t>
            </a:r>
            <a:r>
              <a:rPr lang="en-US" dirty="0" smtClean="0"/>
              <a:t>files</a:t>
            </a:r>
            <a:endParaRPr lang="en-US" dirty="0"/>
          </a:p>
          <a:p>
            <a:pPr lvl="1"/>
            <a:r>
              <a:rPr lang="en-US" dirty="0"/>
              <a:t>FF is </a:t>
            </a:r>
            <a:r>
              <a:rPr lang="en-US" dirty="0" smtClean="0"/>
              <a:t>fixed CSS </a:t>
            </a:r>
            <a:r>
              <a:rPr lang="en-US" dirty="0"/>
              <a:t>history hack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800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02"/>
          <a:stretch/>
        </p:blipFill>
        <p:spPr bwMode="auto">
          <a:xfrm>
            <a:off x="3302000" y="1828800"/>
            <a:ext cx="8352555" cy="64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WhiteHat Security 2013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50041F-E29E-9740-93A9-D172D31E1B3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 in the middle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302000" y="1729470"/>
            <a:ext cx="9151986" cy="5738130"/>
          </a:xfrm>
        </p:spPr>
        <p:txBody>
          <a:bodyPr/>
          <a:lstStyle/>
          <a:p>
            <a:r>
              <a:rPr lang="en-US" dirty="0" smtClean="0"/>
              <a:t>Solution:</a:t>
            </a:r>
          </a:p>
          <a:p>
            <a:pPr lvl="1"/>
            <a:r>
              <a:rPr lang="en-US" dirty="0"/>
              <a:t>Internal CA instead of relying on </a:t>
            </a:r>
            <a:r>
              <a:rPr lang="en-US" dirty="0" err="1"/>
              <a:t>Verisign</a:t>
            </a:r>
            <a:r>
              <a:rPr lang="en-US" dirty="0"/>
              <a:t>, etc</a:t>
            </a:r>
            <a:r>
              <a:rPr lang="en-US" dirty="0" smtClean="0"/>
              <a:t>…</a:t>
            </a:r>
            <a:endParaRPr lang="en-US" dirty="0"/>
          </a:p>
          <a:p>
            <a:pPr lvl="1"/>
            <a:r>
              <a:rPr lang="en-US" dirty="0"/>
              <a:t>Gold image to remove temporarily allowed </a:t>
            </a:r>
            <a:r>
              <a:rPr lang="en-US" dirty="0" smtClean="0"/>
              <a:t>certs</a:t>
            </a:r>
            <a:endParaRPr lang="en-US" dirty="0"/>
          </a:p>
          <a:p>
            <a:pPr lvl="1"/>
            <a:r>
              <a:rPr lang="en-US" dirty="0"/>
              <a:t>Stand alone proxy support in Firefox + </a:t>
            </a:r>
            <a:r>
              <a:rPr lang="en-US" dirty="0" err="1" smtClean="0"/>
              <a:t>FoxyProxy</a:t>
            </a:r>
            <a:endParaRPr lang="en-US" dirty="0"/>
          </a:p>
          <a:p>
            <a:pPr lvl="1"/>
            <a:r>
              <a:rPr lang="en-US" dirty="0"/>
              <a:t>SSH and/or VPN tunnels (both are preferable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Perspectives or </a:t>
            </a:r>
            <a:r>
              <a:rPr lang="en-US" dirty="0" err="1" smtClean="0"/>
              <a:t>sslvis</a:t>
            </a:r>
            <a:r>
              <a:rPr lang="en-US" dirty="0" smtClean="0"/>
              <a:t> (Just </a:t>
            </a:r>
            <a:r>
              <a:rPr lang="en-US" dirty="0"/>
              <a:t>wish it worked</a:t>
            </a:r>
            <a:r>
              <a:rPr lang="en-US" dirty="0" smtClean="0"/>
              <a:t>!)</a:t>
            </a:r>
          </a:p>
          <a:p>
            <a:r>
              <a:rPr lang="en-US" dirty="0"/>
              <a:t>Problem! </a:t>
            </a:r>
            <a:r>
              <a:rPr lang="en-US" dirty="0" smtClean="0"/>
              <a:t> What </a:t>
            </a:r>
            <a:r>
              <a:rPr lang="en-US" dirty="0"/>
              <a:t>about burp proxy!?</a:t>
            </a:r>
          </a:p>
          <a:p>
            <a:pPr lvl="1"/>
            <a:r>
              <a:rPr lang="en-US" dirty="0"/>
              <a:t>Chain Firefox -&gt; Burp -&gt; local SSH tunnel</a:t>
            </a:r>
          </a:p>
          <a:p>
            <a:pPr lvl="1"/>
            <a:r>
              <a:rPr lang="en-US" dirty="0"/>
              <a:t>Or use a VPN </a:t>
            </a:r>
            <a:r>
              <a:rPr lang="en-US" dirty="0" smtClean="0"/>
              <a:t>in a VM </a:t>
            </a:r>
            <a:r>
              <a:rPr lang="en-US" dirty="0" smtClean="0"/>
              <a:t>and </a:t>
            </a:r>
            <a:r>
              <a:rPr lang="en-US" dirty="0"/>
              <a:t>wrap all traffic</a:t>
            </a:r>
          </a:p>
          <a:p>
            <a:pPr lvl="1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432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WhiteHat Security 2013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50041F-E29E-9740-93A9-D172D31E1B3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Pretexting/phishing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Anti-</a:t>
            </a:r>
            <a:r>
              <a:rPr lang="en-US" dirty="0"/>
              <a:t>phishing </a:t>
            </a:r>
            <a:r>
              <a:rPr lang="en-US" dirty="0" smtClean="0"/>
              <a:t>lists</a:t>
            </a:r>
            <a:r>
              <a:rPr lang="en-US" dirty="0"/>
              <a:t> </a:t>
            </a:r>
            <a:r>
              <a:rPr lang="en-US" dirty="0" smtClean="0"/>
              <a:t>can’t </a:t>
            </a:r>
            <a:r>
              <a:rPr lang="en-US" dirty="0"/>
              <a:t>be </a:t>
            </a:r>
            <a:r>
              <a:rPr lang="en-US" dirty="0" smtClean="0"/>
              <a:t>trusted</a:t>
            </a:r>
            <a:endParaRPr lang="en-US" dirty="0"/>
          </a:p>
          <a:p>
            <a:pPr marL="1270" lvl="1" indent="0">
              <a:buNone/>
            </a:pPr>
            <a:r>
              <a:rPr lang="en-US" dirty="0"/>
              <a:t>No good solutions, but there are </a:t>
            </a:r>
            <a:r>
              <a:rPr lang="en-US" dirty="0" smtClean="0"/>
              <a:t>funky </a:t>
            </a:r>
            <a:r>
              <a:rPr lang="en-US" dirty="0"/>
              <a:t>solutions</a:t>
            </a:r>
            <a:r>
              <a:rPr lang="en-US" dirty="0" smtClean="0"/>
              <a:t>: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 err="1"/>
              <a:t>OpenDNS’s</a:t>
            </a:r>
            <a:r>
              <a:rPr lang="en-US" dirty="0"/>
              <a:t> phish </a:t>
            </a:r>
            <a:r>
              <a:rPr lang="en-US" dirty="0" smtClean="0"/>
              <a:t>tank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if you trust them and can use them</a:t>
            </a:r>
            <a:r>
              <a:rPr lang="en-US" dirty="0" smtClean="0"/>
              <a:t>)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 err="1"/>
              <a:t>NoScript</a:t>
            </a:r>
            <a:r>
              <a:rPr lang="en-US" dirty="0"/>
              <a:t> + ABE + Request Policy to disable JS in </a:t>
            </a:r>
            <a:r>
              <a:rPr lang="en-US" dirty="0" err="1"/>
              <a:t>superbait</a:t>
            </a:r>
            <a:r>
              <a:rPr lang="en-US" dirty="0"/>
              <a:t> scenarios and break links to high value pages (if they don’t break, that’s a problem</a:t>
            </a:r>
            <a:r>
              <a:rPr lang="en-US" dirty="0" smtClean="0"/>
              <a:t>).</a:t>
            </a:r>
            <a:br>
              <a:rPr lang="en-US" dirty="0" smtClean="0"/>
            </a:br>
            <a:r>
              <a:rPr lang="en-US" dirty="0"/>
              <a:t>O</a:t>
            </a:r>
            <a:r>
              <a:rPr lang="en-US" dirty="0" smtClean="0"/>
              <a:t>f </a:t>
            </a:r>
            <a:r>
              <a:rPr lang="en-US" dirty="0"/>
              <a:t>course this doesn’t work with email</a:t>
            </a:r>
            <a:r>
              <a:rPr lang="en-US" dirty="0" smtClean="0"/>
              <a:t>.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/>
              <a:t>Education</a:t>
            </a:r>
            <a:r>
              <a:rPr lang="en-US" dirty="0" smtClean="0"/>
              <a:t>!</a:t>
            </a:r>
            <a:endParaRPr lang="en-US" dirty="0"/>
          </a:p>
          <a:p>
            <a:pPr lvl="2"/>
            <a:r>
              <a:rPr lang="en-US" sz="2800" dirty="0"/>
              <a:t>I worked on anti-phishing products at eBay, </a:t>
            </a:r>
            <a:r>
              <a:rPr lang="en-US" sz="2800" dirty="0" smtClean="0"/>
              <a:t>am</a:t>
            </a:r>
            <a:br>
              <a:rPr lang="en-US" sz="2800" dirty="0" smtClean="0"/>
            </a:br>
            <a:r>
              <a:rPr lang="en-US" sz="2800" dirty="0" smtClean="0"/>
              <a:t>a </a:t>
            </a:r>
            <a:r>
              <a:rPr lang="en-US" sz="2800" dirty="0"/>
              <a:t>life-member of APWG, am on the </a:t>
            </a:r>
            <a:r>
              <a:rPr lang="en-US" sz="2800" dirty="0" smtClean="0"/>
              <a:t>advisory</a:t>
            </a:r>
            <a:br>
              <a:rPr lang="en-US" sz="2800" dirty="0" smtClean="0"/>
            </a:br>
            <a:r>
              <a:rPr lang="en-US" sz="2800" dirty="0" smtClean="0"/>
              <a:t>board </a:t>
            </a:r>
            <a:r>
              <a:rPr lang="en-US" sz="2800" dirty="0"/>
              <a:t>of </a:t>
            </a:r>
            <a:r>
              <a:rPr lang="en-US" sz="2800" dirty="0" err="1"/>
              <a:t>phishme.com</a:t>
            </a:r>
            <a:r>
              <a:rPr lang="en-US" sz="2800" dirty="0"/>
              <a:t>, etc… so…</a:t>
            </a:r>
            <a:r>
              <a:rPr lang="en-US" sz="2800" dirty="0" smtClean="0"/>
              <a:t>.</a:t>
            </a:r>
            <a:endParaRPr lang="en-US" sz="2800" dirty="0"/>
          </a:p>
          <a:p>
            <a:pPr lvl="2"/>
            <a:r>
              <a:rPr lang="en-US" sz="2800" dirty="0"/>
              <a:t>No password re-use minimizes potential impact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131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of my plugins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728788"/>
            <a:ext cx="5499554" cy="694531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Noscript</a:t>
            </a:r>
            <a:endParaRPr lang="en-US" dirty="0"/>
          </a:p>
          <a:p>
            <a:pPr lvl="1"/>
            <a:r>
              <a:rPr lang="en-US" sz="2800" dirty="0"/>
              <a:t>XSS, </a:t>
            </a:r>
            <a:r>
              <a:rPr lang="en-US" sz="2800" dirty="0" err="1"/>
              <a:t>clickjacking</a:t>
            </a:r>
            <a:r>
              <a:rPr lang="en-US" sz="2800" dirty="0"/>
              <a:t>, </a:t>
            </a:r>
            <a:r>
              <a:rPr lang="en-US" sz="2800" dirty="0" smtClean="0"/>
              <a:t>ABE</a:t>
            </a:r>
            <a:endParaRPr lang="en-US" sz="2800" dirty="0"/>
          </a:p>
          <a:p>
            <a:pPr marL="92710" indent="0">
              <a:spcBef>
                <a:spcPts val="1200"/>
              </a:spcBef>
              <a:buNone/>
            </a:pPr>
            <a:r>
              <a:rPr lang="en-US" dirty="0" err="1" smtClean="0"/>
              <a:t>Foxyproxy</a:t>
            </a:r>
            <a:endParaRPr lang="en-US" dirty="0"/>
          </a:p>
          <a:p>
            <a:pPr lvl="1"/>
            <a:r>
              <a:rPr lang="en-US" sz="2800" dirty="0"/>
              <a:t>FF has stand alone proxy </a:t>
            </a:r>
            <a:r>
              <a:rPr lang="en-US" sz="2800" dirty="0" smtClean="0"/>
              <a:t>support (</a:t>
            </a:r>
            <a:r>
              <a:rPr lang="en-US" sz="2800" dirty="0"/>
              <a:t>both good and bad</a:t>
            </a:r>
            <a:r>
              <a:rPr lang="en-US" sz="2800" dirty="0" smtClean="0"/>
              <a:t>)</a:t>
            </a:r>
            <a:endParaRPr lang="en-US" sz="2800" dirty="0"/>
          </a:p>
          <a:p>
            <a:pPr marL="0" indent="0">
              <a:spcBef>
                <a:spcPts val="1200"/>
              </a:spcBef>
              <a:buNone/>
            </a:pPr>
            <a:r>
              <a:rPr lang="en-US" dirty="0" err="1" smtClean="0"/>
              <a:t>RequestPolicy</a:t>
            </a:r>
            <a:endParaRPr lang="en-US" dirty="0"/>
          </a:p>
          <a:p>
            <a:pPr lvl="1"/>
            <a:r>
              <a:rPr lang="en-US" sz="2800" dirty="0"/>
              <a:t>CSRF, </a:t>
            </a:r>
            <a:r>
              <a:rPr lang="en-US" sz="2800" dirty="0" err="1"/>
              <a:t>clickjacking</a:t>
            </a:r>
            <a:r>
              <a:rPr lang="en-US" sz="2800" dirty="0"/>
              <a:t>, some </a:t>
            </a:r>
            <a:r>
              <a:rPr lang="en-US" sz="2800" dirty="0" smtClean="0"/>
              <a:t>XSS</a:t>
            </a:r>
            <a:endParaRPr lang="en-US" sz="2800" dirty="0"/>
          </a:p>
          <a:p>
            <a:pPr marL="92710" indent="0">
              <a:spcBef>
                <a:spcPts val="1200"/>
              </a:spcBef>
              <a:buNone/>
            </a:pPr>
            <a:r>
              <a:rPr lang="en-US" dirty="0" err="1" smtClean="0"/>
              <a:t>QuickJava</a:t>
            </a:r>
            <a:endParaRPr lang="en-US" dirty="0"/>
          </a:p>
          <a:p>
            <a:pPr lvl="1"/>
            <a:r>
              <a:rPr lang="en-US" sz="2800" dirty="0" smtClean="0"/>
              <a:t>Redundancy</a:t>
            </a:r>
            <a:endParaRPr lang="en-US" sz="2800" dirty="0"/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Perspectives</a:t>
            </a:r>
            <a:endParaRPr lang="en-US" dirty="0"/>
          </a:p>
          <a:p>
            <a:pPr lvl="1"/>
            <a:r>
              <a:rPr lang="en-US" sz="2800" dirty="0" err="1"/>
              <a:t>MitM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WhiteHat Security 2013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50041F-E29E-9740-93A9-D172D31E1B3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6" name="Picture 5" descr="Plugi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590" y="1739146"/>
            <a:ext cx="3931658" cy="3364768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10862548" y="3171712"/>
            <a:ext cx="1374637" cy="1176503"/>
            <a:chOff x="10698190" y="3261366"/>
            <a:chExt cx="1374637" cy="1176503"/>
          </a:xfrm>
        </p:grpSpPr>
        <p:sp>
          <p:nvSpPr>
            <p:cNvPr id="7" name="TextBox 6"/>
            <p:cNvSpPr txBox="1"/>
            <p:nvPr/>
          </p:nvSpPr>
          <p:spPr>
            <a:xfrm>
              <a:off x="11110394" y="3261366"/>
              <a:ext cx="96243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8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Noscript</a:t>
              </a:r>
              <a:endPara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10698190" y="3705696"/>
              <a:ext cx="866613" cy="732173"/>
            </a:xfrm>
            <a:prstGeom prst="straightConnector1">
              <a:avLst/>
            </a:prstGeom>
            <a:ln w="38100"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6767121" y="5259698"/>
            <a:ext cx="604394" cy="2301117"/>
            <a:chOff x="6602763" y="5349352"/>
            <a:chExt cx="604394" cy="2301117"/>
          </a:xfrm>
        </p:grpSpPr>
        <p:sp>
          <p:nvSpPr>
            <p:cNvPr id="10" name="TextBox 9"/>
            <p:cNvSpPr txBox="1"/>
            <p:nvPr/>
          </p:nvSpPr>
          <p:spPr>
            <a:xfrm>
              <a:off x="6602763" y="7086601"/>
              <a:ext cx="604394" cy="56386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1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Foxy Proxy</a:t>
              </a:r>
              <a:endPara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V="1">
              <a:off x="6917965" y="5349352"/>
              <a:ext cx="14941" cy="1539058"/>
            </a:xfrm>
            <a:prstGeom prst="straightConnector1">
              <a:avLst/>
            </a:prstGeom>
            <a:ln w="38100"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8236687" y="5259698"/>
            <a:ext cx="703223" cy="2291246"/>
            <a:chOff x="8072329" y="5349352"/>
            <a:chExt cx="703223" cy="2291246"/>
          </a:xfrm>
        </p:grpSpPr>
        <p:sp>
          <p:nvSpPr>
            <p:cNvPr id="14" name="TextBox 13"/>
            <p:cNvSpPr txBox="1"/>
            <p:nvPr/>
          </p:nvSpPr>
          <p:spPr>
            <a:xfrm>
              <a:off x="8072329" y="7086600"/>
              <a:ext cx="703223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Quick Java</a:t>
              </a:r>
              <a:endPara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V="1">
              <a:off x="8412126" y="5349352"/>
              <a:ext cx="14941" cy="1539058"/>
            </a:xfrm>
            <a:prstGeom prst="straightConnector1">
              <a:avLst/>
            </a:prstGeom>
            <a:ln w="38100"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9416601" y="5259698"/>
            <a:ext cx="909488" cy="2291246"/>
            <a:chOff x="9252243" y="5349352"/>
            <a:chExt cx="909488" cy="2291246"/>
          </a:xfrm>
        </p:grpSpPr>
        <p:sp>
          <p:nvSpPr>
            <p:cNvPr id="17" name="TextBox 16"/>
            <p:cNvSpPr txBox="1"/>
            <p:nvPr/>
          </p:nvSpPr>
          <p:spPr>
            <a:xfrm>
              <a:off x="9252243" y="7086600"/>
              <a:ext cx="909488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Request Policy</a:t>
              </a:r>
              <a:endPara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flipV="1">
              <a:off x="9697104" y="5349352"/>
              <a:ext cx="14941" cy="1539058"/>
            </a:xfrm>
            <a:prstGeom prst="straightConnector1">
              <a:avLst/>
            </a:prstGeom>
            <a:ln w="38100"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10264884" y="5259699"/>
            <a:ext cx="1972290" cy="2014246"/>
            <a:chOff x="10100526" y="5349353"/>
            <a:chExt cx="1972290" cy="2014246"/>
          </a:xfrm>
        </p:grpSpPr>
        <p:sp>
          <p:nvSpPr>
            <p:cNvPr id="18" name="TextBox 17"/>
            <p:cNvSpPr txBox="1"/>
            <p:nvPr/>
          </p:nvSpPr>
          <p:spPr>
            <a:xfrm>
              <a:off x="10683248" y="7086600"/>
              <a:ext cx="138956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Perspectives</a:t>
              </a:r>
              <a:endPara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H="1" flipV="1">
              <a:off x="10100526" y="5349353"/>
              <a:ext cx="956262" cy="1568942"/>
            </a:xfrm>
            <a:prstGeom prst="straightConnector1">
              <a:avLst/>
            </a:prstGeom>
            <a:ln w="38100"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493073" y="7291853"/>
            <a:ext cx="2913613" cy="582751"/>
            <a:chOff x="493073" y="7291853"/>
            <a:chExt cx="2913613" cy="582751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493073" y="7291853"/>
              <a:ext cx="2913613" cy="0"/>
            </a:xfrm>
            <a:prstGeom prst="line">
              <a:avLst/>
            </a:prstGeom>
            <a:ln w="38100">
              <a:solidFill>
                <a:srgbClr val="ED6525"/>
              </a:solidFill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045912" y="7874603"/>
              <a:ext cx="1165446" cy="1"/>
            </a:xfrm>
            <a:prstGeom prst="line">
              <a:avLst/>
            </a:prstGeom>
            <a:ln w="38100">
              <a:solidFill>
                <a:srgbClr val="ED6525"/>
              </a:solidFill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3366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upload.wikimedia.org/wikipedia/commons/7/79/BrennendeOelquellenKuwait199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0" r="3740"/>
          <a:stretch/>
        </p:blipFill>
        <p:spPr bwMode="auto">
          <a:xfrm>
            <a:off x="-43688" y="1"/>
            <a:ext cx="13048488" cy="894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Scorched earth approach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WhiteHat Security 2013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50041F-E29E-9740-93A9-D172D31E1B3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449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must my</a:t>
            </a:r>
            <a:br>
              <a:rPr lang="en-US" dirty="0" smtClean="0"/>
            </a:br>
            <a:r>
              <a:rPr lang="en-US" dirty="0" smtClean="0"/>
              <a:t>browser look like?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4000" dirty="0" smtClean="0"/>
              <a:t>(be afraid…)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78552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Screen Shot 2013-05-02 at 5.03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889836"/>
            <a:ext cx="12901612" cy="801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Behold:  CNN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WhiteHat Security 2013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50041F-E29E-9740-93A9-D172D31E1B3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41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WhiteHat Security 2013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50041F-E29E-9740-93A9-D172D31E1B3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6" name="Picture 5" descr="sale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3" r="8175"/>
          <a:stretch/>
        </p:blipFill>
        <p:spPr>
          <a:xfrm>
            <a:off x="-1393161" y="-14943"/>
            <a:ext cx="14414217" cy="991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3078118"/>
            <a:ext cx="11521021" cy="5595982"/>
          </a:xfrm>
        </p:spPr>
        <p:txBody>
          <a:bodyPr/>
          <a:lstStyle/>
          <a:p>
            <a:pPr marL="92710" indent="0">
              <a:spcBef>
                <a:spcPts val="0"/>
              </a:spcBef>
              <a:buNone/>
            </a:pPr>
            <a:r>
              <a:rPr lang="en-US" i="1" dirty="0"/>
              <a:t>“…we couldn't run our system if everything in it were encrypted because then we wouldn't know which ads to show you. So this is a system that was designed </a:t>
            </a:r>
            <a:r>
              <a:rPr lang="en-US" i="1" dirty="0" smtClean="0"/>
              <a:t>around</a:t>
            </a:r>
            <a:br>
              <a:rPr lang="en-US" i="1" dirty="0" smtClean="0"/>
            </a:br>
            <a:r>
              <a:rPr lang="en-US" i="1" dirty="0" smtClean="0"/>
              <a:t>a </a:t>
            </a:r>
            <a:r>
              <a:rPr lang="en-US" i="1" dirty="0"/>
              <a:t>particular business model.</a:t>
            </a:r>
            <a:r>
              <a:rPr lang="en-US" i="1" dirty="0" smtClean="0"/>
              <a:t>”</a:t>
            </a:r>
          </a:p>
          <a:p>
            <a:pPr marL="92710" indent="0" algn="r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ED6525"/>
                </a:solidFill>
              </a:rPr>
              <a:t>– </a:t>
            </a:r>
            <a:r>
              <a:rPr lang="en-US" sz="2800" dirty="0">
                <a:solidFill>
                  <a:srgbClr val="ED6525"/>
                </a:solidFill>
              </a:rPr>
              <a:t>Vince Cerf</a:t>
            </a:r>
            <a:r>
              <a:rPr lang="en-US" sz="2800" dirty="0" smtClean="0">
                <a:solidFill>
                  <a:srgbClr val="ED6525"/>
                </a:solidFill>
              </a:rPr>
              <a:t>, Google</a:t>
            </a:r>
          </a:p>
          <a:p>
            <a:pPr marL="92710" indent="0">
              <a:spcBef>
                <a:spcPts val="0"/>
              </a:spcBef>
              <a:buNone/>
            </a:pPr>
            <a:endParaRPr lang="en-US" dirty="0"/>
          </a:p>
          <a:p>
            <a:pPr marL="92710" indent="0">
              <a:spcBef>
                <a:spcPts val="0"/>
              </a:spcBef>
              <a:buNone/>
            </a:pPr>
            <a:r>
              <a:rPr lang="en-US" i="1" dirty="0" smtClean="0"/>
              <a:t>“</a:t>
            </a:r>
            <a:r>
              <a:rPr lang="en-US" i="1" dirty="0"/>
              <a:t>You get the smartest people in </a:t>
            </a:r>
            <a:r>
              <a:rPr lang="en-US" i="1" dirty="0" smtClean="0"/>
              <a:t>the world together,</a:t>
            </a:r>
            <a:br>
              <a:rPr lang="en-US" i="1" dirty="0" smtClean="0"/>
            </a:br>
            <a:r>
              <a:rPr lang="en-US" i="1" dirty="0" smtClean="0"/>
              <a:t>the best people this industry has to offer, for </a:t>
            </a:r>
            <a:r>
              <a:rPr lang="en-US" i="1" dirty="0"/>
              <a:t>the sole purpose of serving up ads?</a:t>
            </a:r>
            <a:r>
              <a:rPr lang="en-US" i="1" dirty="0" smtClean="0"/>
              <a:t>”</a:t>
            </a:r>
          </a:p>
          <a:p>
            <a:pPr marL="92710" indent="0" algn="r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– </a:t>
            </a:r>
            <a:r>
              <a:rPr lang="en-US" sz="2800" dirty="0">
                <a:solidFill>
                  <a:schemeClr val="accent1"/>
                </a:solidFill>
              </a:rPr>
              <a:t>Jeremiah Grossman, WhiteHat Security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WhiteHat Security 2013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50041F-E29E-9740-93A9-D172D31E1B3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175" y="1588065"/>
            <a:ext cx="8382000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634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</a:t>
            </a:r>
            <a:r>
              <a:rPr lang="en-US" b="1" dirty="0" smtClean="0"/>
              <a:t>actively</a:t>
            </a:r>
            <a:r>
              <a:rPr lang="en-US" dirty="0" smtClean="0"/>
              <a:t> dislike advertisers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WhiteHat Security 2013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50041F-E29E-9740-93A9-D172D31E1B3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6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7" t="20381" r="18777" b="8219"/>
          <a:stretch/>
        </p:blipFill>
        <p:spPr>
          <a:xfrm>
            <a:off x="1501363" y="2823483"/>
            <a:ext cx="9052560" cy="5861304"/>
          </a:xfrm>
        </p:spPr>
      </p:pic>
      <p:sp>
        <p:nvSpPr>
          <p:cNvPr id="7" name="TextBox 6"/>
          <p:cNvSpPr txBox="1"/>
          <p:nvPr/>
        </p:nvSpPr>
        <p:spPr>
          <a:xfrm>
            <a:off x="612606" y="1583886"/>
            <a:ext cx="11848693" cy="4930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Percent of adult internet users who say they have used the internet in ways to avoid being observed or seen by…</a:t>
            </a:r>
          </a:p>
        </p:txBody>
      </p:sp>
    </p:spTree>
    <p:extLst>
      <p:ext uri="{BB962C8B-B14F-4D97-AF65-F5344CB8AC3E}">
        <p14:creationId xmlns:p14="http://schemas.microsoft.com/office/powerpoint/2010/main" val="368803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me start by saying…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66738" y="1728788"/>
            <a:ext cx="11953790" cy="6945312"/>
          </a:xfrm>
        </p:spPr>
        <p:txBody>
          <a:bodyPr/>
          <a:lstStyle/>
          <a:p>
            <a:r>
              <a:rPr lang="en-US" sz="3600" dirty="0" smtClean="0"/>
              <a:t>I </a:t>
            </a:r>
            <a:r>
              <a:rPr lang="en-US" sz="3600" i="1" dirty="0" smtClean="0"/>
              <a:t>love</a:t>
            </a:r>
            <a:r>
              <a:rPr lang="en-US" sz="3600" dirty="0" smtClean="0"/>
              <a:t> (</a:t>
            </a:r>
            <a:r>
              <a:rPr lang="en-US" sz="3600" dirty="0"/>
              <a:t>most) people who work on </a:t>
            </a:r>
            <a:r>
              <a:rPr lang="en-US" sz="3600" dirty="0" smtClean="0"/>
              <a:t>browsers.</a:t>
            </a:r>
            <a:endParaRPr lang="en-US" sz="3600" dirty="0"/>
          </a:p>
          <a:p>
            <a:r>
              <a:rPr lang="en-US" sz="3600" dirty="0"/>
              <a:t>When I talk to them they seem</a:t>
            </a:r>
            <a:r>
              <a:rPr lang="en-US" sz="3600" dirty="0" smtClean="0"/>
              <a:t>:</a:t>
            </a:r>
            <a:endParaRPr lang="en-US" sz="3600" dirty="0"/>
          </a:p>
          <a:p>
            <a:pPr lvl="1">
              <a:buFont typeface="Lucida Grande"/>
              <a:buChar char="–"/>
            </a:pPr>
            <a:r>
              <a:rPr lang="en-US" dirty="0" smtClean="0"/>
              <a:t>Smart</a:t>
            </a:r>
            <a:endParaRPr lang="en-US" dirty="0"/>
          </a:p>
          <a:p>
            <a:pPr lvl="1">
              <a:buFont typeface="Lucida Grande"/>
              <a:buChar char="–"/>
            </a:pPr>
            <a:r>
              <a:rPr lang="en-US" dirty="0"/>
              <a:t>Honest/</a:t>
            </a:r>
            <a:r>
              <a:rPr lang="en-US" dirty="0" smtClean="0"/>
              <a:t>Ethical</a:t>
            </a:r>
            <a:endParaRPr lang="en-US" dirty="0"/>
          </a:p>
          <a:p>
            <a:pPr lvl="1">
              <a:buFont typeface="Lucida Grande"/>
              <a:buChar char="–"/>
            </a:pPr>
            <a:r>
              <a:rPr lang="en-US" dirty="0"/>
              <a:t>And they DO get the problem and understand the </a:t>
            </a:r>
            <a:r>
              <a:rPr lang="en-US" dirty="0" smtClean="0"/>
              <a:t>solutions</a:t>
            </a:r>
            <a:endParaRPr lang="en-US" dirty="0"/>
          </a:p>
          <a:p>
            <a:r>
              <a:rPr lang="en-US" sz="3600" dirty="0"/>
              <a:t>I mean guys like Dan </a:t>
            </a:r>
            <a:r>
              <a:rPr lang="en-US" sz="3600" dirty="0" err="1"/>
              <a:t>Veditz</a:t>
            </a:r>
            <a:r>
              <a:rPr lang="en-US" sz="3600" dirty="0"/>
              <a:t> </a:t>
            </a:r>
            <a:r>
              <a:rPr lang="en-US" sz="3600" dirty="0" smtClean="0"/>
              <a:t>(FF)</a:t>
            </a:r>
            <a:r>
              <a:rPr lang="en-US" sz="3600" dirty="0" smtClean="0"/>
              <a:t>, </a:t>
            </a:r>
            <a:r>
              <a:rPr lang="en-US" sz="3600" dirty="0"/>
              <a:t>David Ross </a:t>
            </a:r>
            <a:r>
              <a:rPr lang="en-US" sz="3600" dirty="0" smtClean="0"/>
              <a:t>(Chrome)</a:t>
            </a:r>
            <a:r>
              <a:rPr lang="en-US" sz="3600" dirty="0" smtClean="0"/>
              <a:t>,</a:t>
            </a:r>
            <a:br>
              <a:rPr lang="en-US" sz="3600" dirty="0" smtClean="0"/>
            </a:br>
            <a:r>
              <a:rPr lang="en-US" sz="3600" dirty="0" smtClean="0"/>
              <a:t>Katie </a:t>
            </a:r>
            <a:r>
              <a:rPr lang="en-US" sz="3600" dirty="0" err="1"/>
              <a:t>Moussouris</a:t>
            </a:r>
            <a:r>
              <a:rPr lang="en-US" sz="3600" dirty="0"/>
              <a:t> (IE</a:t>
            </a:r>
            <a:r>
              <a:rPr lang="en-US" sz="3600" dirty="0" smtClean="0"/>
              <a:t>), etc. </a:t>
            </a:r>
            <a:r>
              <a:rPr lang="en-US" sz="3600" dirty="0"/>
              <a:t>no disrespect. They’re awesome (</a:t>
            </a:r>
            <a:r>
              <a:rPr lang="en-US" sz="3600" dirty="0" smtClean="0"/>
              <a:t>really–buy </a:t>
            </a:r>
            <a:r>
              <a:rPr lang="en-US" sz="3600" dirty="0"/>
              <a:t>them a drink, give them hugs, etc.</a:t>
            </a:r>
            <a:r>
              <a:rPr lang="en-US" sz="3600" dirty="0" smtClean="0"/>
              <a:t>).</a:t>
            </a:r>
            <a:endParaRPr lang="en-US" sz="3600" dirty="0"/>
          </a:p>
          <a:p>
            <a:r>
              <a:rPr lang="en-US" sz="3600" dirty="0"/>
              <a:t>However, I will argue that they are not allowed to </a:t>
            </a:r>
            <a:r>
              <a:rPr lang="en-US" sz="3600" dirty="0" smtClean="0"/>
              <a:t>do</a:t>
            </a:r>
            <a:br>
              <a:rPr lang="en-US" sz="3600" dirty="0" smtClean="0"/>
            </a:br>
            <a:r>
              <a:rPr lang="en-US" sz="3600" dirty="0" smtClean="0"/>
              <a:t>their </a:t>
            </a:r>
            <a:r>
              <a:rPr lang="en-US" sz="3600" dirty="0"/>
              <a:t>jobs due to how their company’s business </a:t>
            </a:r>
            <a:r>
              <a:rPr lang="en-US" sz="3600" dirty="0" smtClean="0"/>
              <a:t>models</a:t>
            </a:r>
            <a:br>
              <a:rPr lang="en-US" sz="3600" dirty="0" smtClean="0"/>
            </a:br>
            <a:r>
              <a:rPr lang="en-US" sz="3600" dirty="0" smtClean="0"/>
              <a:t>are </a:t>
            </a:r>
            <a:r>
              <a:rPr lang="en-US" sz="3600" dirty="0"/>
              <a:t>structured.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WhiteHat Security 2013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9D018D-E7DA-BB4D-A2C0-1528E19A977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062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ads so bad anyway?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 </a:t>
            </a:r>
            <a:r>
              <a:rPr lang="en-US" dirty="0" smtClean="0"/>
              <a:t>fraudulent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E.g., </a:t>
            </a:r>
            <a:r>
              <a:rPr lang="en-US" dirty="0" err="1"/>
              <a:t>Malvertising</a:t>
            </a:r>
            <a:r>
              <a:rPr lang="en-US" dirty="0"/>
              <a:t>, </a:t>
            </a:r>
            <a:r>
              <a:rPr lang="en-US" dirty="0" err="1"/>
              <a:t>virii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Waste of time</a:t>
            </a:r>
            <a:r>
              <a:rPr lang="en-US" dirty="0" smtClean="0"/>
              <a:t>/</a:t>
            </a:r>
            <a:br>
              <a:rPr lang="en-US" dirty="0" smtClean="0"/>
            </a:br>
            <a:r>
              <a:rPr lang="en-US" dirty="0" smtClean="0"/>
              <a:t>bandwidth/</a:t>
            </a:r>
            <a:r>
              <a:rPr lang="en-US" dirty="0"/>
              <a:t>page </a:t>
            </a:r>
            <a:r>
              <a:rPr lang="en-US" dirty="0" smtClean="0"/>
              <a:t>load</a:t>
            </a:r>
            <a:endParaRPr lang="en-US" dirty="0"/>
          </a:p>
          <a:p>
            <a:r>
              <a:rPr lang="en-US" dirty="0" smtClean="0"/>
              <a:t>Synonymous</a:t>
            </a:r>
            <a:br>
              <a:rPr lang="en-US" dirty="0" smtClean="0"/>
            </a:br>
            <a:r>
              <a:rPr lang="en-US" dirty="0" smtClean="0"/>
              <a:t>with tracking</a:t>
            </a:r>
            <a:endParaRPr lang="en-US" dirty="0"/>
          </a:p>
          <a:p>
            <a:r>
              <a:rPr lang="en-US" dirty="0"/>
              <a:t>Often very </a:t>
            </a:r>
            <a:r>
              <a:rPr lang="en-US" dirty="0" smtClean="0"/>
              <a:t>offensive</a:t>
            </a:r>
            <a:br>
              <a:rPr lang="en-US" dirty="0" smtClean="0"/>
            </a:br>
            <a:r>
              <a:rPr lang="en-US" dirty="0" smtClean="0"/>
              <a:t>(E.g.: </a:t>
            </a:r>
            <a:r>
              <a:rPr lang="en-US" dirty="0" smtClean="0"/>
              <a:t>women</a:t>
            </a:r>
            <a:r>
              <a:rPr lang="en-US" dirty="0"/>
              <a:t>/</a:t>
            </a:r>
            <a:r>
              <a:rPr lang="en-US" dirty="0" smtClean="0"/>
              <a:t>children)</a:t>
            </a:r>
            <a:endParaRPr lang="en-US" dirty="0"/>
          </a:p>
          <a:p>
            <a:r>
              <a:rPr lang="en-US" dirty="0"/>
              <a:t>Obnoxious to </a:t>
            </a:r>
            <a:r>
              <a:rPr lang="en-US" dirty="0" smtClean="0"/>
              <a:t>the</a:t>
            </a:r>
            <a:br>
              <a:rPr lang="en-US" dirty="0" smtClean="0"/>
            </a:br>
            <a:r>
              <a:rPr lang="en-US" dirty="0" smtClean="0"/>
              <a:t>eyes </a:t>
            </a:r>
            <a:r>
              <a:rPr lang="en-US" dirty="0"/>
              <a:t>and ears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WhiteHat Security 2013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50041F-E29E-9740-93A9-D172D31E1B3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877" y="1733908"/>
            <a:ext cx="6423025" cy="68782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246" y="3057295"/>
            <a:ext cx="7613554" cy="166448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7675" y="1322388"/>
            <a:ext cx="4013200" cy="758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711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2401 -0.18548 C 1.20799 -0.18027 1.2693 -0.18075 1.13996 -0.18548 C 1.11676 -0.20274 1.09404 -0.22228 1.07254 -0.24296 C 1.06461 -0.25061 1.04482 -0.27146 1.03664 -0.27748 C 1.03139 -0.28139 1.02577 -0.28465 1.02088 -0.28904 C 0.99866 -0.3094 1.01185 -0.30516 0.98632 -0.31966 C 0.94345 -0.34408 0.90022 -0.35451 0.85418 -0.35792 C 0.8052 -0.36639 0.76148 -0.36297 0.71055 -0.36183 C 0.69895 -0.35174 0.69602 -0.33985 0.68893 -0.32536 C 0.6661 -0.27992 0.69431 -0.34034 0.67599 -0.3063 C 0.67367 -0.30223 0.67257 -0.29702 0.67025 -0.29279 C 0.64387 -0.24589 0.68026 -0.3177 0.6573 -0.27374 C 0.64668 -0.25371 0.63813 -0.24019 0.6286 -0.21625 C 0.6159 -0.18515 0.62237 -0.20274 0.60992 -0.16447 C 0.60796 -0.15877 0.60405 -0.14721 0.60405 -0.14705 C 0.59758 -0.1078 0.59954 -0.12441 0.59685 -0.09738 C 0.59648 -0.05341 0.59734 -0.00928 0.59563 0.03468 C 0.59502 0.04852 0.57254 0.06611 0.56546 0.07116 C 0.55581 0.07751 0.55374 0.07507 0.54104 0.08077 C 0.51954 0.09021 0.4989 0.09982 0.47631 0.10373 C 0.42978 0.10047 0.41744 0.11138 0.39155 0.0692 C 0.38593 0.06009 0.36578 0.02556 0.36285 0.01172 C 0.36187 0.00716 0.36065 0.00277 0.35992 -0.00163 C 0.35821 -0.01059 0.35564 -0.0285 0.35564 -0.02834 C 0.35613 -0.05032 0.35467 -0.07214 0.35711 -0.09364 C 0.3587 -0.10845 0.37482 -0.14102 0.38007 -0.15112 C 0.41194 -0.2143 0.44614 -0.2682 0.50366 -0.28904 C 0.51575 -0.2936 0.52858 -0.29393 0.54104 -0.2967 C 0.61871 -0.28758 0.60625 -0.30256 0.65022 -0.26608 C 0.65425 -0.26266 0.65926 -0.26071 0.66304 -0.25648 C 0.68332 -0.23417 0.69797 -0.19867 0.71336 -0.17017 C 0.71605 -0.16512 0.7191 -0.16007 0.72203 -0.15486 C 0.72338 -0.15242 0.72631 -0.14721 0.72631 -0.14705 C 0.72728 -0.14346 0.72789 -0.13956 0.72924 -0.13581 C 0.73119 -0.13044 0.73632 -0.12034 0.73632 -0.12018 C 0.7329 -0.10194 0.73205 -0.08224 0.72631 -0.06481 C 0.72399 -0.0583 0.71751 -0.05618 0.71336 -0.05146 C 0.70884 -0.04657 0.70457 -0.04153 0.70041 -0.03615 C 0.68087 -0.01189 0.70542 -0.03794 0.67465 -0.01124 C 0.65376 0.00651 0.64069 0.01938 0.61566 0.02328 C 0.60467 0.02133 0.59331 0.02133 0.58268 0.01758 C 0.56742 0.01188 0.55581 -0.00994 0.54384 -0.02085 C 0.54042 -0.02394 0.53591 -0.0241 0.53236 -0.02655 C 0.51356 -0.0399 0.52589 -0.03632 0.50794 -0.04576 C 0.49121 -0.05472 0.47386 -0.0596 0.45616 -0.06302 C 0.43942 -0.06237 0.42257 -0.06367 0.40596 -0.06107 C 0.40071 -0.06042 0.39155 -0.05341 0.39155 -0.05325 C 0.37457 -0.03029 0.37298 -0.00994 0.36285 0.01758 C 0.36102 0.02915 0.35833 0.03989 0.35711 0.05194 C 0.35796 0.0749 0.35808 0.09803 0.35992 0.12099 C 0.36028 0.12587 0.36712 0.13532 0.36859 0.13825 C 0.37775 0.15681 0.38788 0.16007 0.40303 0.16886 C 0.4161 0.17635 0.42611 0.18222 0.4404 0.18612 C 0.45567 0.18547 0.4713 0.18759 0.48644 0.18417 C 0.49108 0.18303 0.49389 0.17619 0.49792 0.17261 C 0.50879 0.16235 0.5138 0.15535 0.51795 0.13825 C 0.51746 0.12473 0.51807 0.11122 0.51661 0.09803 C 0.51612 0.09428 0.51343 0.09168 0.51221 0.08842 C 0.5044 0.0679 0.5094 0.07556 0.50073 0.0596 C 0.49499 0.04918 0.4873 0.03566 0.47924 0.02898 C 0.47533 0.02573 0.47118 0.02312 0.46776 0.01938 C 0.46483 0.01612 0.46226 0.01221 0.45909 0.00993 C 0.45811 0.00928 0.44345 0.00602 0.44333 0.00602 C 0.41695 0.00049 0.42135 0.00358 0.37579 0.00211 C 0.36847 -0.00521 0.36028 -0.00652 0.35271 -0.01319 C 0.33781 -0.02655 0.33378 -0.03387 0.32694 -0.05521 C 0.32108 -0.09331 0.31693 -0.13663 0.33268 -0.17017 C 0.33818 -0.21414 0.3714 -0.24964 0.39582 -0.27553 C 0.41133 -0.2923 0.42929 -0.30972 0.44907 -0.31575 C 0.46654 -0.3278 0.4906 -0.32682 0.50794 -0.31396 C 0.53517 -0.29377 0.49524 -0.32112 0.51795 -0.3024 C 0.52003 -0.30061 0.52284 -0.30028 0.52516 -0.29865 C 0.53163 -0.29442 0.53859 -0.28644 0.54384 -0.27944 C 0.55142 -0.26934 0.55386 -0.26315 0.564 -0.25648 C 0.57059 -0.24768 0.57499 -0.24459 0.57975 -0.23352 C 0.58244 -0.22716 0.58842 -0.2143 0.58842 -0.21414 C 0.58915 -0.2086 0.59209 -0.2029 0.59123 -0.19704 C 0.59013 -0.19036 0.58891 -0.18303 0.58549 -0.17782 C 0.58268 -0.17392 0.5778 -0.17424 0.57401 -0.17212 C 0.55691 -0.16317 0.57059 -0.16805 0.54812 -0.16252 C 0.53847 -0.15617 0.52943 -0.15568 0.51942 -0.15112 C 0.5083 -0.14623 0.49744 -0.14053 0.48644 -0.13581 C 0.47289 -0.12246 0.48779 -0.13565 0.47484 -0.12816 C 0.47313 -0.12734 0.47203 -0.12523 0.47057 -0.12425 C 0.46373 -0.12018 0.45591 -0.11594 0.44907 -0.11269 C 0.44455 -0.10487 0.44358 -0.10113 0.44187 -0.09168 C 0.44138 -0.08159 0.44016 -0.07133 0.4404 -0.06107 C 0.44101 -0.02166 0.43979 0.01791 0.46336 0.04624 C 0.46593 0.04918 0.46935 0.05064 0.47203 0.0539 C 0.48791 0.07311 0.49182 0.08663 0.51368 0.09216 C 0.5502 0.11187 0.57792 0.07344 0.60711 0.05194 C 0.61321 0.04022 0.62079 0.03094 0.62714 0.01938 C 0.64338 -0.01108 0.6595 -0.04332 0.68173 -0.06677 C 0.69577 -0.08175 0.71605 -0.09201 0.73351 -0.09738 C 0.75403 -0.09624 0.77467 -0.0964 0.79531 -0.09364 C 0.80471 -0.0925 0.81595 -0.08191 0.82548 -0.07833 C 0.8278 -0.07637 0.83012 -0.07426 0.83268 -0.07247 C 0.83488 -0.071 0.83744 -0.07051 0.83977 -0.06872 C 0.84416 -0.0653 0.84795 -0.06025 0.85259 -0.05716 C 0.85454 -0.05602 0.8565 -0.05472 0.85845 -0.05341 C 0.85992 -0.05146 0.86163 -0.04999 0.86285 -0.04755 C 0.86712 -0.03876 0.86004 -0.04381 0.86859 -0.0399 C 0.87286 -0.02166 0.86321 -0.01466 0.85418 -0.00359 C 0.83683 0.01742 0.82499 0.0324 0.80252 0.0425 C 0.7991 0.04396 0.79568 0.0451 0.79238 0.04624 C 0.7842 0.04885 0.76795 0.0539 0.76795 0.05406 C 0.71593 0.05097 0.71116 0.05341 0.67599 0.0425 C 0.66805 0.03712 0.66084 0.03045 0.65303 0.02524 C 0.64387 0.01905 0.63471 0.01416 0.62579 0.00798 " pathEditMode="relative" rAng="0" ptsTypes="ffffffffffffffffffffffffffffffffffffffffffffffffffffffffffffffffffffffffffffffffffffffffffffffffffffffffffffA">
                                      <p:cBhvr>
                                        <p:cTn id="35" dur="8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4" y="96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business drives big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WhiteHat Security 2013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50041F-E29E-9740-93A9-D172D31E1B3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04" y="1671817"/>
            <a:ext cx="12594655" cy="701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08000" cy="894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543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DNT: number one complaint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5400" b="1" dirty="0" smtClean="0">
                <a:solidFill>
                  <a:schemeClr val="accent1"/>
                </a:solidFill>
              </a:rPr>
              <a:t>IE10 </a:t>
            </a:r>
            <a:r>
              <a:rPr lang="en-US" sz="5400" b="1" dirty="0" err="1" smtClean="0">
                <a:solidFill>
                  <a:schemeClr val="accent1"/>
                </a:solidFill>
              </a:rPr>
              <a:t>doesn</a:t>
            </a:r>
            <a:r>
              <a:rPr lang="fr-FR" sz="5400" b="1" dirty="0" smtClean="0">
                <a:solidFill>
                  <a:schemeClr val="accent1"/>
                </a:solidFill>
              </a:rPr>
              <a:t>’</a:t>
            </a:r>
            <a:r>
              <a:rPr lang="en-US" sz="5400" b="1" dirty="0" smtClean="0">
                <a:solidFill>
                  <a:schemeClr val="accent1"/>
                </a:solidFill>
              </a:rPr>
              <a:t>t respect the spec.</a:t>
            </a:r>
            <a:endParaRPr lang="en-US" sz="5400" b="1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WhiteHat Security 2013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50041F-E29E-9740-93A9-D172D31E1B3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33268"/>
            <a:ext cx="11912600" cy="462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609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DNT UI: not compliant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WhiteHat Security 2013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50041F-E29E-9740-93A9-D172D31E1B3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1455199"/>
            <a:ext cx="53721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onut 6"/>
          <p:cNvSpPr/>
          <p:nvPr/>
        </p:nvSpPr>
        <p:spPr>
          <a:xfrm>
            <a:off x="4070350" y="3866612"/>
            <a:ext cx="4259263" cy="542925"/>
          </a:xfrm>
          <a:prstGeom prst="donut">
            <a:avLst>
              <a:gd name="adj" fmla="val 398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52" y="1805326"/>
            <a:ext cx="8313738" cy="709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onut 8"/>
          <p:cNvSpPr/>
          <p:nvPr/>
        </p:nvSpPr>
        <p:spPr>
          <a:xfrm>
            <a:off x="2100452" y="7250451"/>
            <a:ext cx="4257675" cy="542925"/>
          </a:xfrm>
          <a:prstGeom prst="donut">
            <a:avLst>
              <a:gd name="adj" fmla="val 398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961" y="2912914"/>
            <a:ext cx="8483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onut 10"/>
          <p:cNvSpPr/>
          <p:nvPr/>
        </p:nvSpPr>
        <p:spPr>
          <a:xfrm>
            <a:off x="6983736" y="6714977"/>
            <a:ext cx="4257675" cy="541337"/>
          </a:xfrm>
          <a:prstGeom prst="donut">
            <a:avLst>
              <a:gd name="adj" fmla="val 398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143" y="2169368"/>
            <a:ext cx="6654800" cy="727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onut 12"/>
          <p:cNvSpPr/>
          <p:nvPr/>
        </p:nvSpPr>
        <p:spPr>
          <a:xfrm>
            <a:off x="4599903" y="3148379"/>
            <a:ext cx="5970706" cy="1579562"/>
          </a:xfrm>
          <a:prstGeom prst="donut">
            <a:avLst>
              <a:gd name="adj" fmla="val 398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353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Yahoo/</a:t>
            </a:r>
            <a:r>
              <a:rPr lang="en-US" dirty="0" err="1"/>
              <a:t>Pinterest</a:t>
            </a:r>
            <a:r>
              <a:rPr lang="en-US" dirty="0"/>
              <a:t>/Twitter support it, </a:t>
            </a:r>
            <a:r>
              <a:rPr lang="en-US" dirty="0" err="1" smtClean="0"/>
              <a:t>sorta</a:t>
            </a:r>
            <a:endParaRPr lang="en-US" dirty="0"/>
          </a:p>
          <a:p>
            <a:r>
              <a:rPr lang="en-US" dirty="0" smtClean="0"/>
              <a:t>When asked, consumers want privacy:</a:t>
            </a:r>
          </a:p>
          <a:p>
            <a:pPr marL="412750" lvl="1" indent="0">
              <a:lnSpc>
                <a:spcPct val="70000"/>
              </a:lnSpc>
              <a:buNone/>
            </a:pPr>
            <a:r>
              <a:rPr lang="en-US" sz="1800" dirty="0" smtClean="0"/>
              <a:t>http</a:t>
            </a:r>
            <a:r>
              <a:rPr lang="en-US" sz="1800" dirty="0"/>
              <a:t>:/</a:t>
            </a:r>
            <a:r>
              <a:rPr lang="en-US" sz="1800" dirty="0" smtClean="0"/>
              <a:t>/</a:t>
            </a:r>
            <a:r>
              <a:rPr lang="en-US" sz="1800" dirty="0" err="1" smtClean="0"/>
              <a:t>www.neowin.net</a:t>
            </a:r>
            <a:r>
              <a:rPr lang="en-US" sz="1800" dirty="0" smtClean="0"/>
              <a:t>/news/microsoft-only-47-percent-of-people-try-to-protect-their-privacy-online </a:t>
            </a:r>
            <a:r>
              <a:rPr lang="en-US" sz="3200" b="1" dirty="0" smtClean="0">
                <a:solidFill>
                  <a:srgbClr val="ED6525"/>
                </a:solidFill>
              </a:rPr>
              <a:t>(84%)</a:t>
            </a:r>
          </a:p>
          <a:p>
            <a:pPr marL="412750" lvl="1" indent="0">
              <a:lnSpc>
                <a:spcPct val="70000"/>
              </a:lnSpc>
              <a:buNone/>
            </a:pPr>
            <a:r>
              <a:rPr lang="en-US" sz="1800" dirty="0" smtClean="0"/>
              <a:t>http://</a:t>
            </a:r>
            <a:r>
              <a:rPr lang="en-US" sz="1800" dirty="0" err="1" smtClean="0"/>
              <a:t>www.innovationexcellence.com</a:t>
            </a:r>
            <a:r>
              <a:rPr lang="en-US" sz="1800" dirty="0" smtClean="0"/>
              <a:t>/blog/2013/03/14/when-do-people-care-about-privacy/ </a:t>
            </a:r>
            <a:r>
              <a:rPr lang="en-US" sz="3200" b="1" dirty="0" smtClean="0">
                <a:solidFill>
                  <a:srgbClr val="ED6525"/>
                </a:solidFill>
              </a:rPr>
              <a:t>(90%)</a:t>
            </a:r>
          </a:p>
          <a:p>
            <a:r>
              <a:rPr lang="en-US" dirty="0" smtClean="0"/>
              <a:t>Ad </a:t>
            </a:r>
            <a:r>
              <a:rPr lang="en-US" dirty="0" err="1" smtClean="0"/>
              <a:t>co’s</a:t>
            </a:r>
            <a:r>
              <a:rPr lang="en-US" dirty="0" smtClean="0"/>
              <a:t> are backing out of compliance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WhiteHat Security 2013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50041F-E29E-9740-93A9-D172D31E1B3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1" y="5070416"/>
            <a:ext cx="11260137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121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DNT by the numbers: Part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many clicks away</a:t>
            </a:r>
            <a:r>
              <a:rPr lang="en-US" dirty="0" smtClean="0"/>
              <a:t>?</a:t>
            </a:r>
            <a:endParaRPr lang="en-US" dirty="0"/>
          </a:p>
          <a:p>
            <a:pPr lvl="1">
              <a:spcBef>
                <a:spcPts val="3000"/>
              </a:spcBef>
            </a:pPr>
            <a:r>
              <a:rPr lang="en-US" b="1" dirty="0">
                <a:solidFill>
                  <a:srgbClr val="ED6525"/>
                </a:solidFill>
              </a:rPr>
              <a:t>IE10: </a:t>
            </a:r>
            <a:r>
              <a:rPr lang="en-US" dirty="0"/>
              <a:t>ALT, Tools, Internet Options, Advanced, Scroll, Click, </a:t>
            </a:r>
            <a:r>
              <a:rPr lang="en-US" dirty="0" smtClean="0"/>
              <a:t>OK</a:t>
            </a:r>
            <a:br>
              <a:rPr lang="en-US" dirty="0" smtClean="0"/>
            </a:br>
            <a:r>
              <a:rPr lang="en-US" b="1" dirty="0" smtClean="0"/>
              <a:t>(7, </a:t>
            </a:r>
            <a:r>
              <a:rPr lang="en-US" b="1" dirty="0" smtClean="0"/>
              <a:t>however </a:t>
            </a:r>
            <a:r>
              <a:rPr lang="en-US" b="1" u="sng" dirty="0" smtClean="0"/>
              <a:t>on </a:t>
            </a:r>
            <a:r>
              <a:rPr lang="en-US" b="1" u="sng" dirty="0"/>
              <a:t>by </a:t>
            </a:r>
            <a:r>
              <a:rPr lang="en-US" b="1" u="sng" dirty="0" smtClean="0"/>
              <a:t>default</a:t>
            </a:r>
            <a:r>
              <a:rPr lang="en-US" b="1" dirty="0" smtClean="0"/>
              <a:t> so really, 0)</a:t>
            </a:r>
            <a:endParaRPr lang="en-US" b="1" dirty="0"/>
          </a:p>
          <a:p>
            <a:pPr lvl="1">
              <a:spcBef>
                <a:spcPts val="3000"/>
              </a:spcBef>
            </a:pPr>
            <a:r>
              <a:rPr lang="en-US" b="1" dirty="0">
                <a:solidFill>
                  <a:srgbClr val="ED6525"/>
                </a:solidFill>
              </a:rPr>
              <a:t>FF: </a:t>
            </a:r>
            <a:r>
              <a:rPr lang="en-US" dirty="0"/>
              <a:t>Click on Firefox, Options, Privacy, Click, OK</a:t>
            </a:r>
            <a:r>
              <a:rPr lang="en-US" b="1" dirty="0"/>
              <a:t> (5</a:t>
            </a:r>
            <a:r>
              <a:rPr lang="en-US" b="1" dirty="0" smtClean="0"/>
              <a:t>)</a:t>
            </a:r>
            <a:endParaRPr lang="en-US" b="1" dirty="0"/>
          </a:p>
          <a:p>
            <a:pPr lvl="1">
              <a:spcBef>
                <a:spcPts val="3000"/>
              </a:spcBef>
            </a:pPr>
            <a:r>
              <a:rPr lang="en-US" b="1" dirty="0">
                <a:solidFill>
                  <a:srgbClr val="ED6525"/>
                </a:solidFill>
              </a:rPr>
              <a:t>Chrome: </a:t>
            </a:r>
            <a:r>
              <a:rPr lang="en-US" dirty="0"/>
              <a:t>Click on Chrome, Preferences, Scroll, Click “Show advanced settings”, Scroll, </a:t>
            </a:r>
            <a:r>
              <a:rPr lang="en-US" dirty="0" smtClean="0"/>
              <a:t>Click</a:t>
            </a:r>
            <a:r>
              <a:rPr lang="en-US" b="1" dirty="0" smtClean="0"/>
              <a:t> (6)</a:t>
            </a:r>
          </a:p>
          <a:p>
            <a:pPr lvl="1">
              <a:spcBef>
                <a:spcPts val="3000"/>
              </a:spcBef>
            </a:pPr>
            <a:r>
              <a:rPr lang="en-US" b="1" dirty="0" smtClean="0">
                <a:solidFill>
                  <a:srgbClr val="ED6525"/>
                </a:solidFill>
              </a:rPr>
              <a:t>Safari: </a:t>
            </a:r>
            <a:r>
              <a:rPr lang="en-US" dirty="0" smtClean="0"/>
              <a:t>Click on Safari, Preferences, Privacy, Click, OK</a:t>
            </a:r>
            <a:r>
              <a:rPr lang="en-US" b="1" dirty="0" smtClean="0"/>
              <a:t> (5)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WhiteHat Security 2013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50041F-E29E-9740-93A9-D172D31E1B3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033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DNT by the numbers: Part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not how the spec works – it’s how browsers user it.  Opt out = no signal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If we believe the </a:t>
            </a:r>
            <a:r>
              <a:rPr lang="en-US" dirty="0" err="1"/>
              <a:t>Trueffect</a:t>
            </a:r>
            <a:r>
              <a:rPr lang="en-US" dirty="0"/>
              <a:t> numbers</a:t>
            </a:r>
            <a:r>
              <a:rPr lang="en-US" dirty="0" smtClean="0"/>
              <a:t>:</a:t>
            </a:r>
            <a:endParaRPr lang="en-US" dirty="0"/>
          </a:p>
          <a:p>
            <a:pPr lvl="1">
              <a:buFont typeface="Lucida Grande"/>
              <a:buChar char="–"/>
            </a:pPr>
            <a:r>
              <a:rPr lang="en-US" dirty="0"/>
              <a:t>IE10: 86.46%* Now sends </a:t>
            </a:r>
            <a:r>
              <a:rPr lang="en-US" dirty="0" smtClean="0"/>
              <a:t>DNT</a:t>
            </a:r>
            <a:endParaRPr lang="en-US" dirty="0"/>
          </a:p>
          <a:p>
            <a:pPr lvl="1">
              <a:buFont typeface="Lucida Grande"/>
              <a:buChar char="–"/>
            </a:pPr>
            <a:r>
              <a:rPr lang="en-US" dirty="0"/>
              <a:t>FF: 19.27%* Now sends </a:t>
            </a:r>
            <a:r>
              <a:rPr lang="en-US" dirty="0" smtClean="0"/>
              <a:t>DNT</a:t>
            </a:r>
            <a:endParaRPr lang="en-US" dirty="0"/>
          </a:p>
          <a:p>
            <a:pPr lvl="1">
              <a:buFont typeface="Lucida Grande"/>
              <a:buChar char="–"/>
            </a:pPr>
            <a:r>
              <a:rPr lang="en-US" dirty="0"/>
              <a:t>Chrome: 2.85% Now sends DNT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1800" dirty="0"/>
              <a:t>http://</a:t>
            </a:r>
            <a:r>
              <a:rPr lang="en-US" sz="1800" dirty="0" err="1"/>
              <a:t>blog.trueffect.com</a:t>
            </a:r>
            <a:r>
              <a:rPr lang="en-US" sz="1800" dirty="0"/>
              <a:t>/bid/328804/Microsoft-Internet-Explorer-10-and-Trueffect-Changes-To-Do-Not-</a:t>
            </a:r>
            <a:r>
              <a:rPr lang="en-US" sz="1800" dirty="0" smtClean="0"/>
              <a:t>Track</a:t>
            </a: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http://</a:t>
            </a:r>
            <a:r>
              <a:rPr lang="en-US" sz="1800" dirty="0" err="1"/>
              <a:t>news.softpedia.com</a:t>
            </a:r>
            <a:r>
              <a:rPr lang="en-US" sz="1800" dirty="0"/>
              <a:t>/news/17-Percent-of-Firefox-Users-Have-Enabled-Do-Not-Track-351175.shtml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WhiteHat Security 2013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50041F-E29E-9740-93A9-D172D31E1B3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782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DNT by the numbers: Part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728787"/>
            <a:ext cx="4378933" cy="687798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Which </a:t>
            </a:r>
            <a:r>
              <a:rPr lang="en-US" dirty="0" smtClean="0">
                <a:solidFill>
                  <a:schemeClr val="accent1"/>
                </a:solidFill>
              </a:rPr>
              <a:t>browser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en-US" dirty="0">
                <a:solidFill>
                  <a:schemeClr val="accent1"/>
                </a:solidFill>
              </a:rPr>
              <a:t>IE10, Chrome or Firefox) </a:t>
            </a:r>
            <a:r>
              <a:rPr lang="en-US" dirty="0" smtClean="0">
                <a:solidFill>
                  <a:schemeClr val="accent1"/>
                </a:solidFill>
              </a:rPr>
              <a:t>respects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user </a:t>
            </a:r>
            <a:r>
              <a:rPr lang="en-US" dirty="0">
                <a:solidFill>
                  <a:schemeClr val="accent1"/>
                </a:solidFill>
              </a:rPr>
              <a:t>wishes </a:t>
            </a:r>
            <a:r>
              <a:rPr lang="en-US" dirty="0" smtClean="0">
                <a:solidFill>
                  <a:schemeClr val="accent1"/>
                </a:solidFill>
              </a:rPr>
              <a:t>more?</a:t>
            </a:r>
          </a:p>
          <a:p>
            <a:pPr marL="0" indent="0">
              <a:buNone/>
            </a:pPr>
            <a:r>
              <a:rPr lang="en-US" sz="3000" dirty="0"/>
              <a:t>Let’s ignore IE10</a:t>
            </a:r>
            <a:r>
              <a:rPr lang="en-US" sz="3000" dirty="0" smtClean="0"/>
              <a:t>?</a:t>
            </a:r>
            <a:br>
              <a:rPr lang="en-US" sz="3000" dirty="0" smtClean="0"/>
            </a:br>
            <a:r>
              <a:rPr lang="en-US" sz="3000" dirty="0" smtClean="0"/>
              <a:t>That’s </a:t>
            </a:r>
            <a:r>
              <a:rPr lang="en-US" sz="3000" dirty="0"/>
              <a:t>good for everyone, everywhere, IE, FF, Google, the </a:t>
            </a:r>
            <a:r>
              <a:rPr lang="en-US" sz="3000" dirty="0" smtClean="0"/>
              <a:t>Advertisers — everyone </a:t>
            </a:r>
            <a:r>
              <a:rPr lang="en-US" sz="3000" dirty="0"/>
              <a:t>except the consumer. DNT was a distraction, but a useful one for (ironically) for data collection.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WhiteHat Security 2013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50041F-E29E-9740-93A9-D172D31E1B3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graphicFrame>
        <p:nvGraphicFramePr>
          <p:cNvPr id="9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029350"/>
              </p:ext>
            </p:extLst>
          </p:nvPr>
        </p:nvGraphicFramePr>
        <p:xfrm>
          <a:off x="5354306" y="1850468"/>
          <a:ext cx="8683625" cy="6427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6813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that relate with ad blocking?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WhiteHat Security 2013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50041F-E29E-9740-93A9-D172D31E1B3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8" name="Picture 7" descr="blockr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970" y="1714464"/>
            <a:ext cx="7614614" cy="66839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14780" y="8487240"/>
            <a:ext cx="6753607" cy="2988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http://</a:t>
            </a:r>
            <a:r>
              <a:rPr lang="en-US" sz="1800" dirty="0" err="1">
                <a:solidFill>
                  <a:schemeClr val="tx1"/>
                </a:solidFill>
              </a:rPr>
              <a:t>downloads.pagefair.com</a:t>
            </a:r>
            <a:r>
              <a:rPr lang="en-US" sz="1800" dirty="0">
                <a:solidFill>
                  <a:schemeClr val="tx1"/>
                </a:solidFill>
              </a:rPr>
              <a:t>/reports/</a:t>
            </a:r>
            <a:r>
              <a:rPr lang="en-US" sz="1800" dirty="0" err="1">
                <a:solidFill>
                  <a:schemeClr val="tx1"/>
                </a:solidFill>
              </a:rPr>
              <a:t>the_rise_of_adblocking.pdf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763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667" y="1863384"/>
            <a:ext cx="7669486" cy="309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“ad war?”  Yes.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7" y="1728788"/>
            <a:ext cx="4408817" cy="4801006"/>
          </a:xfrm>
        </p:spPr>
        <p:txBody>
          <a:bodyPr/>
          <a:lstStyle/>
          <a:p>
            <a:pPr marL="0" indent="0">
              <a:spcBef>
                <a:spcPts val="3000"/>
              </a:spcBef>
              <a:buNone/>
            </a:pPr>
            <a:r>
              <a:rPr lang="en-US" dirty="0"/>
              <a:t>First there was annoying </a:t>
            </a:r>
            <a:r>
              <a:rPr lang="en-US" dirty="0" smtClean="0"/>
              <a:t>ads</a:t>
            </a:r>
            <a:endParaRPr lang="en-US" dirty="0"/>
          </a:p>
          <a:p>
            <a:pPr marL="0" indent="0">
              <a:spcBef>
                <a:spcPts val="3000"/>
              </a:spcBef>
              <a:buNone/>
            </a:pPr>
            <a:r>
              <a:rPr lang="en-US" dirty="0"/>
              <a:t>ABP </a:t>
            </a:r>
            <a:r>
              <a:rPr lang="en-US" dirty="0" smtClean="0"/>
              <a:t>became </a:t>
            </a:r>
            <a:r>
              <a:rPr lang="en-US" dirty="0"/>
              <a:t>the most downloaded </a:t>
            </a:r>
            <a:r>
              <a:rPr lang="en-US" dirty="0" smtClean="0"/>
              <a:t>add-on at 14.9M </a:t>
            </a:r>
            <a:r>
              <a:rPr lang="en-US" dirty="0"/>
              <a:t>active </a:t>
            </a:r>
            <a:r>
              <a:rPr lang="en-US" dirty="0" smtClean="0"/>
              <a:t>users</a:t>
            </a:r>
            <a:endParaRPr lang="en-US" dirty="0"/>
          </a:p>
          <a:p>
            <a:pPr marL="0" indent="0">
              <a:spcBef>
                <a:spcPts val="3000"/>
              </a:spcBef>
              <a:buNone/>
            </a:pPr>
            <a:r>
              <a:rPr lang="en-US" dirty="0"/>
              <a:t>Then ads companies pay off </a:t>
            </a:r>
            <a:r>
              <a:rPr lang="en-US" dirty="0" smtClean="0"/>
              <a:t>ABP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WhiteHat Security 2013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50041F-E29E-9740-93A9-D172D31E1B3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3255943"/>
            <a:ext cx="7148836" cy="171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282" y="1772115"/>
            <a:ext cx="7181240" cy="5964080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75000"/>
              </a:schemeClr>
            </a:glow>
            <a:outerShdw blurRad="254000" dist="254000" dir="2700000" algn="tl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331763" y="4569024"/>
            <a:ext cx="634127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spcBef>
                <a:spcPts val="3000"/>
              </a:spcBef>
              <a:buNone/>
            </a:pPr>
            <a:r>
              <a:rPr lang="en-US" dirty="0"/>
              <a:t>Then Congress got involved???</a:t>
            </a:r>
          </a:p>
        </p:txBody>
      </p:sp>
    </p:spTree>
    <p:extLst>
      <p:ext uri="{BB962C8B-B14F-4D97-AF65-F5344CB8AC3E}">
        <p14:creationId xmlns:p14="http://schemas.microsoft.com/office/powerpoint/2010/main" val="3071628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Question:  Why are you here?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I don’t mean here as in this presentation</a:t>
            </a:r>
            <a:r>
              <a:rPr lang="en-US" sz="36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n-US" sz="3600" dirty="0" smtClean="0"/>
              <a:t>I </a:t>
            </a:r>
            <a:r>
              <a:rPr lang="en-US" sz="3600" dirty="0"/>
              <a:t>mean, why are you in security</a:t>
            </a:r>
            <a:r>
              <a:rPr lang="en-US" sz="3600" dirty="0" smtClean="0"/>
              <a:t>?</a:t>
            </a:r>
            <a:endParaRPr lang="en-US" sz="3600" dirty="0"/>
          </a:p>
          <a:p>
            <a:pPr lvl="1">
              <a:buFont typeface="Lucida Grande"/>
              <a:buChar char="–"/>
            </a:pPr>
            <a:r>
              <a:rPr lang="en-US" sz="3000" dirty="0"/>
              <a:t>Money</a:t>
            </a:r>
            <a:r>
              <a:rPr lang="en-US" sz="3000" dirty="0" smtClean="0"/>
              <a:t>?</a:t>
            </a:r>
            <a:endParaRPr lang="en-US" sz="3000" dirty="0"/>
          </a:p>
          <a:p>
            <a:pPr lvl="1">
              <a:buFont typeface="Lucida Grande"/>
              <a:buChar char="–"/>
            </a:pPr>
            <a:r>
              <a:rPr lang="en-US" sz="3000" dirty="0" smtClean="0"/>
              <a:t>Fame/</a:t>
            </a:r>
            <a:r>
              <a:rPr lang="en-US" dirty="0" smtClean="0"/>
              <a:t>g</a:t>
            </a:r>
            <a:r>
              <a:rPr lang="en-US" sz="3000" dirty="0" smtClean="0"/>
              <a:t>lory?</a:t>
            </a:r>
            <a:endParaRPr lang="en-US" sz="3000" dirty="0"/>
          </a:p>
          <a:p>
            <a:pPr lvl="1">
              <a:buFont typeface="Lucida Grande"/>
              <a:buChar char="–"/>
            </a:pPr>
            <a:r>
              <a:rPr lang="en-US" sz="3000" dirty="0"/>
              <a:t>Protecting yourself</a:t>
            </a:r>
            <a:r>
              <a:rPr lang="en-US" sz="3000" dirty="0" smtClean="0"/>
              <a:t>?</a:t>
            </a:r>
            <a:endParaRPr lang="en-US" sz="3000" dirty="0"/>
          </a:p>
          <a:p>
            <a:pPr lvl="1">
              <a:buFont typeface="Lucida Grande"/>
              <a:buChar char="–"/>
            </a:pPr>
            <a:r>
              <a:rPr lang="en-US" sz="3000" dirty="0"/>
              <a:t>Protecting others</a:t>
            </a:r>
            <a:r>
              <a:rPr lang="en-US" sz="3000" dirty="0" smtClean="0"/>
              <a:t>?</a:t>
            </a:r>
            <a:endParaRPr lang="en-US" sz="3600" dirty="0"/>
          </a:p>
          <a:p>
            <a:r>
              <a:rPr lang="en-US" dirty="0"/>
              <a:t>Jeremiah and I got into this to protect others and</a:t>
            </a:r>
            <a:br>
              <a:rPr lang="en-US" dirty="0"/>
            </a:br>
            <a:r>
              <a:rPr lang="en-US" dirty="0"/>
              <a:t>fix things.</a:t>
            </a:r>
          </a:p>
          <a:p>
            <a:r>
              <a:rPr lang="en-US" sz="3600" dirty="0" smtClean="0"/>
              <a:t>If </a:t>
            </a:r>
            <a:r>
              <a:rPr lang="en-US" sz="3600" dirty="0"/>
              <a:t>you want to have the biggest impact on </a:t>
            </a:r>
            <a:r>
              <a:rPr lang="en-US" sz="3600" dirty="0" smtClean="0"/>
              <a:t>security,</a:t>
            </a:r>
            <a:br>
              <a:rPr lang="en-US" sz="3600" dirty="0" smtClean="0"/>
            </a:br>
            <a:r>
              <a:rPr lang="en-US" sz="3600" dirty="0" smtClean="0"/>
              <a:t>browsers </a:t>
            </a:r>
            <a:r>
              <a:rPr lang="en-US" sz="3600" dirty="0"/>
              <a:t>matter</a:t>
            </a:r>
            <a:r>
              <a:rPr lang="en-US" sz="3600" dirty="0" smtClean="0"/>
              <a:t>.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WhiteHat Security 2013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9D018D-E7DA-BB4D-A2C0-1528E19A977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029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Say </a:t>
            </a:r>
            <a:r>
              <a:rPr lang="en-US" dirty="0" smtClean="0"/>
              <a:t>WHAAAAT?  </a:t>
            </a:r>
            <a:r>
              <a:rPr lang="en-US" dirty="0" smtClean="0"/>
              <a:t>That’s right, Congress!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WhiteHat Security 2013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50041F-E29E-9740-93A9-D172D31E1B3D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7" name="Picture 6" descr="congres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2011">
            <a:off x="783419" y="2037400"/>
            <a:ext cx="6933328" cy="8998363"/>
          </a:xfrm>
          <a:prstGeom prst="rect">
            <a:avLst/>
          </a:prstGeom>
          <a:effectLst>
            <a:outerShdw blurRad="381000" dist="50800" dir="2700000" sx="102000" sy="102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8" name="Picture 7" descr="Congres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137">
            <a:off x="5242744" y="2951760"/>
            <a:ext cx="6943304" cy="8998363"/>
          </a:xfrm>
          <a:prstGeom prst="rect">
            <a:avLst/>
          </a:prstGeom>
          <a:effectLst>
            <a:outerShdw blurRad="381000" dist="50800" dir="2700000" sx="102000" sy="102000" algn="tl" rotWithShape="0">
              <a:srgbClr val="000000">
                <a:alpha val="30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394" y="8248160"/>
            <a:ext cx="7149668" cy="283905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http://</a:t>
            </a:r>
            <a:r>
              <a:rPr lang="en-US" sz="1800" dirty="0" err="1"/>
              <a:t>stanford.edu</a:t>
            </a:r>
            <a:r>
              <a:rPr lang="en-US" sz="1800" dirty="0"/>
              <a:t>/~</a:t>
            </a:r>
            <a:r>
              <a:rPr lang="en-US" sz="1800" dirty="0" err="1"/>
              <a:t>jmayer</a:t>
            </a:r>
            <a:r>
              <a:rPr lang="en-US" sz="1800" dirty="0"/>
              <a:t>/content/</a:t>
            </a:r>
            <a:r>
              <a:rPr lang="en-US" sz="1800" dirty="0" err="1"/>
              <a:t>Pompeo_Mozilla_Letter.pdf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20697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Payoffs?  What payoffs?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WhiteHat Security 2013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50041F-E29E-9740-93A9-D172D31E1B3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6" name="Picture 1" descr="Screen Shot 2013-08-20 at 2.48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855" y="1527662"/>
            <a:ext cx="8726574" cy="82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697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 lines are drawn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Ad industry doesn’t believe in 3rd party cookie blocking because it hurts tracking and therefore revenue. </a:t>
            </a:r>
            <a:r>
              <a:rPr lang="en-US" b="1" dirty="0" smtClean="0">
                <a:solidFill>
                  <a:srgbClr val="ED6525"/>
                </a:solidFill>
              </a:rPr>
              <a:t>Remember: $</a:t>
            </a:r>
            <a:r>
              <a:rPr lang="en-US" b="1" dirty="0">
                <a:solidFill>
                  <a:srgbClr val="ED6525"/>
                </a:solidFill>
              </a:rPr>
              <a:t>40 billion </a:t>
            </a:r>
            <a:r>
              <a:rPr lang="en-US" b="1" dirty="0" smtClean="0">
                <a:solidFill>
                  <a:srgbClr val="ED6525"/>
                </a:solidFill>
              </a:rPr>
              <a:t>a year for </a:t>
            </a:r>
            <a:r>
              <a:rPr lang="en-US" b="1" dirty="0" err="1" smtClean="0">
                <a:solidFill>
                  <a:srgbClr val="ED6525"/>
                </a:solidFill>
              </a:rPr>
              <a:t>Googe</a:t>
            </a:r>
            <a:r>
              <a:rPr lang="en-US" b="1" dirty="0" smtClean="0">
                <a:solidFill>
                  <a:srgbClr val="ED6525"/>
                </a:solidFill>
              </a:rPr>
              <a:t> alone!</a:t>
            </a:r>
            <a:endParaRPr lang="en-US" b="1" dirty="0">
              <a:solidFill>
                <a:srgbClr val="ED6525"/>
              </a:solidFill>
            </a:endParaRPr>
          </a:p>
          <a:p>
            <a:r>
              <a:rPr lang="en-US" dirty="0" smtClean="0"/>
              <a:t>Browser companies do what the industry wants because they are paid by ads:</a:t>
            </a:r>
            <a:br>
              <a:rPr lang="en-US" dirty="0" smtClean="0"/>
            </a:br>
            <a:r>
              <a:rPr lang="en-US" b="1" dirty="0" smtClean="0">
                <a:solidFill>
                  <a:srgbClr val="ED6525"/>
                </a:solidFill>
              </a:rPr>
              <a:t>Google: 96% </a:t>
            </a:r>
            <a:r>
              <a:rPr lang="en-US" dirty="0" smtClean="0"/>
              <a:t>of it’s revenues = ads*</a:t>
            </a:r>
            <a:br>
              <a:rPr lang="en-US" dirty="0" smtClean="0"/>
            </a:br>
            <a:r>
              <a:rPr lang="en-US" b="1" dirty="0" smtClean="0">
                <a:solidFill>
                  <a:srgbClr val="ED6525"/>
                </a:solidFill>
              </a:rPr>
              <a:t>Firefox: 98% </a:t>
            </a:r>
            <a:r>
              <a:rPr lang="en-US" dirty="0" smtClean="0"/>
              <a:t>of it’s revenues = search deals,</a:t>
            </a:r>
            <a:br>
              <a:rPr lang="en-US" dirty="0" smtClean="0"/>
            </a:br>
            <a:r>
              <a:rPr lang="en-US" dirty="0" smtClean="0"/>
              <a:t>                       of which Google makes up ~80-90%</a:t>
            </a:r>
            <a:br>
              <a:rPr lang="en-US" dirty="0" smtClean="0"/>
            </a:br>
            <a:r>
              <a:rPr lang="en-US" dirty="0" smtClean="0"/>
              <a:t>                       of those deals*</a:t>
            </a:r>
          </a:p>
          <a:p>
            <a:pPr marL="320040" lvl="1" indent="0">
              <a:buNone/>
            </a:pPr>
            <a:endParaRPr lang="en-US" sz="1800" dirty="0" smtClean="0"/>
          </a:p>
          <a:p>
            <a:pPr marL="320040" lvl="1" indent="0">
              <a:spcBef>
                <a:spcPts val="0"/>
              </a:spcBef>
              <a:buNone/>
            </a:pPr>
            <a:endParaRPr lang="en-US" sz="1800" dirty="0" smtClean="0"/>
          </a:p>
          <a:p>
            <a:pPr marL="320040" lvl="1" indent="0">
              <a:spcBef>
                <a:spcPts val="0"/>
              </a:spcBef>
              <a:buNone/>
            </a:pPr>
            <a:endParaRPr lang="en-US" sz="1800" dirty="0"/>
          </a:p>
          <a:p>
            <a:pPr marL="320040" lvl="1" indent="0">
              <a:spcBef>
                <a:spcPts val="0"/>
              </a:spcBef>
              <a:buNone/>
            </a:pPr>
            <a:r>
              <a:rPr lang="en-US" sz="1800" dirty="0" smtClean="0"/>
              <a:t>http</a:t>
            </a:r>
            <a:r>
              <a:rPr lang="en-US" sz="1800" dirty="0"/>
              <a:t>://</a:t>
            </a:r>
            <a:r>
              <a:rPr lang="en-US" sz="1800" dirty="0" err="1"/>
              <a:t>www.investopedia.com</a:t>
            </a:r>
            <a:r>
              <a:rPr lang="en-US" sz="1800" dirty="0"/>
              <a:t>/stock-analysis/2012/what-does-google-actually-make-money-from-goog1121.aspx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en-US" sz="1800" dirty="0"/>
              <a:t>http://</a:t>
            </a:r>
            <a:r>
              <a:rPr lang="en-US" sz="1800" dirty="0" err="1"/>
              <a:t>www.computerworld.com</a:t>
            </a:r>
            <a:r>
              <a:rPr lang="en-US" sz="1800" dirty="0"/>
              <a:t>/s/article/9220695/Mozilla_relies_on_search_deals_for_98_of_revenues</a:t>
            </a:r>
          </a:p>
          <a:p>
            <a:pPr marL="320040" lvl="1" indent="0">
              <a:spcBef>
                <a:spcPts val="0"/>
              </a:spcBef>
              <a:buNone/>
            </a:pPr>
            <a:r>
              <a:rPr lang="en-US" sz="1800" dirty="0"/>
              <a:t>http://</a:t>
            </a:r>
            <a:r>
              <a:rPr lang="en-US" sz="1800" dirty="0" err="1"/>
              <a:t>www.pcmag.com</a:t>
            </a:r>
            <a:r>
              <a:rPr lang="en-US" sz="1800" dirty="0"/>
              <a:t>/article2/0,2817,2398046,00.asp</a:t>
            </a:r>
          </a:p>
          <a:p>
            <a:pPr marL="320040" lvl="1" indent="0">
              <a:buNone/>
            </a:pP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WhiteHat Security 2013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50041F-E29E-9740-93A9-D172D31E1B3D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8" name="Picture 7" descr="googlepaysF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481" y="1911819"/>
            <a:ext cx="9688334" cy="717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04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ads (probably) heading?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Logical conclusion is that derivatives of ad </a:t>
            </a:r>
            <a:r>
              <a:rPr lang="en-US" dirty="0" smtClean="0"/>
              <a:t>blocking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E.g. Disconnect) will win against most 3rd party JavaScript ads, sans virus evasion techniques: fast-flux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However, advertisers will react by creating locally hosted/obfuscated ads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Companies will increase blackmail tactics to force viewers to see ads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Regulation.  DNT via FTC. Consumers win, </a:t>
            </a:r>
            <a:r>
              <a:rPr lang="en-US" dirty="0" err="1"/>
              <a:t>sorta</a:t>
            </a:r>
            <a:r>
              <a:rPr lang="en-US" dirty="0"/>
              <a:t>. Google attacks Ad blockers.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WhiteHat Security 2013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50041F-E29E-9740-93A9-D172D31E1B3D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1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ads (probably) heading?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What? Google attacking ad blockers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/>
              <a:t>No </a:t>
            </a:r>
            <a:r>
              <a:rPr lang="en-US" dirty="0" err="1"/>
              <a:t>wayyyyy</a:t>
            </a:r>
            <a:r>
              <a:rPr lang="en-US" dirty="0"/>
              <a:t>…” I can hear you saying…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“4.4 Prohibited Actions. You agree that </a:t>
            </a:r>
            <a:r>
              <a:rPr lang="en-US" b="1" dirty="0">
                <a:solidFill>
                  <a:srgbClr val="ED6525"/>
                </a:solidFill>
              </a:rPr>
              <a:t>you </a:t>
            </a:r>
            <a:r>
              <a:rPr lang="en-US" b="1" dirty="0" smtClean="0">
                <a:solidFill>
                  <a:srgbClr val="ED6525"/>
                </a:solidFill>
              </a:rPr>
              <a:t>will</a:t>
            </a:r>
            <a:br>
              <a:rPr lang="en-US" b="1" dirty="0" smtClean="0">
                <a:solidFill>
                  <a:srgbClr val="ED6525"/>
                </a:solidFill>
              </a:rPr>
            </a:br>
            <a:r>
              <a:rPr lang="en-US" b="1" dirty="0" smtClean="0">
                <a:solidFill>
                  <a:srgbClr val="ED6525"/>
                </a:solidFill>
              </a:rPr>
              <a:t>not </a:t>
            </a:r>
            <a:r>
              <a:rPr lang="en-US" b="1" dirty="0">
                <a:solidFill>
                  <a:srgbClr val="ED6525"/>
                </a:solidFill>
              </a:rPr>
              <a:t>engage in any </a:t>
            </a:r>
            <a:r>
              <a:rPr lang="en-US" b="1" dirty="0" smtClean="0">
                <a:solidFill>
                  <a:srgbClr val="ED6525"/>
                </a:solidFill>
              </a:rPr>
              <a:t>activity</a:t>
            </a:r>
            <a:r>
              <a:rPr lang="en-US" dirty="0" smtClean="0"/>
              <a:t> </a:t>
            </a:r>
            <a:r>
              <a:rPr lang="en-US" dirty="0"/>
              <a:t>with the Market, including the development or distribution of Products, that </a:t>
            </a:r>
            <a:r>
              <a:rPr lang="en-US" b="1" dirty="0">
                <a:solidFill>
                  <a:srgbClr val="ED6525"/>
                </a:solidFill>
              </a:rPr>
              <a:t>interferes with</a:t>
            </a:r>
            <a:r>
              <a:rPr lang="en-US" dirty="0"/>
              <a:t>, disrupts, damages, or accesses in an unauthorized manner the devices, servers, networks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dirty="0"/>
              <a:t>other properties </a:t>
            </a:r>
            <a:r>
              <a:rPr lang="en-US" b="1" dirty="0">
                <a:solidFill>
                  <a:srgbClr val="ED6525"/>
                </a:solidFill>
              </a:rPr>
              <a:t>or services</a:t>
            </a:r>
            <a:r>
              <a:rPr lang="en-US" dirty="0"/>
              <a:t> of any third party including, </a:t>
            </a:r>
            <a:r>
              <a:rPr lang="en-US" b="1" dirty="0">
                <a:solidFill>
                  <a:srgbClr val="ED6525"/>
                </a:solidFill>
              </a:rPr>
              <a:t>but not limited to</a:t>
            </a:r>
            <a:r>
              <a:rPr lang="en-US" dirty="0"/>
              <a:t>, Android users, </a:t>
            </a:r>
            <a:r>
              <a:rPr lang="en-US" b="1" dirty="0" smtClean="0">
                <a:solidFill>
                  <a:srgbClr val="ED6525"/>
                </a:solidFill>
              </a:rPr>
              <a:t>Google</a:t>
            </a:r>
            <a:r>
              <a:rPr lang="en-US" dirty="0" smtClean="0">
                <a:solidFill>
                  <a:srgbClr val="ED6525"/>
                </a:solidFill>
              </a:rPr>
              <a:t/>
            </a:r>
            <a:br>
              <a:rPr lang="en-US" dirty="0" smtClean="0">
                <a:solidFill>
                  <a:srgbClr val="ED6525"/>
                </a:solidFill>
              </a:rPr>
            </a:br>
            <a:r>
              <a:rPr lang="en-US" dirty="0" smtClean="0"/>
              <a:t>or </a:t>
            </a:r>
            <a:r>
              <a:rPr lang="en-US" dirty="0"/>
              <a:t>any mobile network operator…”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WhiteHat Security 2013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50041F-E29E-9740-93A9-D172D31E1B3D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7" name="Picture 6" descr="googleremovesadblock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813" y="1471823"/>
            <a:ext cx="9349910" cy="725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49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“so what?”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yes, DNT may be a waste of time and as a result, IAB and advertisers ignore it. Numbers-wise it’s still great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So let’s build technical controls to opt for what the consumer actually wants, not what the advertisers want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Do-Not-Track &lt; Can-Not-</a:t>
            </a:r>
            <a:r>
              <a:rPr lang="en-US" dirty="0" smtClean="0"/>
              <a:t>Track</a:t>
            </a:r>
            <a:endParaRPr lang="en-US" dirty="0"/>
          </a:p>
          <a:p>
            <a:r>
              <a:rPr lang="en-US" dirty="0"/>
              <a:t>Once the advertisers learn how to behave we can reconsider this approach.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WhiteHat Security 2013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50041F-E29E-9740-93A9-D172D31E1B3D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801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ED6525"/>
                </a:solidFill>
              </a:rPr>
              <a:t>Don’t recommend my setup to the masses </a:t>
            </a:r>
            <a:r>
              <a:rPr lang="en-US" dirty="0" smtClean="0"/>
              <a:t>–</a:t>
            </a:r>
            <a:br>
              <a:rPr lang="en-US" dirty="0" smtClean="0"/>
            </a:br>
            <a:r>
              <a:rPr lang="en-US" dirty="0" smtClean="0"/>
              <a:t>we </a:t>
            </a:r>
            <a:r>
              <a:rPr lang="en-US" dirty="0"/>
              <a:t>need something better</a:t>
            </a:r>
            <a:r>
              <a:rPr lang="en-US" dirty="0" smtClean="0"/>
              <a:t>!</a:t>
            </a:r>
            <a:endParaRPr lang="en-US" dirty="0"/>
          </a:p>
          <a:p>
            <a:r>
              <a:rPr lang="en-US" dirty="0"/>
              <a:t>Socialize that </a:t>
            </a:r>
            <a:r>
              <a:rPr lang="en-US" dirty="0" smtClean="0"/>
              <a:t>most browser </a:t>
            </a:r>
            <a:r>
              <a:rPr lang="en-US" dirty="0"/>
              <a:t>vendors probably want to </a:t>
            </a:r>
            <a:r>
              <a:rPr lang="en-US" dirty="0" smtClean="0"/>
              <a:t>do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right thing, but their </a:t>
            </a:r>
            <a:r>
              <a:rPr lang="en-US" b="1" dirty="0">
                <a:solidFill>
                  <a:srgbClr val="ED6525"/>
                </a:solidFill>
              </a:rPr>
              <a:t>$40BN/year business models (and fear of lawsuits) prohibit it</a:t>
            </a:r>
            <a:r>
              <a:rPr lang="en-US" b="1" dirty="0" smtClean="0">
                <a:solidFill>
                  <a:srgbClr val="ED6525"/>
                </a:solidFill>
              </a:rPr>
              <a:t>.</a:t>
            </a:r>
            <a:endParaRPr lang="en-US" b="1" dirty="0">
              <a:solidFill>
                <a:srgbClr val="ED6525"/>
              </a:solidFill>
            </a:endParaRPr>
          </a:p>
          <a:p>
            <a:r>
              <a:rPr lang="en-US" dirty="0"/>
              <a:t>Start tackling the problems one at a </a:t>
            </a:r>
            <a:r>
              <a:rPr lang="en-US" dirty="0" smtClean="0"/>
              <a:t>time:</a:t>
            </a:r>
            <a:br>
              <a:rPr lang="en-US" dirty="0" smtClean="0"/>
            </a:br>
            <a:r>
              <a:rPr lang="en-US" b="1" dirty="0" smtClean="0">
                <a:solidFill>
                  <a:srgbClr val="ED6525"/>
                </a:solidFill>
              </a:rPr>
              <a:t>higher </a:t>
            </a:r>
            <a:r>
              <a:rPr lang="en-US" b="1" dirty="0">
                <a:solidFill>
                  <a:srgbClr val="ED6525"/>
                </a:solidFill>
              </a:rPr>
              <a:t>security and privacy to feature ratio</a:t>
            </a:r>
            <a:r>
              <a:rPr lang="en-US" b="1" dirty="0" smtClean="0">
                <a:solidFill>
                  <a:srgbClr val="ED6525"/>
                </a:solidFill>
              </a:rPr>
              <a:t>.</a:t>
            </a:r>
            <a:endParaRPr lang="en-US" b="1" dirty="0">
              <a:solidFill>
                <a:srgbClr val="ED6525"/>
              </a:solidFill>
            </a:endParaRPr>
          </a:p>
          <a:p>
            <a:r>
              <a:rPr lang="en-US" b="1" dirty="0">
                <a:solidFill>
                  <a:schemeClr val="accent1"/>
                </a:solidFill>
              </a:rPr>
              <a:t>Always side with the </a:t>
            </a:r>
            <a:r>
              <a:rPr lang="en-US" b="1" dirty="0" smtClean="0">
                <a:solidFill>
                  <a:schemeClr val="accent1"/>
                </a:solidFill>
              </a:rPr>
              <a:t>consumer</a:t>
            </a:r>
            <a:r>
              <a:rPr lang="en-US" dirty="0" smtClean="0"/>
              <a:t>, t</a:t>
            </a:r>
            <a:r>
              <a:rPr lang="en-US" dirty="0" smtClean="0"/>
              <a:t>hey </a:t>
            </a:r>
            <a:r>
              <a:rPr lang="en-US" dirty="0"/>
              <a:t>are our </a:t>
            </a:r>
            <a:r>
              <a:rPr lang="en-US" dirty="0" smtClean="0"/>
              <a:t>families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they should always win. It’s </a:t>
            </a:r>
            <a:r>
              <a:rPr lang="en-US" dirty="0" smtClean="0"/>
              <a:t>ethical and good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our Internet.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WhiteHat Security 2013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50041F-E29E-9740-93A9-D172D31E1B3D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913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WhiteHat doing?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WhiteHat is in a unique position of zero </a:t>
            </a:r>
            <a:r>
              <a:rPr lang="en-US" dirty="0" smtClean="0"/>
              <a:t>conflict</a:t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interest with privacy/security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We don’t believe in “Do-Not-Track”, we continue to embrace “Can-Not-Track</a:t>
            </a:r>
            <a:r>
              <a:rPr lang="en-US" dirty="0" smtClean="0"/>
              <a:t>”</a:t>
            </a:r>
            <a:endParaRPr lang="en-US" dirty="0"/>
          </a:p>
          <a:p>
            <a:r>
              <a:rPr lang="en-US" dirty="0"/>
              <a:t>Aviator will add in additional security and privacy features.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WhiteHat Security 2013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50041F-E29E-9740-93A9-D172D31E1B3D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pic>
        <p:nvPicPr>
          <p:cNvPr id="6" name="Picture 5" descr="Aviator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699" y="5618314"/>
            <a:ext cx="5498134" cy="28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39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332" y="767497"/>
            <a:ext cx="11899248" cy="5403682"/>
          </a:xfrm>
        </p:spPr>
        <p:txBody>
          <a:bodyPr/>
          <a:lstStyle/>
          <a:p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09156" y="4663303"/>
            <a:ext cx="8747424" cy="2389187"/>
          </a:xfrm>
        </p:spPr>
        <p:txBody>
          <a:bodyPr/>
          <a:lstStyle/>
          <a:p>
            <a:r>
              <a:rPr lang="en-US" dirty="0" smtClean="0"/>
              <a:t>Robert </a:t>
            </a:r>
            <a:r>
              <a:rPr lang="en-US" dirty="0" smtClean="0"/>
              <a:t>Hansen</a:t>
            </a:r>
            <a:endParaRPr lang="en-US" dirty="0"/>
          </a:p>
          <a:p>
            <a:pPr lvl="1"/>
            <a:r>
              <a:rPr lang="en-US" dirty="0" smtClean="0"/>
              <a:t>Director of Product Management</a:t>
            </a:r>
            <a:endParaRPr lang="en-US" dirty="0"/>
          </a:p>
          <a:p>
            <a:pPr lvl="2"/>
            <a:r>
              <a:rPr lang="en-US" dirty="0" smtClean="0"/>
              <a:t>@</a:t>
            </a:r>
            <a:r>
              <a:rPr lang="en-US" dirty="0" err="1" smtClean="0"/>
              <a:t>RSnake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4" descr="XSS_attack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154" y="6689547"/>
            <a:ext cx="1638300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2D_Cover-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804" y="6689547"/>
            <a:ext cx="1589087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529" y="6689547"/>
            <a:ext cx="1389062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499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of our problem (not to scale)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WhiteHat Security 2013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9D018D-E7DA-BB4D-A2C0-1528E19A977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" name="TextBox 83"/>
          <p:cNvSpPr txBox="1">
            <a:spLocks noChangeArrowheads="1"/>
          </p:cNvSpPr>
          <p:nvPr/>
        </p:nvSpPr>
        <p:spPr bwMode="auto">
          <a:xfrm>
            <a:off x="635000" y="8458200"/>
            <a:ext cx="1104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800"/>
              <a:t>* http://www.innovationexcellence.com/blog/2013/03/14/when-do-people-care-about-privacy/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idx="1"/>
          </p:nvPr>
        </p:nvSpPr>
        <p:spPr>
          <a:xfrm>
            <a:off x="7950200" y="1981200"/>
            <a:ext cx="4427538" cy="5268913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sz="2800" dirty="0">
                <a:latin typeface="Arial" charset="0"/>
              </a:rPr>
              <a:t>People using the Internet</a:t>
            </a:r>
            <a:br>
              <a:rPr lang="en-US" sz="2800" dirty="0">
                <a:latin typeface="Arial" charset="0"/>
              </a:rPr>
            </a:br>
            <a:r>
              <a:rPr lang="en-US" sz="2800" b="1" dirty="0">
                <a:solidFill>
                  <a:schemeClr val="accent1"/>
                </a:solidFill>
                <a:latin typeface="Arial" charset="0"/>
              </a:rPr>
              <a:t>(2.4BN)</a:t>
            </a:r>
          </a:p>
          <a:p>
            <a:pPr marL="0" indent="0">
              <a:buFont typeface="Wingdings" charset="0"/>
              <a:buNone/>
            </a:pPr>
            <a:r>
              <a:rPr lang="en-US" sz="2800" dirty="0">
                <a:latin typeface="Arial" charset="0"/>
              </a:rPr>
              <a:t>People who care</a:t>
            </a:r>
            <a:br>
              <a:rPr lang="en-US" sz="2800" dirty="0">
                <a:latin typeface="Arial" charset="0"/>
              </a:rPr>
            </a:br>
            <a:r>
              <a:rPr lang="en-US" sz="2800" dirty="0">
                <a:latin typeface="Arial" charset="0"/>
              </a:rPr>
              <a:t>about security/privacy</a:t>
            </a:r>
            <a:br>
              <a:rPr lang="en-US" sz="2800" dirty="0">
                <a:latin typeface="Arial" charset="0"/>
              </a:rPr>
            </a:br>
            <a:r>
              <a:rPr lang="en-US" sz="2800" b="1" dirty="0">
                <a:solidFill>
                  <a:srgbClr val="ED6525"/>
                </a:solidFill>
                <a:latin typeface="Arial" charset="0"/>
              </a:rPr>
              <a:t>(84-90%* = 2.16BN)</a:t>
            </a:r>
          </a:p>
          <a:p>
            <a:pPr marL="0" indent="0">
              <a:buFont typeface="Wingdings" charset="0"/>
              <a:buNone/>
            </a:pPr>
            <a:r>
              <a:rPr lang="en-US" sz="2800" dirty="0">
                <a:latin typeface="Arial" charset="0"/>
              </a:rPr>
              <a:t>People we know and could theoretically help directly</a:t>
            </a:r>
            <a:br>
              <a:rPr lang="en-US" sz="2800" dirty="0">
                <a:latin typeface="Arial" charset="0"/>
              </a:rPr>
            </a:br>
            <a:r>
              <a:rPr lang="en-US" sz="2800" b="1" dirty="0">
                <a:solidFill>
                  <a:srgbClr val="ED6525"/>
                </a:solidFill>
                <a:latin typeface="Arial" charset="0"/>
              </a:rPr>
              <a:t>(probably millions)</a:t>
            </a:r>
          </a:p>
          <a:p>
            <a:pPr marL="0" indent="0">
              <a:buFont typeface="Wingdings" charset="0"/>
              <a:buNone/>
            </a:pPr>
            <a:r>
              <a:rPr lang="en-US" sz="2800" dirty="0">
                <a:latin typeface="Arial" charset="0"/>
              </a:rPr>
              <a:t>People who use </a:t>
            </a:r>
            <a:r>
              <a:rPr lang="en-US" sz="2800" dirty="0" err="1">
                <a:latin typeface="Arial" charset="0"/>
              </a:rPr>
              <a:t>Noscript</a:t>
            </a:r>
            <a:r>
              <a:rPr lang="en-US" sz="2800" dirty="0">
                <a:latin typeface="Arial" charset="0"/>
              </a:rPr>
              <a:t/>
            </a:r>
            <a:br>
              <a:rPr lang="en-US" sz="2800" dirty="0">
                <a:latin typeface="Arial" charset="0"/>
              </a:rPr>
            </a:br>
            <a:r>
              <a:rPr lang="en-US" sz="2800" b="1" dirty="0">
                <a:solidFill>
                  <a:srgbClr val="ED6525"/>
                </a:solidFill>
                <a:latin typeface="Arial" charset="0"/>
              </a:rPr>
              <a:t>(1.9M users = 0.1%)</a:t>
            </a:r>
          </a:p>
        </p:txBody>
      </p:sp>
      <p:pic>
        <p:nvPicPr>
          <p:cNvPr id="15" name="Picture 3" descr="worl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52400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 bwMode="auto">
          <a:xfrm>
            <a:off x="909638" y="2133600"/>
            <a:ext cx="6156325" cy="6156325"/>
          </a:xfrm>
          <a:prstGeom prst="ellipse">
            <a:avLst/>
          </a:prstGeom>
          <a:solidFill>
            <a:schemeClr val="accent4">
              <a:alpha val="50000"/>
            </a:schemeClr>
          </a:solidFill>
          <a:ln w="28575" cmpd="sng">
            <a:solidFill>
              <a:srgbClr val="FFFFF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524125" y="5257800"/>
            <a:ext cx="2927350" cy="2925763"/>
          </a:xfrm>
          <a:prstGeom prst="ellipse">
            <a:avLst/>
          </a:prstGeom>
          <a:solidFill>
            <a:schemeClr val="bg1">
              <a:alpha val="25000"/>
            </a:schemeClr>
          </a:solidFill>
          <a:ln w="28575" cmpd="sng">
            <a:solidFill>
              <a:srgbClr val="FFFFF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903663" y="7848600"/>
            <a:ext cx="168275" cy="1682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>
            <a:off x="6654800" y="2667000"/>
            <a:ext cx="1143000" cy="0"/>
          </a:xfrm>
          <a:prstGeom prst="straightConnector1">
            <a:avLst/>
          </a:prstGeom>
          <a:ln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5892800" y="4267200"/>
            <a:ext cx="1905000" cy="0"/>
            <a:chOff x="5892800" y="4267200"/>
            <a:chExt cx="1905000" cy="0"/>
          </a:xfrm>
        </p:grpSpPr>
        <p:cxnSp>
          <p:nvCxnSpPr>
            <p:cNvPr id="14" name="Straight Arrow Connector 13"/>
            <p:cNvCxnSpPr/>
            <p:nvPr/>
          </p:nvCxnSpPr>
          <p:spPr bwMode="auto">
            <a:xfrm flipH="1">
              <a:off x="7340600" y="4267200"/>
              <a:ext cx="457200" cy="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 bwMode="auto">
            <a:xfrm flipH="1">
              <a:off x="5892800" y="4267200"/>
              <a:ext cx="1447800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368800" y="5791200"/>
            <a:ext cx="3429000" cy="0"/>
            <a:chOff x="4368800" y="5791200"/>
            <a:chExt cx="3429000" cy="0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 flipH="1">
              <a:off x="7340600" y="5791200"/>
              <a:ext cx="457200" cy="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 bwMode="auto">
            <a:xfrm flipH="1">
              <a:off x="4368800" y="5791200"/>
              <a:ext cx="2971800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3975100" y="6553200"/>
            <a:ext cx="3822700" cy="1219200"/>
            <a:chOff x="3975100" y="6553200"/>
            <a:chExt cx="3822700" cy="1219200"/>
          </a:xfrm>
        </p:grpSpPr>
        <p:cxnSp>
          <p:nvCxnSpPr>
            <p:cNvPr id="12" name="Straight Arrow Connector 11"/>
            <p:cNvCxnSpPr/>
            <p:nvPr/>
          </p:nvCxnSpPr>
          <p:spPr bwMode="auto">
            <a:xfrm flipH="1">
              <a:off x="7035800" y="6553200"/>
              <a:ext cx="762000" cy="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reeform 21"/>
            <p:cNvSpPr/>
            <p:nvPr/>
          </p:nvSpPr>
          <p:spPr bwMode="auto">
            <a:xfrm>
              <a:off x="3975100" y="6553200"/>
              <a:ext cx="3060700" cy="1219200"/>
            </a:xfrm>
            <a:custGeom>
              <a:avLst/>
              <a:gdLst>
                <a:gd name="connsiteX0" fmla="*/ 3822221 w 3822221"/>
                <a:gd name="connsiteY0" fmla="*/ 0 h 1097434"/>
                <a:gd name="connsiteX1" fmla="*/ 0 w 3822221"/>
                <a:gd name="connsiteY1" fmla="*/ 0 h 1097434"/>
                <a:gd name="connsiteX2" fmla="*/ 12330 w 3822221"/>
                <a:gd name="connsiteY2" fmla="*/ 1097434 h 1097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2221" h="1097434">
                  <a:moveTo>
                    <a:pt x="3822221" y="0"/>
                  </a:moveTo>
                  <a:lnTo>
                    <a:pt x="0" y="0"/>
                  </a:lnTo>
                  <a:lnTo>
                    <a:pt x="12330" y="1097434"/>
                  </a:lnTo>
                </a:path>
              </a:pathLst>
            </a:custGeom>
            <a:ln>
              <a:solidFill>
                <a:schemeClr val="bg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0304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80128" y="1434487"/>
            <a:ext cx="10432472" cy="6642713"/>
          </a:xfrm>
        </p:spPr>
        <p:txBody>
          <a:bodyPr anchor="ctr"/>
          <a:lstStyle/>
          <a:p>
            <a:r>
              <a:rPr lang="en-US" dirty="0" smtClean="0"/>
              <a:t>“…different people want different experiences, and are going to choose their browser based on that preference”</a:t>
            </a:r>
            <a:endParaRPr lang="en-US" dirty="0"/>
          </a:p>
          <a:p>
            <a:pPr lvl="1"/>
            <a:r>
              <a:rPr lang="en-US" dirty="0"/>
              <a:t>Chris </a:t>
            </a:r>
            <a:r>
              <a:rPr lang="en-US" dirty="0" smtClean="0"/>
              <a:t>Blizzard</a:t>
            </a:r>
            <a:br>
              <a:rPr lang="en-US" dirty="0" smtClean="0"/>
            </a:br>
            <a:r>
              <a:rPr lang="en-US" dirty="0" smtClean="0"/>
              <a:t>Director </a:t>
            </a:r>
            <a:r>
              <a:rPr lang="en-US" dirty="0"/>
              <a:t>of Web </a:t>
            </a:r>
            <a:r>
              <a:rPr lang="en-US" dirty="0" smtClean="0"/>
              <a:t>Platform</a:t>
            </a:r>
            <a:br>
              <a:rPr lang="en-US" dirty="0" smtClean="0"/>
            </a:br>
            <a:r>
              <a:rPr lang="en-US" dirty="0" smtClean="0"/>
              <a:t>Mozilla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915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WhiteHat Security 2013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50041F-E29E-9740-93A9-D172D31E1B3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Isosceles Triangle 5"/>
          <p:cNvSpPr/>
          <p:nvPr/>
        </p:nvSpPr>
        <p:spPr>
          <a:xfrm>
            <a:off x="2898671" y="1357247"/>
            <a:ext cx="7291504" cy="6285779"/>
          </a:xfrm>
          <a:prstGeom prst="triangle">
            <a:avLst/>
          </a:prstGeom>
          <a:solidFill>
            <a:srgbClr val="1A8B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4721547" y="3396369"/>
            <a:ext cx="3645752" cy="3142890"/>
          </a:xfrm>
          <a:prstGeom prst="triangl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079059" y="2114367"/>
            <a:ext cx="2704431" cy="4871197"/>
          </a:xfrm>
          <a:custGeom>
            <a:avLst/>
            <a:gdLst>
              <a:gd name="connsiteX0" fmla="*/ 0 w 2704431"/>
              <a:gd name="connsiteY0" fmla="*/ 4871197 h 4871197"/>
              <a:gd name="connsiteX1" fmla="*/ 2435482 w 2704431"/>
              <a:gd name="connsiteY1" fmla="*/ 0 h 4871197"/>
              <a:gd name="connsiteX2" fmla="*/ 2704431 w 2704431"/>
              <a:gd name="connsiteY2" fmla="*/ 3616042 h 4871197"/>
              <a:gd name="connsiteX3" fmla="*/ 0 w 2704431"/>
              <a:gd name="connsiteY3" fmla="*/ 4871197 h 4871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4431" h="4871197">
                <a:moveTo>
                  <a:pt x="0" y="4871197"/>
                </a:moveTo>
                <a:lnTo>
                  <a:pt x="2435482" y="0"/>
                </a:lnTo>
                <a:lnTo>
                  <a:pt x="2704431" y="3616042"/>
                </a:lnTo>
                <a:lnTo>
                  <a:pt x="0" y="4871197"/>
                </a:lnTo>
                <a:close/>
              </a:path>
            </a:pathLst>
          </a:custGeom>
          <a:noFill/>
          <a:ln w="381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143032" y="5132716"/>
            <a:ext cx="4004350" cy="1748252"/>
          </a:xfrm>
          <a:custGeom>
            <a:avLst/>
            <a:gdLst>
              <a:gd name="connsiteX0" fmla="*/ 0 w 4004350"/>
              <a:gd name="connsiteY0" fmla="*/ 1225270 h 1748252"/>
              <a:gd name="connsiteX1" fmla="*/ 1494161 w 4004350"/>
              <a:gd name="connsiteY1" fmla="*/ 0 h 1748252"/>
              <a:gd name="connsiteX2" fmla="*/ 4004350 w 4004350"/>
              <a:gd name="connsiteY2" fmla="*/ 1748252 h 1748252"/>
              <a:gd name="connsiteX3" fmla="*/ 0 w 4004350"/>
              <a:gd name="connsiteY3" fmla="*/ 1225270 h 174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4350" h="1748252">
                <a:moveTo>
                  <a:pt x="0" y="1225270"/>
                </a:moveTo>
                <a:lnTo>
                  <a:pt x="1494161" y="0"/>
                </a:lnTo>
                <a:lnTo>
                  <a:pt x="4004350" y="1748252"/>
                </a:lnTo>
                <a:lnTo>
                  <a:pt x="0" y="1225270"/>
                </a:lnTo>
                <a:close/>
              </a:path>
            </a:pathLst>
          </a:cu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59400" y="5334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ED6525"/>
                </a:solidFill>
              </a:rPr>
              <a:t>Security</a:t>
            </a:r>
            <a:endParaRPr lang="en-US" sz="4000" b="1" dirty="0">
              <a:solidFill>
                <a:srgbClr val="ED652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4600" y="77724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ED6525"/>
                </a:solidFill>
              </a:rPr>
              <a:t>Functionality</a:t>
            </a:r>
            <a:endParaRPr lang="en-US" sz="4000" b="1" dirty="0">
              <a:solidFill>
                <a:srgbClr val="ED652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40800" y="76962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ED6525"/>
                </a:solidFill>
              </a:rPr>
              <a:t>Usability</a:t>
            </a:r>
            <a:endParaRPr lang="en-US" sz="4000" b="1" dirty="0">
              <a:solidFill>
                <a:srgbClr val="ED65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033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Shrinking bandwidth:</a:t>
            </a:r>
            <a:r>
              <a:rPr lang="en-US" sz="4000" dirty="0"/>
              <a:t> </a:t>
            </a:r>
            <a:r>
              <a:rPr lang="en-US" sz="4000" dirty="0" smtClean="0"/>
              <a:t>managing competing demands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WhiteHat Security 2013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9D018D-E7DA-BB4D-A2C0-1528E19A977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6" name="TextBox 33"/>
          <p:cNvSpPr txBox="1">
            <a:spLocks noChangeArrowheads="1"/>
          </p:cNvSpPr>
          <p:nvPr/>
        </p:nvSpPr>
        <p:spPr bwMode="auto">
          <a:xfrm>
            <a:off x="5788025" y="5105400"/>
            <a:ext cx="144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/>
            <a:r>
              <a:rPr lang="en-US" sz="1600" dirty="0">
                <a:solidFill>
                  <a:schemeClr val="bg1"/>
                </a:solidFill>
              </a:rPr>
              <a:t>Fast performance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1397000" y="1447800"/>
            <a:ext cx="10171176" cy="8001000"/>
            <a:chOff x="1320800" y="1447800"/>
            <a:chExt cx="10171176" cy="8001000"/>
          </a:xfrm>
        </p:grpSpPr>
        <p:pic>
          <p:nvPicPr>
            <p:cNvPr id="66" name="Picture 65" descr="Cloud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800" y="2353056"/>
              <a:ext cx="10171176" cy="6148145"/>
            </a:xfrm>
            <a:prstGeom prst="rect">
              <a:avLst/>
            </a:prstGeom>
          </p:spPr>
        </p:pic>
        <p:grpSp>
          <p:nvGrpSpPr>
            <p:cNvPr id="67" name="Group 66"/>
            <p:cNvGrpSpPr/>
            <p:nvPr/>
          </p:nvGrpSpPr>
          <p:grpSpPr>
            <a:xfrm>
              <a:off x="2538476" y="2286000"/>
              <a:ext cx="7807452" cy="7162800"/>
              <a:chOff x="2843276" y="2286000"/>
              <a:chExt cx="7807452" cy="7162800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4633976" y="5294376"/>
                <a:ext cx="4154424" cy="4154424"/>
              </a:xfrm>
              <a:prstGeom prst="ellipse">
                <a:avLst/>
              </a:prstGeom>
              <a:solidFill>
                <a:schemeClr val="accent4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6496304" y="2286000"/>
                <a:ext cx="4154424" cy="4154424"/>
              </a:xfrm>
              <a:prstGeom prst="ellipse">
                <a:avLst/>
              </a:prstGeom>
              <a:solidFill>
                <a:schemeClr val="accent2"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2843276" y="2286000"/>
                <a:ext cx="4154424" cy="4154424"/>
              </a:xfrm>
              <a:prstGeom prst="ellipse">
                <a:avLst/>
              </a:prstGeom>
              <a:solidFill>
                <a:schemeClr val="accent5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8" name="Picture 67" descr="USERS.png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7600" y="7086600"/>
              <a:ext cx="1524000" cy="1469958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4826000" y="7161384"/>
              <a:ext cx="1676400" cy="861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182880" indent="-182880">
                <a:buClr>
                  <a:schemeClr val="tx2"/>
                </a:buClr>
                <a:buFont typeface="Wingdings" charset="2"/>
                <a:buChar char="§"/>
              </a:pPr>
              <a:r>
                <a:rPr lang="en-US" sz="2400" dirty="0" smtClean="0"/>
                <a:t>Privacy</a:t>
              </a:r>
            </a:p>
            <a:p>
              <a:pPr marL="182880" indent="-182880">
                <a:buClr>
                  <a:schemeClr val="tx2"/>
                </a:buClr>
                <a:buFont typeface="Wingdings" charset="2"/>
                <a:buChar char="§"/>
              </a:pPr>
              <a:r>
                <a:rPr lang="en-US" sz="2400" dirty="0" smtClean="0"/>
                <a:t>Security</a:t>
              </a:r>
              <a:endParaRPr lang="en-US" sz="24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053588" y="3276600"/>
              <a:ext cx="2438400" cy="1905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182880" indent="-182880">
                <a:buClr>
                  <a:schemeClr val="accent5"/>
                </a:buClr>
                <a:buFont typeface="Wingdings" charset="2"/>
                <a:buChar char="§"/>
              </a:pPr>
              <a:r>
                <a:rPr lang="en-US" sz="2400" dirty="0" smtClean="0"/>
                <a:t>High</a:t>
              </a:r>
              <a:br>
                <a:rPr lang="en-US" sz="2400" dirty="0" smtClean="0"/>
              </a:br>
              <a:r>
                <a:rPr lang="en-US" sz="2400" dirty="0" smtClean="0"/>
                <a:t>conversion</a:t>
              </a:r>
            </a:p>
            <a:p>
              <a:pPr marL="182880" indent="-182880">
                <a:buClr>
                  <a:schemeClr val="accent5"/>
                </a:buClr>
                <a:buFont typeface="Wingdings" charset="2"/>
                <a:buChar char="§"/>
              </a:pPr>
              <a:r>
                <a:rPr lang="en-US" sz="2400" dirty="0" smtClean="0"/>
                <a:t>Low CPC</a:t>
              </a:r>
            </a:p>
            <a:p>
              <a:pPr marL="182880" indent="-182880">
                <a:buClr>
                  <a:schemeClr val="accent5"/>
                </a:buClr>
                <a:buFont typeface="Wingdings" charset="2"/>
                <a:buChar char="§"/>
              </a:pPr>
              <a:r>
                <a:rPr lang="en-US" sz="2400" dirty="0" smtClean="0"/>
                <a:t>High CTR</a:t>
              </a:r>
            </a:p>
            <a:p>
              <a:pPr marL="182880" indent="-182880">
                <a:buClr>
                  <a:schemeClr val="accent5"/>
                </a:buClr>
                <a:buFont typeface="Wingdings" charset="2"/>
                <a:buChar char="§"/>
              </a:pPr>
              <a:r>
                <a:rPr lang="en-US" sz="2400" dirty="0" smtClean="0"/>
                <a:t>Good ROI</a:t>
              </a:r>
              <a:endParaRPr lang="en-US" sz="24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112000" y="4267200"/>
              <a:ext cx="1447800" cy="838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182880" indent="-182880">
                <a:buClr>
                  <a:schemeClr val="accent6"/>
                </a:buClr>
                <a:buFont typeface="Wingdings" charset="2"/>
                <a:buChar char="§"/>
              </a:pPr>
              <a:r>
                <a:rPr lang="en-US" sz="2400" dirty="0" smtClean="0"/>
                <a:t>Higher ad spend</a:t>
              </a:r>
              <a:endParaRPr lang="en-US" sz="2400" dirty="0"/>
            </a:p>
          </p:txBody>
        </p:sp>
        <p:pic>
          <p:nvPicPr>
            <p:cNvPr id="72" name="Picture 71" descr="Advertis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3600" y="3048000"/>
              <a:ext cx="1295400" cy="1923784"/>
            </a:xfrm>
            <a:prstGeom prst="rect">
              <a:avLst/>
            </a:prstGeom>
          </p:spPr>
        </p:pic>
        <p:pic>
          <p:nvPicPr>
            <p:cNvPr id="73" name="Picture 72" descr="chrome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9800" y="3276600"/>
              <a:ext cx="1295400" cy="1241425"/>
            </a:xfrm>
            <a:prstGeom prst="rect">
              <a:avLst/>
            </a:prstGeom>
          </p:spPr>
        </p:pic>
        <p:cxnSp>
          <p:nvCxnSpPr>
            <p:cNvPr id="74" name="Straight Arrow Connector 73"/>
            <p:cNvCxnSpPr/>
            <p:nvPr/>
          </p:nvCxnSpPr>
          <p:spPr>
            <a:xfrm flipV="1">
              <a:off x="3454400" y="6019800"/>
              <a:ext cx="1828800" cy="1219200"/>
            </a:xfrm>
            <a:prstGeom prst="straightConnector1">
              <a:avLst/>
            </a:prstGeom>
            <a:ln w="38100"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Group 74"/>
            <p:cNvGrpSpPr/>
            <p:nvPr/>
          </p:nvGrpSpPr>
          <p:grpSpPr>
            <a:xfrm>
              <a:off x="2844800" y="6324600"/>
              <a:ext cx="1380744" cy="1371600"/>
              <a:chOff x="2997200" y="6400800"/>
              <a:chExt cx="1380744" cy="1371600"/>
            </a:xfrm>
          </p:grpSpPr>
          <p:sp>
            <p:nvSpPr>
              <p:cNvPr id="88" name="Oval 87"/>
              <p:cNvSpPr/>
              <p:nvPr/>
            </p:nvSpPr>
            <p:spPr>
              <a:xfrm>
                <a:off x="2997200" y="6400800"/>
                <a:ext cx="1380744" cy="1371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3039872" y="6732657"/>
                <a:ext cx="1295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</a:rPr>
                  <a:t>Quality products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76" name="Straight Arrow Connector 75"/>
            <p:cNvCxnSpPr/>
            <p:nvPr/>
          </p:nvCxnSpPr>
          <p:spPr>
            <a:xfrm flipH="1" flipV="1">
              <a:off x="7569200" y="6019800"/>
              <a:ext cx="1981200" cy="1219200"/>
            </a:xfrm>
            <a:prstGeom prst="straightConnector1">
              <a:avLst/>
            </a:prstGeom>
            <a:ln w="38100"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>
              <a:off x="8559800" y="6324600"/>
              <a:ext cx="1389888" cy="1371600"/>
              <a:chOff x="8941562" y="6400800"/>
              <a:chExt cx="1389888" cy="1371600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8941562" y="6400800"/>
                <a:ext cx="1389888" cy="1371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8950706" y="6732657"/>
                <a:ext cx="1371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</a:rPr>
                  <a:t>Search quality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78" name="Straight Arrow Connector 77"/>
            <p:cNvCxnSpPr/>
            <p:nvPr/>
          </p:nvCxnSpPr>
          <p:spPr>
            <a:xfrm>
              <a:off x="6437376" y="2743200"/>
              <a:ext cx="0" cy="1524000"/>
            </a:xfrm>
            <a:prstGeom prst="straightConnector1">
              <a:avLst/>
            </a:prstGeom>
            <a:ln w="38100"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5742432" y="1447800"/>
              <a:ext cx="1389888" cy="1371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713476" y="1828800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Monetizing users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854200" y="2384924"/>
              <a:ext cx="3581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accent5"/>
                  </a:solidFill>
                </a:rPr>
                <a:t>Advertisers</a:t>
              </a:r>
              <a:endParaRPr lang="en-US" sz="4800" dirty="0">
                <a:solidFill>
                  <a:schemeClr val="accent5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8255000" y="2384924"/>
              <a:ext cx="2286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C50A1E"/>
                  </a:solidFill>
                </a:rPr>
                <a:t>Google</a:t>
              </a:r>
              <a:endParaRPr lang="en-US" sz="4800" dirty="0">
                <a:solidFill>
                  <a:srgbClr val="C50A1E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359400" y="6248400"/>
              <a:ext cx="2133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chemeClr val="tx2"/>
                  </a:solidFill>
                </a:rPr>
                <a:t>Users</a:t>
              </a:r>
              <a:endParaRPr lang="en-US" sz="4800" dirty="0">
                <a:solidFill>
                  <a:schemeClr val="tx2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5624951" y="4644928"/>
              <a:ext cx="1624851" cy="160347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599176" y="5029200"/>
              <a:ext cx="1676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Fast performance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6762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Yes, Google’s ads compete with advertisers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WhiteHat Security 2013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50041F-E29E-9740-93A9-D172D31E1B3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25800" y="84582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http://</a:t>
            </a:r>
            <a:r>
              <a:rPr lang="en-US" sz="1800" dirty="0" err="1"/>
              <a:t>www.stateofsearch.com</a:t>
            </a:r>
            <a:r>
              <a:rPr lang="en-US" sz="1800" dirty="0"/>
              <a:t>/</a:t>
            </a:r>
            <a:r>
              <a:rPr lang="en-US" sz="1800" dirty="0" err="1"/>
              <a:t>wp</a:t>
            </a:r>
            <a:r>
              <a:rPr lang="en-US" sz="1800" dirty="0"/>
              <a:t>-content/uploads/2012/01/ad-page-</a:t>
            </a:r>
            <a:r>
              <a:rPr lang="en-US" sz="1800" dirty="0" err="1"/>
              <a:t>labeled.png</a:t>
            </a:r>
            <a:endParaRPr lang="en-US" sz="1800" dirty="0"/>
          </a:p>
        </p:txBody>
      </p:sp>
      <p:pic>
        <p:nvPicPr>
          <p:cNvPr id="8" name="Picture 7" descr="googleadscompe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1567387"/>
            <a:ext cx="10287000" cy="689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97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WH 2013">
      <a:dk1>
        <a:srgbClr val="000000"/>
      </a:dk1>
      <a:lt1>
        <a:sysClr val="window" lastClr="FFFFFF"/>
      </a:lt1>
      <a:dk2>
        <a:srgbClr val="105291"/>
      </a:dk2>
      <a:lt2>
        <a:srgbClr val="F2F4F5"/>
      </a:lt2>
      <a:accent1>
        <a:srgbClr val="ED6525"/>
      </a:accent1>
      <a:accent2>
        <a:srgbClr val="E7A925"/>
      </a:accent2>
      <a:accent3>
        <a:srgbClr val="38207C"/>
      </a:accent3>
      <a:accent4>
        <a:srgbClr val="1A8BD0"/>
      </a:accent4>
      <a:accent5>
        <a:srgbClr val="5EA536"/>
      </a:accent5>
      <a:accent6>
        <a:srgbClr val="B30027"/>
      </a:accent6>
      <a:hlink>
        <a:srgbClr val="3399CC"/>
      </a:hlink>
      <a:folHlink>
        <a:srgbClr val="66CC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viders">
  <a:themeElements>
    <a:clrScheme name="WH 2013">
      <a:dk1>
        <a:srgbClr val="000000"/>
      </a:dk1>
      <a:lt1>
        <a:sysClr val="window" lastClr="FFFFFF"/>
      </a:lt1>
      <a:dk2>
        <a:srgbClr val="105291"/>
      </a:dk2>
      <a:lt2>
        <a:srgbClr val="F2F4F5"/>
      </a:lt2>
      <a:accent1>
        <a:srgbClr val="ED6525"/>
      </a:accent1>
      <a:accent2>
        <a:srgbClr val="E7A925"/>
      </a:accent2>
      <a:accent3>
        <a:srgbClr val="38207C"/>
      </a:accent3>
      <a:accent4>
        <a:srgbClr val="1A8BD0"/>
      </a:accent4>
      <a:accent5>
        <a:srgbClr val="5EA536"/>
      </a:accent5>
      <a:accent6>
        <a:srgbClr val="B30027"/>
      </a:accent6>
      <a:hlink>
        <a:srgbClr val="3399CC"/>
      </a:hlink>
      <a:folHlink>
        <a:srgbClr val="66CC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ntent">
  <a:themeElements>
    <a:clrScheme name="WH 2013">
      <a:dk1>
        <a:srgbClr val="000000"/>
      </a:dk1>
      <a:lt1>
        <a:sysClr val="window" lastClr="FFFFFF"/>
      </a:lt1>
      <a:dk2>
        <a:srgbClr val="105291"/>
      </a:dk2>
      <a:lt2>
        <a:srgbClr val="F2F4F5"/>
      </a:lt2>
      <a:accent1>
        <a:srgbClr val="ED6525"/>
      </a:accent1>
      <a:accent2>
        <a:srgbClr val="E7A925"/>
      </a:accent2>
      <a:accent3>
        <a:srgbClr val="38207C"/>
      </a:accent3>
      <a:accent4>
        <a:srgbClr val="1A8BD0"/>
      </a:accent4>
      <a:accent5>
        <a:srgbClr val="5EA536"/>
      </a:accent5>
      <a:accent6>
        <a:srgbClr val="B30027"/>
      </a:accent6>
      <a:hlink>
        <a:srgbClr val="3399CC"/>
      </a:hlink>
      <a:folHlink>
        <a:srgbClr val="66CC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tailEnd type="triangle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3600" dirty="0">
            <a:solidFill>
              <a:schemeClr val="tx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PPTtemplate0513.thmx</Template>
  <TotalTime>32403</TotalTime>
  <Pages>0</Pages>
  <Words>1594</Words>
  <Characters>0</Characters>
  <Application>Microsoft Macintosh PowerPoint</Application>
  <PresentationFormat>Custom</PresentationFormat>
  <Lines>0</Lines>
  <Paragraphs>349</Paragraphs>
  <Slides>48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Default Theme</vt:lpstr>
      <vt:lpstr>Dividers</vt:lpstr>
      <vt:lpstr>Content</vt:lpstr>
      <vt:lpstr>The Perilous Future of Browser Security</vt:lpstr>
      <vt:lpstr>Robert “RSnake” Hansen</vt:lpstr>
      <vt:lpstr>Let me start by saying…</vt:lpstr>
      <vt:lpstr>Question:  Why are you here?</vt:lpstr>
      <vt:lpstr>Scale of our problem (not to scale)</vt:lpstr>
      <vt:lpstr>PowerPoint Presentation</vt:lpstr>
      <vt:lpstr>PowerPoint Presentation</vt:lpstr>
      <vt:lpstr>Shrinking bandwidth: managing competing demands</vt:lpstr>
      <vt:lpstr>Yes, Google’s ads compete with advertisers</vt:lpstr>
      <vt:lpstr>The goal…</vt:lpstr>
      <vt:lpstr>You can’t start a project without a goal</vt:lpstr>
      <vt:lpstr>Why can’t you just use Tor Browser?</vt:lpstr>
      <vt:lpstr>Anonymity vs. Privacy</vt:lpstr>
      <vt:lpstr>Average websites today</vt:lpstr>
      <vt:lpstr>What I am personally willing to sacrifice…</vt:lpstr>
      <vt:lpstr>Our Enemies</vt:lpstr>
      <vt:lpstr>Xdomain*?</vt:lpstr>
      <vt:lpstr>Command execution</vt:lpstr>
      <vt:lpstr>It’s like an onion…</vt:lpstr>
      <vt:lpstr>Data exfiltration and privacy</vt:lpstr>
      <vt:lpstr>Man in the middle</vt:lpstr>
      <vt:lpstr>Pretexting/phishing</vt:lpstr>
      <vt:lpstr>Some of my plugins</vt:lpstr>
      <vt:lpstr>Scorched earth approach</vt:lpstr>
      <vt:lpstr>What must my browser look like?  (be afraid…)</vt:lpstr>
      <vt:lpstr>Behold:  CNN</vt:lpstr>
      <vt:lpstr>PowerPoint Presentation</vt:lpstr>
      <vt:lpstr>Ads</vt:lpstr>
      <vt:lpstr>People actively dislike advertisers</vt:lpstr>
      <vt:lpstr>Why are ads so bad anyway?</vt:lpstr>
      <vt:lpstr>Big business drives big data</vt:lpstr>
      <vt:lpstr>DNT: number one complaint</vt:lpstr>
      <vt:lpstr>DNT UI: not compliant</vt:lpstr>
      <vt:lpstr>DNT</vt:lpstr>
      <vt:lpstr>DNT by the numbers: Part I</vt:lpstr>
      <vt:lpstr>DNT by the numbers: Part II</vt:lpstr>
      <vt:lpstr>DNT by the numbers: Part III</vt:lpstr>
      <vt:lpstr>How does that relate with ad blocking?</vt:lpstr>
      <vt:lpstr>An “ad war?”  Yes.</vt:lpstr>
      <vt:lpstr>Say WHAAAAT?  That’s right, Congress!</vt:lpstr>
      <vt:lpstr>Payoffs?  What payoffs?</vt:lpstr>
      <vt:lpstr>The battle lines are drawn</vt:lpstr>
      <vt:lpstr>Where are ads (probably) heading?</vt:lpstr>
      <vt:lpstr>Where are ads (probably) heading?</vt:lpstr>
      <vt:lpstr>What’s the “so what?”</vt:lpstr>
      <vt:lpstr>What should we do?</vt:lpstr>
      <vt:lpstr>What is WhiteHat doing?</vt:lpstr>
      <vt:lpstr>Thank You.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OWASP Top Ten Defenses</dc:title>
  <dc:subject/>
  <dc:creator/>
  <cp:keywords/>
  <dc:description/>
  <cp:lastModifiedBy>Robert Hansen</cp:lastModifiedBy>
  <cp:revision>520</cp:revision>
  <dcterms:created xsi:type="dcterms:W3CDTF">2011-03-16T17:06:55Z</dcterms:created>
  <dcterms:modified xsi:type="dcterms:W3CDTF">2013-11-20T13:37:04Z</dcterms:modified>
  <cp:category/>
</cp:coreProperties>
</file>