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257" r:id="rId2"/>
    <p:sldId id="270" r:id="rId3"/>
    <p:sldId id="271" r:id="rId4"/>
    <p:sldId id="258" r:id="rId5"/>
    <p:sldId id="272" r:id="rId6"/>
    <p:sldId id="265" r:id="rId7"/>
    <p:sldId id="267" r:id="rId8"/>
    <p:sldId id="273" r:id="rId9"/>
    <p:sldId id="274" r:id="rId10"/>
    <p:sldId id="279" r:id="rId11"/>
    <p:sldId id="275" r:id="rId12"/>
    <p:sldId id="277" r:id="rId13"/>
    <p:sldId id="285" r:id="rId14"/>
    <p:sldId id="286" r:id="rId15"/>
    <p:sldId id="289" r:id="rId16"/>
    <p:sldId id="290" r:id="rId17"/>
    <p:sldId id="291" r:id="rId18"/>
    <p:sldId id="292" r:id="rId19"/>
    <p:sldId id="276" r:id="rId20"/>
    <p:sldId id="278" r:id="rId21"/>
    <p:sldId id="284" r:id="rId22"/>
    <p:sldId id="282" r:id="rId23"/>
    <p:sldId id="283" r:id="rId24"/>
    <p:sldId id="293" r:id="rId25"/>
    <p:sldId id="280" r:id="rId26"/>
    <p:sldId id="294" r:id="rId27"/>
    <p:sldId id="296" r:id="rId28"/>
    <p:sldId id="297" r:id="rId29"/>
    <p:sldId id="298" r:id="rId30"/>
    <p:sldId id="295" r:id="rId31"/>
    <p:sldId id="299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o Kim-Isgitt" initials="CKI" lastIdx="8" clrIdx="0"/>
  <p:cmAuthor id="1" name="Edward David" initials="ED" lastIdx="1" clrIdx="1"/>
  <p:cmAuthor id="2" name="Theresa Damato" initials="TD" lastIdx="46" clrIdx="2"/>
  <p:cmAuthor id="3" name="Office 2004 Test Drive User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D30"/>
    <a:srgbClr val="F6693C"/>
    <a:srgbClr val="F7A46E"/>
    <a:srgbClr val="008FC5"/>
    <a:srgbClr val="7F7F7F"/>
    <a:srgbClr val="009BFF"/>
    <a:srgbClr val="000000"/>
    <a:srgbClr val="005A9E"/>
    <a:srgbClr val="4F1F91"/>
    <a:srgbClr val="712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1" autoAdjust="0"/>
    <p:restoredTop sz="91031" autoAdjust="0"/>
  </p:normalViewPr>
  <p:slideViewPr>
    <p:cSldViewPr>
      <p:cViewPr>
        <p:scale>
          <a:sx n="105" d="100"/>
          <a:sy n="105" d="100"/>
        </p:scale>
        <p:origin x="-1712" y="-232"/>
      </p:cViewPr>
      <p:guideLst>
        <p:guide orient="horz" pos="2448"/>
        <p:guide pos="3792"/>
        <p:guide pos="528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8BD23-AD9F-4C0C-95EE-2E3D964704BB}" type="datetimeFigureOut">
              <a:rPr lang="en-US" smtClean="0"/>
              <a:pPr/>
              <a:t>11/19/13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A7C6-1C5C-4821-9402-F45C64497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99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0C22-0FED-4012-BA18-4C9CC096EF4E}" type="datetimeFigureOut">
              <a:rPr lang="en-US" smtClean="0"/>
              <a:pPr/>
              <a:t>11/19/13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4C4BA-1C45-4C72-96C0-C703259EE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1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"/>
            <a:ext cx="9169207" cy="685785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7496" y="4909011"/>
            <a:ext cx="6279563" cy="705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4898572"/>
            <a:ext cx="6400800" cy="786190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APT for the massed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37496" y="5727095"/>
            <a:ext cx="6279563" cy="533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0"/>
          </p:nvPr>
        </p:nvSpPr>
        <p:spPr>
          <a:xfrm>
            <a:off x="87590" y="5676963"/>
            <a:ext cx="6374523" cy="611352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61616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7" name="Picture 36" descr="Untitled-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07" y="1487714"/>
            <a:ext cx="9227593" cy="36048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93392" y="6296781"/>
            <a:ext cx="1612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9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1394" r="10991" b="13638"/>
          <a:stretch/>
        </p:blipFill>
        <p:spPr>
          <a:xfrm>
            <a:off x="76200" y="0"/>
            <a:ext cx="9169207" cy="6858000"/>
          </a:xfrm>
          <a:prstGeom prst="rect">
            <a:avLst/>
          </a:prstGeom>
        </p:spPr>
      </p:pic>
      <p:sp>
        <p:nvSpPr>
          <p:cNvPr id="4" name="Freeform 3"/>
          <p:cNvSpPr/>
          <p:nvPr userDrawn="1"/>
        </p:nvSpPr>
        <p:spPr>
          <a:xfrm>
            <a:off x="5106940" y="4191000"/>
            <a:ext cx="2440489" cy="2086429"/>
          </a:xfrm>
          <a:custGeom>
            <a:avLst/>
            <a:gdLst>
              <a:gd name="connsiteX0" fmla="*/ 108857 w 2334381"/>
              <a:gd name="connsiteY0" fmla="*/ 0 h 1995715"/>
              <a:gd name="connsiteX1" fmla="*/ 2334381 w 2334381"/>
              <a:gd name="connsiteY1" fmla="*/ 1995715 h 1995715"/>
              <a:gd name="connsiteX2" fmla="*/ 0 w 2334381"/>
              <a:gd name="connsiteY2" fmla="*/ 350762 h 1995715"/>
              <a:gd name="connsiteX3" fmla="*/ 108857 w 2334381"/>
              <a:gd name="connsiteY3" fmla="*/ 0 h 199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4381" h="1995715">
                <a:moveTo>
                  <a:pt x="108857" y="0"/>
                </a:moveTo>
                <a:lnTo>
                  <a:pt x="2334381" y="1995715"/>
                </a:lnTo>
                <a:lnTo>
                  <a:pt x="0" y="350762"/>
                </a:lnTo>
                <a:lnTo>
                  <a:pt x="108857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29492" y="4287763"/>
            <a:ext cx="6811291" cy="457200"/>
          </a:xfrm>
          <a:prstGeom prst="rect">
            <a:avLst/>
          </a:prstGeom>
          <a:solidFill>
            <a:srgbClr val="F7A46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-17397" y="3519566"/>
            <a:ext cx="7789797" cy="762000"/>
          </a:xfrm>
          <a:prstGeom prst="rect">
            <a:avLst/>
          </a:prstGeom>
          <a:solidFill>
            <a:srgbClr val="F47D3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687" y="3636586"/>
            <a:ext cx="7300313" cy="718204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3200" baseline="0">
                <a:solidFill>
                  <a:srgbClr val="FFFFFF"/>
                </a:solidFill>
                <a:latin typeface="Impact"/>
                <a:cs typeface="Impact"/>
              </a:defRPr>
            </a:lvl1pPr>
          </a:lstStyle>
          <a:p>
            <a:r>
              <a:rPr lang="en-US" dirty="0" smtClean="0"/>
              <a:t>APT for the masses</a:t>
            </a:r>
            <a:endParaRPr lang="en-US" dirty="0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04800" y="4267200"/>
            <a:ext cx="5764923" cy="61135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FFFFFF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Michele Orru, Neal </a:t>
            </a:r>
            <a:r>
              <a:rPr lang="en-US" dirty="0" err="1" smtClean="0"/>
              <a:t>Hindocha</a:t>
            </a:r>
            <a:r>
              <a:rPr lang="en-US" dirty="0" smtClean="0"/>
              <a:t> – Senior Security Consultants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3392" y="6296781"/>
            <a:ext cx="1612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0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27118" y="1295400"/>
            <a:ext cx="81534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1575" y="6296780"/>
            <a:ext cx="1612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4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21862" y="1651000"/>
            <a:ext cx="5778938" cy="4673600"/>
          </a:xfrm>
        </p:spPr>
        <p:txBody>
          <a:bodyPr rtlCol="0">
            <a:normAutofit/>
          </a:bodyPr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629400" y="1651000"/>
            <a:ext cx="2133600" cy="46736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1575" y="6296780"/>
            <a:ext cx="1612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8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39379" y="1650657"/>
            <a:ext cx="3923862" cy="4800600"/>
          </a:xfrm>
        </p:spPr>
        <p:txBody>
          <a:bodyPr/>
          <a:lstStyle>
            <a:lvl1pPr>
              <a:spcBef>
                <a:spcPts val="1200"/>
              </a:spcBef>
              <a:tabLst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4799724" y="1650657"/>
            <a:ext cx="3963275" cy="48006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1575" y="6296780"/>
            <a:ext cx="1612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4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53736" y="2116438"/>
            <a:ext cx="3909505" cy="4208162"/>
          </a:xfrm>
        </p:spPr>
        <p:txBody>
          <a:bodyPr/>
          <a:lstStyle>
            <a:lvl1pPr>
              <a:spcBef>
                <a:spcPts val="1200"/>
              </a:spcBef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4876800" y="2116438"/>
            <a:ext cx="3886200" cy="4208162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30127" y="1659238"/>
            <a:ext cx="3943391" cy="457200"/>
          </a:xfrm>
        </p:spPr>
        <p:txBody>
          <a:bodyPr anchor="ctr"/>
          <a:lstStyle>
            <a:lvl1pPr>
              <a:buNone/>
              <a:defRPr sz="2000" b="0">
                <a:solidFill>
                  <a:srgbClr val="595959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76800" y="1659238"/>
            <a:ext cx="3886200" cy="457200"/>
          </a:xfrm>
        </p:spPr>
        <p:txBody>
          <a:bodyPr anchor="ctr"/>
          <a:lstStyle>
            <a:lvl1pPr>
              <a:buNone/>
              <a:defRPr sz="2000" b="0">
                <a:solidFill>
                  <a:srgbClr val="595959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1575" y="6296780"/>
            <a:ext cx="1612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2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"/>
            <a:ext cx="9169207" cy="6857855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>
          <a:xfrm>
            <a:off x="2697238" y="217715"/>
            <a:ext cx="3855962" cy="6216952"/>
          </a:xfrm>
          <a:prstGeom prst="roundRect">
            <a:avLst>
              <a:gd name="adj" fmla="val 889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30" y="171519"/>
            <a:ext cx="3901227" cy="6372005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93392" y="6296781"/>
            <a:ext cx="1612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5016" y="1295401"/>
            <a:ext cx="812798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8" y="1"/>
            <a:ext cx="601386" cy="68733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61462"/>
            <a:ext cx="8763000" cy="762000"/>
          </a:xfrm>
          <a:prstGeom prst="rect">
            <a:avLst/>
          </a:prstGeom>
          <a:solidFill>
            <a:srgbClr val="F47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474" y="167287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93392" y="6296781"/>
            <a:ext cx="1612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53" r:id="rId3"/>
    <p:sldLayoutId id="2147483655" r:id="rId4"/>
    <p:sldLayoutId id="2147483656" r:id="rId5"/>
    <p:sldLayoutId id="2147483657" r:id="rId6"/>
    <p:sldLayoutId id="2147483658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lang="en-US" sz="3200" b="0" kern="1200" spc="30" dirty="0">
          <a:solidFill>
            <a:schemeClr val="bg1"/>
          </a:solidFill>
          <a:latin typeface="Impact"/>
          <a:ea typeface="+mj-ea"/>
          <a:cs typeface="Impact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9pPr>
    </p:titleStyle>
    <p:bodyStyle>
      <a:lvl1pPr marL="341313" indent="-341313" algn="l" defTabSz="912813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Wingdings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1363" indent="-284163" algn="l" defTabSz="912813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1413" indent="-227013" algn="l" defTabSz="912813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98613" indent="-227013" algn="l" defTabSz="912813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–"/>
        <a:defRPr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5813" indent="-227013" algn="l" defTabSz="912813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Wingdings" charset="2"/>
        <a:buChar char="§"/>
        <a:defRPr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3958" indent="-228542" algn="l" defTabSz="914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1" indent="-228542" algn="l" defTabSz="914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5" indent="-228542" algn="l" defTabSz="914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8" indent="-228542" algn="l" defTabSz="914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7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9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4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7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9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4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6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Buried by time, dust and BeEF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Antisnatchor</a:t>
            </a:r>
            <a:r>
              <a:rPr lang="en-US" dirty="0" smtClean="0"/>
              <a:t> – </a:t>
            </a:r>
            <a:r>
              <a:rPr lang="en-US" dirty="0" smtClean="0"/>
              <a:t>OWASP </a:t>
            </a:r>
            <a:r>
              <a:rPr lang="en-US" dirty="0" err="1" smtClean="0"/>
              <a:t>AppSec</a:t>
            </a:r>
            <a:r>
              <a:rPr lang="en-US" dirty="0" smtClean="0"/>
              <a:t> USA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0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BeEF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Install BeEF and </a:t>
            </a:r>
            <a:r>
              <a:rPr lang="en-US" dirty="0" err="1" smtClean="0"/>
              <a:t>OpenVPN</a:t>
            </a:r>
            <a:r>
              <a:rPr lang="en-US" dirty="0" smtClean="0"/>
              <a:t> on a VPS</a:t>
            </a:r>
          </a:p>
          <a:p>
            <a:r>
              <a:rPr lang="en-US" dirty="0" smtClean="0"/>
              <a:t>VPN client -&gt; TOR (or other proxies) -&gt; VPS</a:t>
            </a:r>
          </a:p>
          <a:p>
            <a:r>
              <a:rPr lang="en-US" dirty="0" smtClean="0"/>
              <a:t>Hook some browsers</a:t>
            </a:r>
          </a:p>
          <a:p>
            <a:r>
              <a:rPr lang="en-US" dirty="0" smtClean="0"/>
              <a:t>Instruct the browsers to dump data for you</a:t>
            </a:r>
          </a:p>
          <a:p>
            <a:r>
              <a:rPr lang="en-US" dirty="0" smtClean="0"/>
              <a:t>When finished, terminate the VPS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4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Same-Origin Policy and XHR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Time-based Blind SQLi?</a:t>
            </a:r>
          </a:p>
          <a:p>
            <a:endParaRPr lang="en-US" dirty="0"/>
          </a:p>
          <a:p>
            <a:r>
              <a:rPr lang="en-US" dirty="0" smtClean="0"/>
              <a:t>The beautiful features </a:t>
            </a:r>
            <a:r>
              <a:rPr lang="en-US" dirty="0"/>
              <a:t>o</a:t>
            </a:r>
            <a:r>
              <a:rPr lang="en-US" dirty="0" smtClean="0"/>
              <a:t>f MSSQL</a:t>
            </a:r>
          </a:p>
          <a:p>
            <a:endParaRPr lang="en-US" dirty="0"/>
          </a:p>
          <a:p>
            <a:r>
              <a:rPr lang="en-US" dirty="0" smtClean="0"/>
              <a:t>BeEF and putting all together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0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Same-Origin Policy and XHR</a:t>
            </a:r>
          </a:p>
        </p:txBody>
      </p:sp>
      <p:pic>
        <p:nvPicPr>
          <p:cNvPr id="3" name="Picture 2" descr="S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5" y="1145387"/>
            <a:ext cx="7617315" cy="57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0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Same-Origin Policy and XHR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7118" y="1295400"/>
            <a:ext cx="8153400" cy="4953000"/>
          </a:xfrm>
        </p:spPr>
        <p:txBody>
          <a:bodyPr/>
          <a:lstStyle/>
          <a:p>
            <a:r>
              <a:rPr lang="en-US" dirty="0" smtClean="0"/>
              <a:t>Cross-origin XmlHttpRequest </a:t>
            </a:r>
          </a:p>
          <a:p>
            <a:pPr lvl="1"/>
            <a:r>
              <a:rPr lang="en-US" dirty="0" smtClean="0"/>
              <a:t>You can’t read the </a:t>
            </a:r>
            <a:r>
              <a:rPr lang="en-US" dirty="0"/>
              <a:t>HTTP Response </a:t>
            </a:r>
            <a:r>
              <a:rPr lang="en-US" dirty="0" smtClean="0"/>
              <a:t>(you need Access</a:t>
            </a:r>
            <a:r>
              <a:rPr lang="en-US" dirty="0"/>
              <a:t>-Control-Allow-</a:t>
            </a:r>
            <a:r>
              <a:rPr lang="en-US" dirty="0" smtClean="0"/>
              <a:t>Origin, or a SOP bypass)</a:t>
            </a:r>
          </a:p>
          <a:p>
            <a:pPr lvl="1"/>
            <a:endParaRPr lang="en-US" dirty="0" smtClean="0"/>
          </a:p>
          <a:p>
            <a:pPr marL="2742499" lvl="6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But…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2742499" lvl="6" indent="0">
              <a:buNone/>
            </a:pPr>
            <a:endParaRPr lang="en-US" dirty="0"/>
          </a:p>
          <a:p>
            <a:pPr lvl="1"/>
            <a:r>
              <a:rPr lang="en-US" dirty="0" smtClean="0"/>
              <a:t>You can still send the request</a:t>
            </a:r>
          </a:p>
          <a:p>
            <a:pPr lvl="2"/>
            <a:r>
              <a:rPr lang="en-US" dirty="0" smtClean="0"/>
              <a:t>The request arrives to the destination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You can check the state of the request</a:t>
            </a:r>
          </a:p>
          <a:p>
            <a:pPr lvl="2"/>
            <a:r>
              <a:rPr lang="en-US" dirty="0" err="1"/>
              <a:t>x</a:t>
            </a:r>
            <a:r>
              <a:rPr lang="en-US" dirty="0" err="1" smtClean="0"/>
              <a:t>hr.readyState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2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Same-Origin Policy and XHR: implications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7118" y="1295400"/>
            <a:ext cx="8153400" cy="4953000"/>
          </a:xfrm>
        </p:spPr>
        <p:txBody>
          <a:bodyPr/>
          <a:lstStyle/>
          <a:p>
            <a:r>
              <a:rPr lang="en-US" dirty="0" smtClean="0"/>
              <a:t>Exploit RCE cross-origin from the browser</a:t>
            </a:r>
          </a:p>
          <a:p>
            <a:pPr lvl="1"/>
            <a:r>
              <a:rPr lang="en-US" dirty="0" smtClean="0"/>
              <a:t>See BeEF exploits on </a:t>
            </a:r>
            <a:r>
              <a:rPr lang="en-US" dirty="0" err="1" smtClean="0"/>
              <a:t>Jboss</a:t>
            </a:r>
            <a:r>
              <a:rPr lang="en-US" dirty="0" smtClean="0"/>
              <a:t>, </a:t>
            </a:r>
            <a:r>
              <a:rPr lang="en-US" dirty="0" err="1" smtClean="0"/>
              <a:t>GlassFish</a:t>
            </a:r>
            <a:r>
              <a:rPr lang="en-US" dirty="0" smtClean="0"/>
              <a:t>, and others</a:t>
            </a:r>
          </a:p>
          <a:p>
            <a:pPr lvl="1"/>
            <a:r>
              <a:rPr lang="en-US" dirty="0" smtClean="0"/>
              <a:t>You don’t need to read the response, just “blindly” send the attack vector</a:t>
            </a:r>
          </a:p>
          <a:p>
            <a:pPr lvl="1"/>
            <a:endParaRPr lang="en-US" dirty="0" smtClean="0"/>
          </a:p>
          <a:p>
            <a:r>
              <a:rPr lang="en-US" dirty="0"/>
              <a:t>Exploit XSRF</a:t>
            </a:r>
          </a:p>
          <a:p>
            <a:r>
              <a:rPr lang="en-US" dirty="0"/>
              <a:t>Internal network attacks</a:t>
            </a:r>
          </a:p>
          <a:p>
            <a:pPr lvl="1"/>
            <a:r>
              <a:rPr lang="en-US" dirty="0"/>
              <a:t>Ping sweeping, port scanning, and much more</a:t>
            </a:r>
          </a:p>
          <a:p>
            <a:pPr lvl="1"/>
            <a:r>
              <a:rPr lang="en-US" dirty="0"/>
              <a:t>Inter-protocol communication and exploitation</a:t>
            </a:r>
          </a:p>
          <a:p>
            <a:pPr lvl="2"/>
            <a:r>
              <a:rPr lang="en-US" dirty="0"/>
              <a:t>Wait for Browser Hacker’s Handbook :</a:t>
            </a:r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4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Same-Origin Policy and XHR: implications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7118" y="1295400"/>
            <a:ext cx="8153400" cy="4953000"/>
          </a:xfrm>
        </p:spPr>
        <p:txBody>
          <a:bodyPr/>
          <a:lstStyle/>
          <a:p>
            <a:r>
              <a:rPr lang="en-US" dirty="0" smtClean="0"/>
              <a:t>If you can know if </a:t>
            </a:r>
            <a:r>
              <a:rPr lang="en-US" dirty="0" err="1" smtClean="0"/>
              <a:t>xhr.readyState</a:t>
            </a:r>
            <a:r>
              <a:rPr lang="en-US" dirty="0" smtClean="0"/>
              <a:t> == 4</a:t>
            </a:r>
          </a:p>
          <a:p>
            <a:pPr lvl="1"/>
            <a:r>
              <a:rPr lang="en-US" dirty="0" smtClean="0"/>
              <a:t>You can monitor the timing</a:t>
            </a:r>
          </a:p>
          <a:p>
            <a:pPr lvl="1"/>
            <a:r>
              <a:rPr lang="en-US" dirty="0" smtClean="0"/>
              <a:t>Just create 2 Date objects before and after sending the request, and do simple math :D</a:t>
            </a:r>
          </a:p>
        </p:txBody>
      </p:sp>
      <p:pic>
        <p:nvPicPr>
          <p:cNvPr id="3" name="Picture 2" descr="Screen Shot 2013-10-23 at 9.27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200400"/>
            <a:ext cx="83215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Same-Origin Policy and XHR: implications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7118" y="1295400"/>
            <a:ext cx="8153400" cy="4953000"/>
          </a:xfrm>
        </p:spPr>
        <p:txBody>
          <a:bodyPr/>
          <a:lstStyle/>
          <a:p>
            <a:r>
              <a:rPr lang="en-US" dirty="0" smtClean="0"/>
              <a:t>Firefox 24</a:t>
            </a:r>
          </a:p>
        </p:txBody>
      </p:sp>
      <p:pic>
        <p:nvPicPr>
          <p:cNvPr id="6" name="Picture 5" descr="Screen Shot 2013-10-23 at 9.32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889"/>
            <a:ext cx="9144000" cy="33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9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Same-Origin Policy and XHR: implications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7118" y="1295400"/>
            <a:ext cx="8153400" cy="4953000"/>
          </a:xfrm>
        </p:spPr>
        <p:txBody>
          <a:bodyPr/>
          <a:lstStyle/>
          <a:p>
            <a:r>
              <a:rPr lang="en-US" dirty="0" smtClean="0"/>
              <a:t>Chrome 29</a:t>
            </a:r>
          </a:p>
        </p:txBody>
      </p:sp>
      <p:pic>
        <p:nvPicPr>
          <p:cNvPr id="3" name="Picture 2" descr="Screen Shot 2013-10-23 at 9.3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9375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9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Same-Origin Policy and XHR: implications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7118" y="1295400"/>
            <a:ext cx="8153400" cy="4953000"/>
          </a:xfrm>
        </p:spPr>
        <p:txBody>
          <a:bodyPr/>
          <a:lstStyle/>
          <a:p>
            <a:r>
              <a:rPr lang="en-US" dirty="0" smtClean="0"/>
              <a:t>Internet Explorer 10</a:t>
            </a:r>
          </a:p>
        </p:txBody>
      </p:sp>
      <p:pic>
        <p:nvPicPr>
          <p:cNvPr id="2" name="Picture 1" descr="Screen Shot 2013-10-23 at 9.34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32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6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Time-based Blind SQLi?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If we can infer the timing of the response, we can exploit Time-based blind SQLi cross-origin!</a:t>
            </a:r>
          </a:p>
          <a:p>
            <a:endParaRPr lang="en-US" dirty="0" smtClean="0"/>
          </a:p>
          <a:p>
            <a:r>
              <a:rPr lang="en-US" dirty="0" smtClean="0"/>
              <a:t>Actually any type of SQL injection flaw can be exploited with Time-based blind vectors</a:t>
            </a:r>
          </a:p>
          <a:p>
            <a:endParaRPr lang="en-US" dirty="0" smtClean="0"/>
          </a:p>
          <a:p>
            <a:pPr marL="341313" lvl="1" indent="-341313">
              <a:buFont typeface="Wingdings" charset="2"/>
              <a:buChar char="§"/>
            </a:pPr>
            <a:r>
              <a:rPr lang="en-US" sz="2800" dirty="0"/>
              <a:t>Sometimes time-based blind is the only way to exploit an instance of SQLi </a:t>
            </a:r>
            <a:endParaRPr lang="en-US" sz="2800" dirty="0" smtClean="0"/>
          </a:p>
          <a:p>
            <a:pPr marL="741363" lvl="2" indent="-341313"/>
            <a:r>
              <a:rPr lang="en-US" dirty="0" smtClean="0"/>
              <a:t>Sometimes </a:t>
            </a:r>
            <a:r>
              <a:rPr lang="en-US" dirty="0" err="1" smtClean="0"/>
              <a:t>SQLmap</a:t>
            </a:r>
            <a:r>
              <a:rPr lang="en-US" dirty="0" smtClean="0"/>
              <a:t> (great tool, kudos Bernardo!) is able to exploit SQL injections only using time-based vectors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220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762000" y="1295400"/>
            <a:ext cx="81534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/>
              <a:t>views and opinions </a:t>
            </a:r>
            <a:r>
              <a:rPr lang="en-US" b="1" dirty="0"/>
              <a:t>do not represent </a:t>
            </a:r>
            <a:r>
              <a:rPr lang="en-US" dirty="0"/>
              <a:t>those </a:t>
            </a:r>
            <a:r>
              <a:rPr lang="en-US" dirty="0" smtClean="0"/>
              <a:t>  of </a:t>
            </a:r>
            <a:r>
              <a:rPr lang="en-US" dirty="0"/>
              <a:t>my </a:t>
            </a:r>
            <a:r>
              <a:rPr lang="en-US" dirty="0" smtClean="0"/>
              <a:t>employer</a:t>
            </a:r>
          </a:p>
          <a:p>
            <a:r>
              <a:rPr lang="en-US" dirty="0" smtClean="0"/>
              <a:t>My employer has </a:t>
            </a:r>
            <a:r>
              <a:rPr lang="en-US" b="1" dirty="0" smtClean="0"/>
              <a:t>nothing</a:t>
            </a:r>
            <a:r>
              <a:rPr lang="en-US" dirty="0" smtClean="0"/>
              <a:t> to do with anything related to </a:t>
            </a:r>
            <a:r>
              <a:rPr lang="en-US" b="1" dirty="0" smtClean="0"/>
              <a:t>BeEF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3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beautiful features of MSSQL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msdn.microsoft.com</a:t>
            </a:r>
            <a:r>
              <a:rPr lang="en-US" dirty="0"/>
              <a:t>/en-us/library/ms187331.</a:t>
            </a:r>
            <a:r>
              <a:rPr lang="en-US" dirty="0" smtClean="0"/>
              <a:t>aspx</a:t>
            </a:r>
          </a:p>
          <a:p>
            <a:endParaRPr lang="en-US" dirty="0"/>
          </a:p>
        </p:txBody>
      </p:sp>
      <p:pic>
        <p:nvPicPr>
          <p:cNvPr id="3" name="Picture 2" descr="Screen Shot 2013-10-22 at 4.37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69723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0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beautiful features of MSSQL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msdn.microsoft.com</a:t>
            </a:r>
            <a:r>
              <a:rPr lang="en-US" dirty="0"/>
              <a:t>/en-us/library/ms187024.</a:t>
            </a:r>
            <a:r>
              <a:rPr lang="en-US" dirty="0" smtClean="0"/>
              <a:t>aspx</a:t>
            </a:r>
          </a:p>
          <a:p>
            <a:r>
              <a:rPr lang="en-US" dirty="0"/>
              <a:t>SQL Server 2008 R2 (&lt;= 4 CPUs):</a:t>
            </a:r>
          </a:p>
          <a:p>
            <a:pPr lvl="2"/>
            <a:r>
              <a:rPr lang="en-US" dirty="0"/>
              <a:t>256 thread pool (x86)</a:t>
            </a:r>
          </a:p>
          <a:p>
            <a:pPr lvl="2"/>
            <a:r>
              <a:rPr lang="en-US" dirty="0"/>
              <a:t>512 thread pool (x86_64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 did my tests on SQL Server Express (on Windows 7)</a:t>
            </a:r>
          </a:p>
          <a:p>
            <a:pPr lvl="1"/>
            <a:r>
              <a:rPr lang="en-US" dirty="0" smtClean="0"/>
              <a:t>Connection numbers/thread pools are much more limited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beautiful features of MSSQL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MySQL and </a:t>
            </a:r>
            <a:r>
              <a:rPr lang="en-US" dirty="0" err="1" smtClean="0"/>
              <a:t>Postgres</a:t>
            </a:r>
            <a:r>
              <a:rPr lang="en-US" dirty="0" smtClean="0"/>
              <a:t> do not support this</a:t>
            </a:r>
          </a:p>
          <a:p>
            <a:pPr lvl="1"/>
            <a:r>
              <a:rPr lang="en-US" dirty="0" err="1" smtClean="0"/>
              <a:t>Postgres</a:t>
            </a:r>
            <a:r>
              <a:rPr lang="en-US" dirty="0"/>
              <a:t> </a:t>
            </a:r>
            <a:r>
              <a:rPr lang="en-US" dirty="0" smtClean="0"/>
              <a:t>example: </a:t>
            </a:r>
            <a:r>
              <a:rPr lang="en-US" dirty="0"/>
              <a:t>http://</a:t>
            </a:r>
            <a:r>
              <a:rPr lang="en-US" dirty="0" err="1"/>
              <a:t>www.postgresql.org</a:t>
            </a:r>
            <a:r>
              <a:rPr lang="en-US" dirty="0"/>
              <a:t>/docs/8.2/static/functions-</a:t>
            </a:r>
            <a:r>
              <a:rPr lang="en-US" dirty="0" err="1"/>
              <a:t>datetime.html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Still, you could use BENCHMARK or other similar functions</a:t>
            </a:r>
          </a:p>
          <a:p>
            <a:pPr lvl="1"/>
            <a:r>
              <a:rPr lang="en-US" dirty="0" smtClean="0"/>
              <a:t>Excessive CPU load if parallelized? Probably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 descr="Screen Shot 2013-10-22 at 4.4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82296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beautiful features of MSSQL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With DBs != MSSQL you can still exploit SQLi using Time-based Blind vectors from the browser</a:t>
            </a:r>
          </a:p>
          <a:p>
            <a:pPr lvl="1"/>
            <a:r>
              <a:rPr lang="en-US" dirty="0" smtClean="0"/>
              <a:t>But you can’t parallelize requests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ASP/.NET applications uses MSSQL</a:t>
            </a:r>
          </a:p>
          <a:p>
            <a:r>
              <a:rPr lang="en-US" dirty="0" smtClean="0"/>
              <a:t>MSSQL presence in the internet is widespread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3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beautiful features of MSSQL</a:t>
            </a:r>
          </a:p>
        </p:txBody>
      </p:sp>
      <p:pic>
        <p:nvPicPr>
          <p:cNvPr id="3" name="Content Placeholder 2" descr="gateway_to_hell_wallpaper_g08p0.jpg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2" b="9502"/>
          <a:stretch>
            <a:fillRect/>
          </a:stretch>
        </p:blipFill>
        <p:spPr>
          <a:xfrm>
            <a:off x="0" y="-16934"/>
            <a:ext cx="9296400" cy="6874934"/>
          </a:xfrm>
        </p:spPr>
      </p:pic>
      <p:pic>
        <p:nvPicPr>
          <p:cNvPr id="7" name="Picture 6" descr="Screen Shot 2013-10-23 at 10.13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963026" cy="103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5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BeEF and putting all together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MSSQL only right now</a:t>
            </a:r>
          </a:p>
          <a:p>
            <a:pPr lvl="1"/>
            <a:r>
              <a:rPr lang="en-US" dirty="0" err="1" smtClean="0"/>
              <a:t>PoC</a:t>
            </a:r>
            <a:r>
              <a:rPr lang="en-US" dirty="0" smtClean="0"/>
              <a:t> retrieving DB and </a:t>
            </a:r>
            <a:r>
              <a:rPr lang="en-US" dirty="0"/>
              <a:t>T</a:t>
            </a:r>
            <a:r>
              <a:rPr lang="en-US" dirty="0" smtClean="0"/>
              <a:t>able names</a:t>
            </a:r>
          </a:p>
          <a:p>
            <a:pPr lvl="1"/>
            <a:endParaRPr lang="en-US" dirty="0" smtClean="0"/>
          </a:p>
          <a:p>
            <a:pPr marL="341313" lvl="1" indent="-341313">
              <a:buFont typeface="Wingdings" charset="2"/>
              <a:buChar char="§"/>
            </a:pPr>
            <a:r>
              <a:rPr lang="en-US" sz="2800" dirty="0"/>
              <a:t>Concurrent </a:t>
            </a:r>
            <a:r>
              <a:rPr lang="en-US" sz="2800" dirty="0" smtClean="0"/>
              <a:t>approach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WebWorkers</a:t>
            </a:r>
            <a:endParaRPr lang="en-US" dirty="0"/>
          </a:p>
          <a:p>
            <a:pPr lvl="1"/>
            <a:r>
              <a:rPr lang="en-US" dirty="0" smtClean="0"/>
              <a:t>Multiple hooked browsers</a:t>
            </a:r>
          </a:p>
          <a:p>
            <a:pPr lvl="1"/>
            <a:endParaRPr lang="en-US" dirty="0" smtClean="0"/>
          </a:p>
          <a:p>
            <a:pPr marL="341313" lvl="1" indent="-341313">
              <a:buFont typeface="Wingdings" charset="2"/>
              <a:buChar char="§"/>
            </a:pPr>
            <a:r>
              <a:rPr lang="en-US" sz="2800" dirty="0" smtClean="0"/>
              <a:t>3 to 4 times faster than </a:t>
            </a:r>
            <a:r>
              <a:rPr lang="en-US" sz="2800" dirty="0" err="1" smtClean="0"/>
              <a:t>SQLmap</a:t>
            </a:r>
            <a:endParaRPr lang="en-US" sz="2800" dirty="0" smtClean="0"/>
          </a:p>
          <a:p>
            <a:pPr marL="741363" lvl="2" indent="-341313"/>
            <a:r>
              <a:rPr lang="en-US" dirty="0" smtClean="0"/>
              <a:t>They disabled multi-threading when using time-based blind vectors, with every database, even MSSQL</a:t>
            </a:r>
          </a:p>
          <a:p>
            <a:pPr marL="741363" lvl="2" indent="-341313"/>
            <a:r>
              <a:rPr lang="en-US" dirty="0" smtClean="0"/>
              <a:t>Can be re-enabled hacking the source code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6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approach: </a:t>
            </a:r>
            <a:r>
              <a:rPr lang="en-US" dirty="0" err="1" smtClean="0"/>
              <a:t>WebWorkers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Classic binary search inference</a:t>
            </a:r>
          </a:p>
          <a:p>
            <a:pPr marL="457200" lvl="1" indent="0">
              <a:buNone/>
            </a:pPr>
            <a:r>
              <a:rPr lang="en-US" dirty="0"/>
              <a:t>IF ASCII(SUBSTRING((...),position,1)) &gt; </a:t>
            </a:r>
            <a:r>
              <a:rPr lang="en-US" dirty="0" err="1"/>
              <a:t>bin_value</a:t>
            </a:r>
            <a:r>
              <a:rPr lang="en-US" dirty="0"/>
              <a:t> WAITFOR DELAY '00:00</a:t>
            </a:r>
            <a:r>
              <a:rPr lang="en-US" dirty="0" smtClean="0"/>
              <a:t>:02'</a:t>
            </a:r>
            <a:r>
              <a:rPr lang="en-US" dirty="0"/>
              <a:t>;-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Position: byte position in the string to retrieve</a:t>
            </a:r>
          </a:p>
          <a:p>
            <a:pPr lvl="1"/>
            <a:r>
              <a:rPr lang="en-US" dirty="0" err="1" smtClean="0"/>
              <a:t>Bin_value</a:t>
            </a:r>
            <a:r>
              <a:rPr lang="en-US" dirty="0" smtClean="0"/>
              <a:t>: current mid value in the binary search</a:t>
            </a:r>
            <a:endParaRPr lang="en-US" dirty="0"/>
          </a:p>
          <a:p>
            <a:pPr marL="341313" lvl="1" indent="-341313">
              <a:buFont typeface="Wingdings" charset="2"/>
              <a:buChar char="§"/>
            </a:pPr>
            <a:r>
              <a:rPr lang="en-US" sz="2800" dirty="0" smtClean="0"/>
              <a:t>Retrieving DB name (first request, first byte):</a:t>
            </a:r>
            <a:endParaRPr lang="en-US" sz="2800" dirty="0"/>
          </a:p>
          <a:p>
            <a:pPr marL="457200" lvl="1" indent="0">
              <a:buNone/>
            </a:pPr>
            <a:r>
              <a:rPr lang="en-US" dirty="0"/>
              <a:t>http://172.16.37.149:8080/?</a:t>
            </a:r>
            <a:r>
              <a:rPr lang="en-US" dirty="0" err="1"/>
              <a:t>book_id</a:t>
            </a:r>
            <a:r>
              <a:rPr lang="en-US" dirty="0"/>
              <a:t>=1%20IF(UNICODE(</a:t>
            </a:r>
            <a:r>
              <a:rPr lang="en-US" dirty="0">
                <a:solidFill>
                  <a:srgbClr val="FF0000"/>
                </a:solidFill>
              </a:rPr>
              <a:t>SUBSTRING</a:t>
            </a:r>
            <a:r>
              <a:rPr lang="en-US" dirty="0"/>
              <a:t>(</a:t>
            </a:r>
          </a:p>
          <a:p>
            <a:pPr marL="457200" lvl="1" indent="0">
              <a:buNone/>
            </a:pPr>
            <a:r>
              <a:rPr lang="en-US" dirty="0"/>
              <a:t>(SELECT%20ISNULL(CAST(DB_NAME()%20AS%20NVARCHAR(4000)),</a:t>
            </a:r>
          </a:p>
          <a:p>
            <a:pPr marL="457200" lvl="1" indent="0">
              <a:buNone/>
            </a:pPr>
            <a:r>
              <a:rPr lang="en-US" dirty="0"/>
              <a:t>CHAR(32))),</a:t>
            </a:r>
            <a:r>
              <a:rPr lang="en-US" dirty="0">
                <a:solidFill>
                  <a:srgbClr val="FF0000"/>
                </a:solidFill>
              </a:rPr>
              <a:t>1,1))%3E64</a:t>
            </a:r>
            <a:r>
              <a:rPr lang="en-US" dirty="0"/>
              <a:t>)%20WAITFOR%20DELAY%20%270:0:2%27--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4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approach: </a:t>
            </a:r>
            <a:r>
              <a:rPr lang="en-US" dirty="0" err="1" smtClean="0"/>
              <a:t>WebWorkers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If the response is delayed, the first byte of the DB name string is &gt; 64 (Integer value)</a:t>
            </a:r>
          </a:p>
          <a:p>
            <a:r>
              <a:rPr lang="en-US" dirty="0" smtClean="0"/>
              <a:t>If </a:t>
            </a:r>
            <a:r>
              <a:rPr lang="en-US" dirty="0"/>
              <a:t>the response is </a:t>
            </a:r>
            <a:r>
              <a:rPr lang="en-US" dirty="0" smtClean="0"/>
              <a:t>NOT delayed, </a:t>
            </a:r>
            <a:r>
              <a:rPr lang="en-US" dirty="0"/>
              <a:t>the first byte of the DB name string is </a:t>
            </a:r>
            <a:r>
              <a:rPr lang="en-US" dirty="0" smtClean="0"/>
              <a:t>&lt;= </a:t>
            </a:r>
            <a:r>
              <a:rPr lang="en-US" dirty="0"/>
              <a:t>64 (Integer value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Example with first byte == 115 (“s”)</a:t>
            </a:r>
            <a:endParaRPr lang="en-US" dirty="0"/>
          </a:p>
          <a:p>
            <a:r>
              <a:rPr lang="en-US" sz="2000" dirty="0"/>
              <a:t>Response delayed. Char is &gt; 64</a:t>
            </a:r>
          </a:p>
          <a:p>
            <a:r>
              <a:rPr lang="en-US" sz="2000" dirty="0"/>
              <a:t>Response delayed. Char is &gt; 96</a:t>
            </a:r>
          </a:p>
          <a:p>
            <a:r>
              <a:rPr lang="en-US" sz="2000" dirty="0"/>
              <a:t>Response delayed. Char is &gt; 112</a:t>
            </a:r>
          </a:p>
          <a:p>
            <a:r>
              <a:rPr lang="en-US" sz="2000" dirty="0"/>
              <a:t>Response not delayed. Char is &lt; 120</a:t>
            </a:r>
          </a:p>
          <a:p>
            <a:r>
              <a:rPr lang="en-US" sz="2000" dirty="0"/>
              <a:t>Response not delayed. Char is &lt; 116</a:t>
            </a:r>
          </a:p>
          <a:p>
            <a:r>
              <a:rPr lang="en-US" sz="2000" dirty="0"/>
              <a:t>Response delayed. Char is &gt; 114</a:t>
            </a:r>
          </a:p>
          <a:p>
            <a:r>
              <a:rPr lang="en-US" sz="2000" dirty="0"/>
              <a:t>Response not delayed. Char is == 115 -&gt; 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617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approach: </a:t>
            </a:r>
            <a:r>
              <a:rPr lang="en-US" dirty="0" err="1" smtClean="0"/>
              <a:t>WebWorkers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Given a pool of </a:t>
            </a:r>
            <a:r>
              <a:rPr lang="en-US" dirty="0" err="1" smtClean="0"/>
              <a:t>WebWorkers</a:t>
            </a:r>
            <a:r>
              <a:rPr lang="en-US" dirty="0" smtClean="0"/>
              <a:t> (controlled by a state-machine in JavaScript)</a:t>
            </a:r>
          </a:p>
          <a:p>
            <a:pPr marL="741363" lvl="2" indent="-341313"/>
            <a:r>
              <a:rPr lang="en-US" sz="2400" dirty="0" smtClean="0"/>
              <a:t>Every WW manage one byte (7 requests each)</a:t>
            </a:r>
          </a:p>
          <a:p>
            <a:pPr marL="741363" lvl="2" indent="-341313"/>
            <a:r>
              <a:rPr lang="en-US" sz="2400" dirty="0" smtClean="0"/>
              <a:t>You can retrieve up to &lt;</a:t>
            </a:r>
            <a:r>
              <a:rPr lang="en-US" sz="2400" dirty="0" err="1" smtClean="0"/>
              <a:t>pool_size</a:t>
            </a:r>
            <a:r>
              <a:rPr lang="en-US" sz="2400" dirty="0" smtClean="0"/>
              <a:t>&gt; bytes at the same time</a:t>
            </a:r>
          </a:p>
          <a:p>
            <a:pPr marL="741363" lvl="2" indent="-341313"/>
            <a:r>
              <a:rPr lang="en-US" sz="2400" dirty="0" smtClean="0"/>
              <a:t>WW communicate with the “parent” state-machine with </a:t>
            </a:r>
            <a:r>
              <a:rPr lang="en-US" sz="2400" dirty="0" err="1" smtClean="0"/>
              <a:t>postMessage</a:t>
            </a:r>
            <a:r>
              <a:rPr lang="en-US" sz="2400" dirty="0" smtClean="0"/>
              <a:t>()</a:t>
            </a:r>
          </a:p>
          <a:p>
            <a:pPr marL="741363" lvl="2" indent="-341313"/>
            <a:r>
              <a:rPr lang="en-US" sz="2400" dirty="0" smtClean="0"/>
              <a:t>Everything is happening from and in the browser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58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approach: multiple browsers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As we can parallelize requests with </a:t>
            </a:r>
            <a:r>
              <a:rPr lang="en-US" dirty="0" err="1" smtClean="0"/>
              <a:t>WebWorkers</a:t>
            </a:r>
            <a:r>
              <a:rPr lang="en-US" dirty="0" smtClean="0"/>
              <a:t>, we could even distribute the data dumping process across multiple browser</a:t>
            </a:r>
          </a:p>
          <a:p>
            <a:pPr lvl="1"/>
            <a:r>
              <a:rPr lang="en-US" dirty="0" smtClean="0"/>
              <a:t>Reliability</a:t>
            </a:r>
          </a:p>
          <a:p>
            <a:pPr lvl="2"/>
            <a:r>
              <a:rPr lang="en-US" dirty="0" smtClean="0"/>
              <a:t>Minimize the impact of loosing an hooked browser</a:t>
            </a:r>
          </a:p>
          <a:p>
            <a:pPr lvl="1"/>
            <a:r>
              <a:rPr lang="en-US" dirty="0" err="1" smtClean="0"/>
              <a:t>Stealthiness</a:t>
            </a:r>
            <a:r>
              <a:rPr lang="en-US" dirty="0" smtClean="0"/>
              <a:t> (and piss-off forensic guys)</a:t>
            </a:r>
          </a:p>
          <a:p>
            <a:pPr lvl="2"/>
            <a:r>
              <a:rPr lang="en-US" dirty="0" smtClean="0"/>
              <a:t>The attack looks like coming from different sources</a:t>
            </a:r>
            <a:endParaRPr lang="en-US" sz="2000" dirty="0" smtClean="0"/>
          </a:p>
          <a:p>
            <a:pPr lvl="1"/>
            <a:r>
              <a:rPr lang="en-US" dirty="0" smtClean="0"/>
              <a:t>Fun (</a:t>
            </a:r>
            <a:r>
              <a:rPr lang="en-US" dirty="0"/>
              <a:t>and piss-off forensic guys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You want to target company X, which has company Y as competitor: hook some company Y browsers, and instrument them to exploit a SQLi in company X website :D</a:t>
            </a:r>
          </a:p>
          <a:p>
            <a:pPr lvl="2"/>
            <a:r>
              <a:rPr lang="en-US" dirty="0" smtClean="0"/>
              <a:t>Company X will think company Y is attacking them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644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Co-author of Browser Hacker’s Handbook </a:t>
            </a:r>
            <a:r>
              <a:rPr lang="en-US" dirty="0" smtClean="0"/>
              <a:t>    </a:t>
            </a:r>
            <a:r>
              <a:rPr lang="en-US" sz="2400" dirty="0" smtClean="0"/>
              <a:t>(pre</a:t>
            </a:r>
            <a:r>
              <a:rPr lang="en-US" sz="2400" dirty="0"/>
              <a:t>-order from </a:t>
            </a:r>
            <a:r>
              <a:rPr lang="en-US" sz="2400" dirty="0" err="1" smtClean="0"/>
              <a:t>Amazon.com</a:t>
            </a:r>
            <a:r>
              <a:rPr lang="en-US" sz="2400" dirty="0" smtClean="0"/>
              <a:t>, </a:t>
            </a:r>
            <a:r>
              <a:rPr lang="en-US" sz="2400" dirty="0"/>
              <a:t>available </a:t>
            </a:r>
            <a:r>
              <a:rPr lang="en-US" sz="2400" dirty="0" smtClean="0"/>
              <a:t>March </a:t>
            </a:r>
            <a:r>
              <a:rPr lang="en-US" sz="2400" dirty="0"/>
              <a:t>2014)</a:t>
            </a:r>
          </a:p>
          <a:p>
            <a:r>
              <a:rPr lang="en-US" dirty="0"/>
              <a:t>BeEF lead core developer</a:t>
            </a:r>
          </a:p>
          <a:p>
            <a:r>
              <a:rPr lang="en-US" dirty="0"/>
              <a:t>Application Security researcher</a:t>
            </a:r>
          </a:p>
          <a:p>
            <a:r>
              <a:rPr lang="en-US" dirty="0"/>
              <a:t>Ruby, </a:t>
            </a:r>
            <a:r>
              <a:rPr lang="en-US" dirty="0" err="1"/>
              <a:t>Javascript</a:t>
            </a:r>
            <a:r>
              <a:rPr lang="en-US" dirty="0"/>
              <a:t>, </a:t>
            </a:r>
            <a:r>
              <a:rPr lang="en-US" dirty="0" err="1"/>
              <a:t>OpenBSD</a:t>
            </a:r>
            <a:r>
              <a:rPr lang="en-US" dirty="0"/>
              <a:t> </a:t>
            </a:r>
            <a:r>
              <a:rPr lang="en-US" dirty="0" smtClean="0"/>
              <a:t>                           and </a:t>
            </a:r>
            <a:r>
              <a:rPr lang="en-US" dirty="0" err="1"/>
              <a:t>BlackMetal</a:t>
            </a:r>
            <a:r>
              <a:rPr lang="en-US" dirty="0"/>
              <a:t> fan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3600"/>
            <a:ext cx="2413000" cy="3023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6" y="5135250"/>
            <a:ext cx="7696200" cy="17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BeEF and putting all together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 smtClean="0"/>
              <a:t>Video, as last </a:t>
            </a:r>
            <a:r>
              <a:rPr lang="en-US" smtClean="0"/>
              <a:t>year </a:t>
            </a:r>
            <a:r>
              <a:rPr lang="en-US" smtClean="0"/>
              <a:t>two </a:t>
            </a:r>
            <a:r>
              <a:rPr lang="en-US" smtClean="0"/>
              <a:t>live demos </a:t>
            </a:r>
            <a:r>
              <a:rPr lang="en-US" dirty="0" smtClean="0"/>
              <a:t>failed (</a:t>
            </a:r>
            <a:r>
              <a:rPr lang="en-US" dirty="0" err="1" smtClean="0"/>
              <a:t>Vmware</a:t>
            </a:r>
            <a:r>
              <a:rPr lang="en-US" dirty="0" smtClean="0"/>
              <a:t> Fusion issues, broken VM, </a:t>
            </a:r>
            <a:r>
              <a:rPr lang="en-US" dirty="0" err="1" smtClean="0"/>
              <a:t>porco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!)</a:t>
            </a:r>
          </a:p>
          <a:p>
            <a:pPr lvl="1"/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vimeo.com</a:t>
            </a:r>
            <a:r>
              <a:rPr lang="pt-BR" dirty="0"/>
              <a:t>/</a:t>
            </a:r>
            <a:r>
              <a:rPr lang="pt-BR" dirty="0" smtClean="0"/>
              <a:t>78055061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4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BeEF and putting all together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If you liked this talk, support BeEF buying: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341313" lvl="1" indent="-341313">
              <a:buFont typeface="Wingdings" charset="2"/>
              <a:buChar char="§"/>
            </a:pPr>
            <a:r>
              <a:rPr lang="en-US" sz="2800" dirty="0" smtClean="0"/>
              <a:t>Pre-order on Amazon available, out March 2014</a:t>
            </a:r>
          </a:p>
          <a:p>
            <a:pPr marL="341313" lvl="1" indent="-341313">
              <a:buFont typeface="Wingdings" charset="2"/>
              <a:buChar char="§"/>
            </a:pPr>
            <a:r>
              <a:rPr lang="en-US" sz="2800" dirty="0" smtClean="0"/>
              <a:t>50% of revenues will be used for the BeEF project (testing infrastructure, etc..)</a:t>
            </a:r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828800"/>
            <a:ext cx="2413000" cy="30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6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Thanks to Wade Alcorn for inspiration, research motivation, and for being awesome!</a:t>
            </a:r>
          </a:p>
          <a:p>
            <a:r>
              <a:rPr lang="en-US" dirty="0" smtClean="0"/>
              <a:t>Thanks to Bernardo </a:t>
            </a:r>
            <a:r>
              <a:rPr lang="en-US" dirty="0" err="1" smtClean="0"/>
              <a:t>Damele</a:t>
            </a:r>
            <a:r>
              <a:rPr lang="en-US" dirty="0" smtClean="0"/>
              <a:t> (</a:t>
            </a:r>
            <a:r>
              <a:rPr lang="en-US" dirty="0" err="1" smtClean="0"/>
              <a:t>SQLmap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Thanks </a:t>
            </a:r>
            <a:r>
              <a:rPr lang="en-US" dirty="0" smtClean="0"/>
              <a:t>Tom Brennan (semper fi)</a:t>
            </a:r>
            <a:endParaRPr lang="en-US" dirty="0" smtClean="0"/>
          </a:p>
          <a:p>
            <a:r>
              <a:rPr lang="en-US" dirty="0" smtClean="0"/>
              <a:t>Thanks Trustwave for                                         paying my trip here</a:t>
            </a:r>
          </a:p>
          <a:p>
            <a:endParaRPr lang="en-US" dirty="0"/>
          </a:p>
          <a:p>
            <a:r>
              <a:rPr lang="en-US" dirty="0" err="1" smtClean="0"/>
              <a:t>BeE</a:t>
            </a:r>
            <a:r>
              <a:rPr lang="en-US" dirty="0" smtClean="0"/>
              <a:t>(F)R time now!</a:t>
            </a:r>
            <a:endParaRPr lang="en-US" dirty="0"/>
          </a:p>
        </p:txBody>
      </p:sp>
      <p:pic>
        <p:nvPicPr>
          <p:cNvPr id="2" name="Picture 1" descr="b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02000"/>
            <a:ext cx="2667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4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made me LOL</a:t>
            </a:r>
            <a:endParaRPr lang="en-US" dirty="0"/>
          </a:p>
        </p:txBody>
      </p:sp>
      <p:pic>
        <p:nvPicPr>
          <p:cNvPr id="2" name="Picture 1" descr="Screen Shot 2013-10-17 at 7.0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06133"/>
            <a:ext cx="5867400" cy="57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5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this made me ROFL (same page, scroll down)</a:t>
            </a:r>
            <a:endParaRPr lang="en-US" dirty="0"/>
          </a:p>
        </p:txBody>
      </p:sp>
      <p:pic>
        <p:nvPicPr>
          <p:cNvPr id="3" name="Picture 2" descr="Screen Shot 2013-10-17 at 7.1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8229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8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200" dirty="0" smtClean="0"/>
              <a:t>If the problem is getting caught:</a:t>
            </a:r>
          </a:p>
          <a:p>
            <a:pPr lvl="1"/>
            <a:r>
              <a:rPr lang="en-US" dirty="0" smtClean="0"/>
              <a:t>Spawn from 3 to X VPSs:</a:t>
            </a:r>
          </a:p>
          <a:p>
            <a:pPr marL="914400" lvl="2" indent="0">
              <a:buNone/>
            </a:pPr>
            <a:r>
              <a:rPr lang="en-US" dirty="0" smtClean="0"/>
              <a:t>1. Each of them has </a:t>
            </a:r>
            <a:r>
              <a:rPr lang="en-US" dirty="0" err="1" smtClean="0"/>
              <a:t>SQLmap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2. Each of them dump a different data set</a:t>
            </a:r>
          </a:p>
          <a:p>
            <a:pPr marL="914400" lvl="2" indent="0">
              <a:buNone/>
            </a:pPr>
            <a:r>
              <a:rPr lang="en-US" dirty="0" smtClean="0"/>
              <a:t>3. Each of them uses a different chain of proxies</a:t>
            </a:r>
          </a:p>
          <a:p>
            <a:pPr marL="914400" lvl="2" indent="0">
              <a:buNone/>
            </a:pPr>
            <a:r>
              <a:rPr lang="en-US" dirty="0" smtClean="0"/>
              <a:t>4. When 1 data set is dumped, change the proxy chain.</a:t>
            </a:r>
          </a:p>
          <a:p>
            <a:pPr lvl="2"/>
            <a:r>
              <a:rPr lang="en-US" dirty="0" smtClean="0"/>
              <a:t>Restart from point 1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Downside: might not be cost-effective (depends on the data dumped :-). I don’t have enough money…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5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pic>
        <p:nvPicPr>
          <p:cNvPr id="2" name="Content Placeholder 1" descr="nomoney.jpg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01" r="-33701"/>
          <a:stretch>
            <a:fillRect/>
          </a:stretch>
        </p:blipFill>
        <p:spPr>
          <a:xfrm>
            <a:off x="627063" y="1295400"/>
            <a:ext cx="8153400" cy="4953000"/>
          </a:xfrm>
        </p:spPr>
      </p:pic>
    </p:spTree>
    <p:extLst>
      <p:ext uri="{BB962C8B-B14F-4D97-AF65-F5344CB8AC3E}">
        <p14:creationId xmlns:p14="http://schemas.microsoft.com/office/powerpoint/2010/main" val="75074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Solving the issue without paying for multiple VPSs/infrastructure….</a:t>
            </a:r>
          </a:p>
          <a:p>
            <a:endParaRPr lang="en-US" dirty="0"/>
          </a:p>
        </p:txBody>
      </p:sp>
      <p:pic>
        <p:nvPicPr>
          <p:cNvPr id="2" name="Picture 1" descr="mon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514553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0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BeEF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Exploit Time-Based Blind SQLi from multiple hooked browsers</a:t>
            </a:r>
          </a:p>
          <a:p>
            <a:r>
              <a:rPr lang="en-US" dirty="0" smtClean="0"/>
              <a:t>It’s the hooked browser that (just through JavaScript) send requests and dump data</a:t>
            </a:r>
          </a:p>
          <a:p>
            <a:r>
              <a:rPr lang="en-US" dirty="0" smtClean="0"/>
              <a:t>A forensic team will see a connection from multiple hooked browsers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331220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Custom 9">
      <a:dk1>
        <a:srgbClr val="2C2C2C"/>
      </a:dk1>
      <a:lt1>
        <a:sysClr val="window" lastClr="FFFFFF"/>
      </a:lt1>
      <a:dk2>
        <a:srgbClr val="494949"/>
      </a:dk2>
      <a:lt2>
        <a:srgbClr val="D4D2D0"/>
      </a:lt2>
      <a:accent1>
        <a:srgbClr val="0F7CB8"/>
      </a:accent1>
      <a:accent2>
        <a:srgbClr val="787879"/>
      </a:accent2>
      <a:accent3>
        <a:srgbClr val="54B848"/>
      </a:accent3>
      <a:accent4>
        <a:srgbClr val="EF6725"/>
      </a:accent4>
      <a:accent5>
        <a:srgbClr val="EF3E42"/>
      </a:accent5>
      <a:accent6>
        <a:srgbClr val="C1D82F"/>
      </a:accent6>
      <a:hlink>
        <a:srgbClr val="00B8BA"/>
      </a:hlink>
      <a:folHlink>
        <a:srgbClr val="A116E0"/>
      </a:folHlink>
    </a:clrScheme>
    <a:fontScheme name="Custom 1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8449</TotalTime>
  <Words>1359</Words>
  <Application>Microsoft Macintosh PowerPoint</Application>
  <PresentationFormat>On-screen Show (4:3)</PresentationFormat>
  <Paragraphs>194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Master</vt:lpstr>
      <vt:lpstr>Buried by time, dust and BeEF</vt:lpstr>
      <vt:lpstr>Disclaimer</vt:lpstr>
      <vt:lpstr>Who am I ?</vt:lpstr>
      <vt:lpstr>This made me LOL</vt:lpstr>
      <vt:lpstr>And this made me ROFL (same page, scroll down)</vt:lpstr>
      <vt:lpstr>The issue</vt:lpstr>
      <vt:lpstr>The issue</vt:lpstr>
      <vt:lpstr>The issue</vt:lpstr>
      <vt:lpstr>Use BeEF</vt:lpstr>
      <vt:lpstr>Use BeEF</vt:lpstr>
      <vt:lpstr>Some background</vt:lpstr>
      <vt:lpstr>Same-Origin Policy and XHR</vt:lpstr>
      <vt:lpstr>Same-Origin Policy and XHR</vt:lpstr>
      <vt:lpstr>Same-Origin Policy and XHR: implications</vt:lpstr>
      <vt:lpstr>Same-Origin Policy and XHR: implications</vt:lpstr>
      <vt:lpstr>Same-Origin Policy and XHR: implications</vt:lpstr>
      <vt:lpstr>Same-Origin Policy and XHR: implications</vt:lpstr>
      <vt:lpstr>Same-Origin Policy and XHR: implications</vt:lpstr>
      <vt:lpstr>Why Time-based Blind SQLi?</vt:lpstr>
      <vt:lpstr>The beautiful features of MSSQL</vt:lpstr>
      <vt:lpstr>The beautiful features of MSSQL</vt:lpstr>
      <vt:lpstr>The beautiful features of MSSQL</vt:lpstr>
      <vt:lpstr>The beautiful features of MSSQL</vt:lpstr>
      <vt:lpstr>The beautiful features of MSSQL</vt:lpstr>
      <vt:lpstr>BeEF and putting all together</vt:lpstr>
      <vt:lpstr>Concurrent approach: WebWorkers</vt:lpstr>
      <vt:lpstr>Concurrent approach: WebWorkers</vt:lpstr>
      <vt:lpstr>Concurrent approach: WebWorkers</vt:lpstr>
      <vt:lpstr>Concurrent approach: multiple browsers</vt:lpstr>
      <vt:lpstr>BeEF and putting all together</vt:lpstr>
      <vt:lpstr>BeEF and putting all together</vt:lpstr>
      <vt:lpstr>Wrap-up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edavid</dc:creator>
  <cp:lastModifiedBy>Michele Orru</cp:lastModifiedBy>
  <cp:revision>993</cp:revision>
  <cp:lastPrinted>2012-11-06T13:49:09Z</cp:lastPrinted>
  <dcterms:created xsi:type="dcterms:W3CDTF">2009-08-13T00:34:37Z</dcterms:created>
  <dcterms:modified xsi:type="dcterms:W3CDTF">2013-11-19T09:47:29Z</dcterms:modified>
</cp:coreProperties>
</file>