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2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2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12/5/13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00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12/5/13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7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12/5/13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86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12/5/13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12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12/5/13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3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12/5/13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22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12/5/13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62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12/5/13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9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12/5/13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6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12/5/13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94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12/5/13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11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7200" y="76200"/>
            <a:ext cx="4724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41FAB-DDC0-4C8D-A2C0-9BFAD0961D10}" type="datetimeFigureOut">
              <a:rPr lang="en-US" smtClean="0"/>
              <a:t>12/5/13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0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b="0" kern="1200">
          <a:solidFill>
            <a:schemeClr val="bg1">
              <a:lumMod val="8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bg1">
              <a:lumMod val="85000"/>
              <a:alpha val="25000"/>
            </a:schemeClr>
          </a:solidFill>
        </p:spPr>
        <p:txBody>
          <a:bodyPr/>
          <a:lstStyle/>
          <a:p>
            <a:r>
              <a:rPr lang="en-US" dirty="0" smtClean="0"/>
              <a:t>Passwords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Breaches, Storage, Attacks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533400"/>
          </a:xfrm>
          <a:solidFill>
            <a:schemeClr val="bg1">
              <a:lumMod val="85000"/>
              <a:alpha val="25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3000" dirty="0"/>
              <a:t>OWASP </a:t>
            </a:r>
            <a:r>
              <a:rPr lang="en-US" sz="3000" dirty="0" err="1"/>
              <a:t>AppSec</a:t>
            </a:r>
            <a:r>
              <a:rPr lang="en-US" sz="3000" dirty="0"/>
              <a:t> USA 2013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998091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Denial of Service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209800"/>
            <a:ext cx="5753100" cy="1562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267200"/>
            <a:ext cx="5422900" cy="23241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76600" y="1752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Denial of Service (DOS)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14600" y="38862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Distributed Denial of Service (DDOS)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133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Denial of Service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28800"/>
            <a:ext cx="4091261" cy="4483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828800"/>
            <a:ext cx="4507152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57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DDOS 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Traditional </a:t>
            </a:r>
            <a:r>
              <a:rPr lang="en-US" sz="2800" b="1" dirty="0" smtClean="0"/>
              <a:t>Network DDOS </a:t>
            </a:r>
            <a:endParaRPr lang="en-US" sz="2800" b="1" dirty="0"/>
          </a:p>
          <a:p>
            <a:endParaRPr lang="en-US" baseline="30000" dirty="0" smtClean="0"/>
          </a:p>
          <a:p>
            <a:r>
              <a:rPr lang="en-US" baseline="30000" dirty="0" smtClean="0"/>
              <a:t>overwhelms </a:t>
            </a:r>
            <a:r>
              <a:rPr lang="en-US" baseline="30000" dirty="0"/>
              <a:t>target with volume</a:t>
            </a:r>
          </a:p>
          <a:p>
            <a:r>
              <a:rPr lang="en-US" baseline="30000" dirty="0"/>
              <a:t>exhausts bandwidth / capacity of network devices</a:t>
            </a:r>
          </a:p>
          <a:p>
            <a:r>
              <a:rPr lang="en-US" baseline="30000" dirty="0"/>
              <a:t>Requires large number of machines</a:t>
            </a:r>
          </a:p>
          <a:p>
            <a:r>
              <a:rPr lang="en-US" baseline="30000" dirty="0"/>
              <a:t>Defenses: CDN, anti-DDOS services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24400" y="1574641"/>
            <a:ext cx="4267200" cy="497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Application </a:t>
            </a:r>
            <a:r>
              <a:rPr lang="en-US" b="1" dirty="0" smtClean="0"/>
              <a:t>Abuse DOS </a:t>
            </a:r>
            <a:endParaRPr lang="en-US" b="1" dirty="0"/>
          </a:p>
          <a:p>
            <a:endParaRPr lang="en-US" baseline="30000" dirty="0" smtClean="0"/>
          </a:p>
          <a:p>
            <a:r>
              <a:rPr lang="en-US" baseline="30000" dirty="0" smtClean="0"/>
              <a:t>invokes </a:t>
            </a:r>
            <a:r>
              <a:rPr lang="en-US" baseline="30000" dirty="0"/>
              <a:t>computationally intense application functions</a:t>
            </a:r>
          </a:p>
          <a:p>
            <a:r>
              <a:rPr lang="en-US" baseline="30000" dirty="0"/>
              <a:t>exhausts CPU / memory of web servers</a:t>
            </a:r>
          </a:p>
          <a:p>
            <a:r>
              <a:rPr lang="en-US" baseline="30000" dirty="0"/>
              <a:t>Requires few machines</a:t>
            </a:r>
          </a:p>
          <a:p>
            <a:r>
              <a:rPr lang="en-US" baseline="30000" dirty="0"/>
              <a:t>Defenses: Few available, must customize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945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Credential Stuffing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133600"/>
            <a:ext cx="8128000" cy="4140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05000" y="1600200"/>
            <a:ext cx="59187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Account Take Over - Credential </a:t>
            </a:r>
            <a:r>
              <a:rPr lang="en-US" sz="2800" dirty="0" smtClean="0"/>
              <a:t>Stuffing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02436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App Lock Out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0"/>
            <a:ext cx="8128000" cy="4089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90800" y="1676400"/>
            <a:ext cx="3852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Distributed App Lock Out</a:t>
            </a:r>
          </a:p>
        </p:txBody>
      </p:sp>
    </p:spTree>
    <p:extLst>
      <p:ext uri="{BB962C8B-B14F-4D97-AF65-F5344CB8AC3E}">
        <p14:creationId xmlns:p14="http://schemas.microsoft.com/office/powerpoint/2010/main" val="132902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Desk Overload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0"/>
            <a:ext cx="8128000" cy="4127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0" y="1676400"/>
            <a:ext cx="3430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Service Desk Overload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7725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</a:t>
            </a:r>
            <a:r>
              <a:rPr lang="en-US" dirty="0" err="1" smtClean="0"/>
              <a:t>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Password Hashing	</a:t>
            </a:r>
          </a:p>
          <a:p>
            <a:pPr lvl="1"/>
            <a:r>
              <a:rPr lang="en-US" dirty="0"/>
              <a:t>Don’t get </a:t>
            </a:r>
            <a:r>
              <a:rPr lang="en-US" dirty="0" smtClean="0"/>
              <a:t>breached - Defense in depth</a:t>
            </a:r>
          </a:p>
          <a:p>
            <a:pPr lvl="1"/>
            <a:r>
              <a:rPr lang="en-US" dirty="0" smtClean="0"/>
              <a:t>Don’t exacerbate breach – use correct hashing </a:t>
            </a:r>
          </a:p>
          <a:p>
            <a:r>
              <a:rPr lang="en-US" dirty="0" smtClean="0"/>
              <a:t>Online Attacks</a:t>
            </a:r>
          </a:p>
          <a:p>
            <a:pPr lvl="1"/>
            <a:r>
              <a:rPr lang="en-US" dirty="0" smtClean="0"/>
              <a:t>Prepare for automated attacks</a:t>
            </a:r>
          </a:p>
          <a:p>
            <a:pPr lvl="1"/>
            <a:r>
              <a:rPr lang="en-US" dirty="0" smtClean="0"/>
              <a:t>Different attacks and motivation from Criminal </a:t>
            </a:r>
            <a:r>
              <a:rPr lang="en-US" dirty="0" smtClean="0"/>
              <a:t>Enterprises,</a:t>
            </a:r>
            <a:r>
              <a:rPr lang="en-US" dirty="0"/>
              <a:t> </a:t>
            </a:r>
            <a:r>
              <a:rPr lang="en-US" dirty="0" err="1" smtClean="0"/>
              <a:t>Hacktivism</a:t>
            </a:r>
            <a:r>
              <a:rPr lang="en-US" dirty="0" smtClean="0"/>
              <a:t>, Nation State,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618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 smtClean="0"/>
              <a:t>michael</a:t>
            </a:r>
            <a:r>
              <a:rPr lang="en-US" dirty="0" err="1"/>
              <a:t>@shapesecurity.com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michael-coates.blogspot.com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@_</a:t>
            </a:r>
            <a:r>
              <a:rPr lang="en-US" dirty="0" err="1" smtClean="0"/>
              <a:t>mwc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983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828800"/>
            <a:ext cx="6248401" cy="2835659"/>
          </a:xfrm>
          <a:prstGeom prst="rect">
            <a:avLst/>
          </a:prstGeom>
        </p:spPr>
      </p:pic>
      <p:pic>
        <p:nvPicPr>
          <p:cNvPr id="7" name="Picture 6" descr="shape_logo(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486400"/>
            <a:ext cx="3886200" cy="6062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24200" y="4800600"/>
            <a:ext cx="291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michael@ShapeSecurity.com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565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Password in the News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286000"/>
            <a:ext cx="6172200" cy="423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79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Understanding Password Threats</a:t>
            </a:r>
          </a:p>
        </p:txBody>
      </p:sp>
    </p:spTree>
    <p:extLst>
      <p:ext uri="{BB962C8B-B14F-4D97-AF65-F5344CB8AC3E}">
        <p14:creationId xmlns:p14="http://schemas.microsoft.com/office/powerpoint/2010/main" val="1060226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Attacks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3600" b="1" baseline="30000" dirty="0" smtClean="0"/>
              <a:t>Online Attacks</a:t>
            </a:r>
          </a:p>
          <a:p>
            <a:pPr lvl="1">
              <a:buFont typeface="Arial"/>
              <a:buChar char="•"/>
            </a:pPr>
            <a:r>
              <a:rPr lang="en-US" sz="3600" baseline="30000" dirty="0" smtClean="0"/>
              <a:t>Attackers </a:t>
            </a:r>
            <a:r>
              <a:rPr lang="en-US" sz="3600" baseline="30000" dirty="0"/>
              <a:t>interact with web interface via scripts &amp; automation</a:t>
            </a:r>
          </a:p>
          <a:p>
            <a:pPr lvl="1">
              <a:buFont typeface="Arial"/>
              <a:buChar char="•"/>
            </a:pPr>
            <a:r>
              <a:rPr lang="en-US" sz="3600" baseline="30000" dirty="0"/>
              <a:t>Defenses Available: Account Lockout, Attacker Profiling, Anti-automation</a:t>
            </a:r>
          </a:p>
          <a:p>
            <a:pPr>
              <a:buFont typeface="Arial"/>
              <a:buChar char="•"/>
            </a:pPr>
            <a:r>
              <a:rPr lang="en-US" sz="3600" b="1" baseline="30000" dirty="0"/>
              <a:t>Example Online </a:t>
            </a:r>
            <a:r>
              <a:rPr lang="en-US" sz="3600" b="1" baseline="30000" dirty="0" smtClean="0"/>
              <a:t>Attacks</a:t>
            </a:r>
          </a:p>
          <a:p>
            <a:pPr lvl="1">
              <a:buFont typeface="Arial"/>
              <a:buChar char="•"/>
            </a:pPr>
            <a:r>
              <a:rPr lang="en-US" sz="3600" baseline="30000" dirty="0" smtClean="0"/>
              <a:t>Password Brute Force - 4 variations</a:t>
            </a:r>
          </a:p>
          <a:p>
            <a:pPr lvl="1">
              <a:buFont typeface="Arial"/>
              <a:buChar char="•"/>
            </a:pPr>
            <a:r>
              <a:rPr lang="en-US" sz="3600" baseline="30000" dirty="0" smtClean="0"/>
              <a:t>Credential </a:t>
            </a:r>
            <a:r>
              <a:rPr lang="en-US" sz="3600" baseline="30000" dirty="0"/>
              <a:t>Stuffing - (Reuse of compromised passwords</a:t>
            </a:r>
            <a:r>
              <a:rPr lang="en-US" sz="3600" baseline="30000" dirty="0" smtClean="0"/>
              <a:t>)</a:t>
            </a:r>
          </a:p>
          <a:p>
            <a:pPr lvl="1">
              <a:buFont typeface="Arial"/>
              <a:buChar char="•"/>
            </a:pPr>
            <a:r>
              <a:rPr lang="en-US" sz="3600" baseline="30000" dirty="0" smtClean="0"/>
              <a:t>Account </a:t>
            </a:r>
            <a:r>
              <a:rPr lang="en-US" sz="3600" baseline="30000" dirty="0"/>
              <a:t>Lockout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51382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Offline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4000" b="1" baseline="30000" dirty="0" smtClean="0"/>
              <a:t>Offline Attacks</a:t>
            </a:r>
          </a:p>
          <a:p>
            <a:pPr lvl="1">
              <a:buFont typeface="Arial"/>
              <a:buChar char="•"/>
            </a:pPr>
            <a:r>
              <a:rPr lang="en-US" sz="3600" baseline="30000" dirty="0" smtClean="0"/>
              <a:t>Attackers </a:t>
            </a:r>
            <a:r>
              <a:rPr lang="en-US" sz="3600" baseline="30000" dirty="0"/>
              <a:t>have password hashes and are performing attacks against file</a:t>
            </a:r>
          </a:p>
          <a:p>
            <a:pPr lvl="1">
              <a:buFont typeface="Arial"/>
              <a:buChar char="•"/>
            </a:pPr>
            <a:r>
              <a:rPr lang="en-US" sz="3600" baseline="30000" dirty="0"/>
              <a:t>Defenses Available: Only the strong hashing algorithm you selected</a:t>
            </a:r>
          </a:p>
          <a:p>
            <a:pPr>
              <a:buFont typeface="Arial"/>
              <a:buChar char="•"/>
            </a:pPr>
            <a:r>
              <a:rPr lang="en-US" sz="4000" b="1" baseline="30000" dirty="0"/>
              <a:t>Example Offline Attacks</a:t>
            </a:r>
          </a:p>
          <a:p>
            <a:pPr lvl="1">
              <a:buFont typeface="Arial"/>
              <a:buChar char="•"/>
            </a:pPr>
            <a:r>
              <a:rPr lang="en-US" sz="3600" baseline="30000" dirty="0"/>
              <a:t>Hash brute force - dictionary or iterative</a:t>
            </a:r>
          </a:p>
          <a:p>
            <a:pPr lvl="1">
              <a:buFont typeface="Arial"/>
              <a:buChar char="•"/>
            </a:pPr>
            <a:r>
              <a:rPr lang="en-US" sz="3600" baseline="30000" dirty="0"/>
              <a:t>Rainbow tables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37481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Offline Password Storage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46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b="1" dirty="0"/>
              <a:t>Bad Approaches</a:t>
            </a:r>
          </a:p>
          <a:p>
            <a:r>
              <a:rPr lang="en-US" baseline="30000" dirty="0"/>
              <a:t>Your own algorithm</a:t>
            </a:r>
          </a:p>
          <a:p>
            <a:r>
              <a:rPr lang="nl-NL" baseline="30000" dirty="0"/>
              <a:t>md5</a:t>
            </a:r>
          </a:p>
          <a:p>
            <a:r>
              <a:rPr lang="nl-NL" baseline="30000" dirty="0"/>
              <a:t>sha1</a:t>
            </a:r>
          </a:p>
          <a:p>
            <a:r>
              <a:rPr lang="nl-NL" baseline="30000" dirty="0" err="1"/>
              <a:t>encryption</a:t>
            </a:r>
            <a:endParaRPr lang="nl-NL" baseline="30000" dirty="0"/>
          </a:p>
          <a:p>
            <a:r>
              <a:rPr lang="nl-NL" baseline="30000" dirty="0"/>
              <a:t>base64 </a:t>
            </a:r>
            <a:r>
              <a:rPr lang="nl-NL" baseline="30000" dirty="0" err="1"/>
              <a:t>encoding</a:t>
            </a:r>
            <a:endParaRPr lang="nl-NL" baseline="30000" dirty="0"/>
          </a:p>
          <a:p>
            <a:r>
              <a:rPr lang="nl-NL" baseline="30000" dirty="0"/>
              <a:t>rot 13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48200" y="15240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Good Approach</a:t>
            </a:r>
          </a:p>
          <a:p>
            <a:r>
              <a:rPr lang="en-US" baseline="30000" dirty="0" err="1"/>
              <a:t>Bcrypt</a:t>
            </a:r>
            <a:r>
              <a:rPr lang="en-US" baseline="30000" dirty="0"/>
              <a:t> </a:t>
            </a:r>
          </a:p>
          <a:p>
            <a:r>
              <a:rPr lang="en-US" baseline="30000" dirty="0" err="1"/>
              <a:t>Scrypt</a:t>
            </a:r>
            <a:endParaRPr lang="en-US" baseline="30000" dirty="0"/>
          </a:p>
          <a:p>
            <a:r>
              <a:rPr lang="en-US" baseline="30000" dirty="0" smtClean="0"/>
              <a:t>PBKDF2</a:t>
            </a:r>
            <a:endParaRPr lang="en-US" baseline="30000" dirty="0"/>
          </a:p>
          <a:p>
            <a:pPr marL="0" indent="0">
              <a:buNone/>
            </a:pPr>
            <a:r>
              <a:rPr lang="en-US" baseline="30000" dirty="0" smtClean="0"/>
              <a:t>+</a:t>
            </a:r>
            <a:r>
              <a:rPr lang="en-US" dirty="0" smtClean="0"/>
              <a:t> Per user salt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267094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Additional Attacks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355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239</Words>
  <Application>Microsoft Macintosh PowerPoint</Application>
  <PresentationFormat>On-screen Show (4:3)</PresentationFormat>
  <Paragraphs>72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Passwords Breaches, Storage, Attacks</vt:lpstr>
      <vt:lpstr>About Me</vt:lpstr>
      <vt:lpstr>PowerPoint Presentation</vt:lpstr>
      <vt:lpstr>Understanding Password Threats</vt:lpstr>
      <vt:lpstr>Online Attacks</vt:lpstr>
      <vt:lpstr>Offline Attacks</vt:lpstr>
      <vt:lpstr>Offline Password Storage</vt:lpstr>
      <vt:lpstr>Password Storage</vt:lpstr>
      <vt:lpstr>Additional Attacks</vt:lpstr>
      <vt:lpstr>Denial of Service</vt:lpstr>
      <vt:lpstr>Denial of Service</vt:lpstr>
      <vt:lpstr>DDOS Comparisons</vt:lpstr>
      <vt:lpstr>Credential Stuffing</vt:lpstr>
      <vt:lpstr>Distributed App Lock Out</vt:lpstr>
      <vt:lpstr>Service Desk Overload</vt:lpstr>
      <vt:lpstr>Take Aways</vt:lpstr>
      <vt:lpstr>Thanks!</vt:lpstr>
    </vt:vector>
  </TitlesOfParts>
  <Manager/>
  <Company>OWASP Foundation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OWASP Presentation Template</dc:title>
  <dc:subject/>
  <dc:creator>OWASP Foundation</dc:creator>
  <cp:keywords/>
  <dc:description/>
  <cp:lastModifiedBy>Michael Coates</cp:lastModifiedBy>
  <cp:revision>12</cp:revision>
  <dcterms:created xsi:type="dcterms:W3CDTF">2012-03-30T06:23:37Z</dcterms:created>
  <dcterms:modified xsi:type="dcterms:W3CDTF">2013-12-05T21:50:37Z</dcterms:modified>
  <cp:category/>
</cp:coreProperties>
</file>