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6"/>
  </p:notesMasterIdLst>
  <p:handoutMasterIdLst>
    <p:handoutMasterId r:id="rId27"/>
  </p:handoutMasterIdLst>
  <p:sldIdLst>
    <p:sldId id="1275" r:id="rId2"/>
    <p:sldId id="1228" r:id="rId3"/>
    <p:sldId id="1269" r:id="rId4"/>
    <p:sldId id="1270" r:id="rId5"/>
    <p:sldId id="1271" r:id="rId6"/>
    <p:sldId id="1281" r:id="rId7"/>
    <p:sldId id="1285" r:id="rId8"/>
    <p:sldId id="1252" r:id="rId9"/>
    <p:sldId id="1266" r:id="rId10"/>
    <p:sldId id="1253" r:id="rId11"/>
    <p:sldId id="1272" r:id="rId12"/>
    <p:sldId id="1277" r:id="rId13"/>
    <p:sldId id="1282" r:id="rId14"/>
    <p:sldId id="1247" r:id="rId15"/>
    <p:sldId id="1223" r:id="rId16"/>
    <p:sldId id="1248" r:id="rId17"/>
    <p:sldId id="1249" r:id="rId18"/>
    <p:sldId id="1236" r:id="rId19"/>
    <p:sldId id="1280" r:id="rId20"/>
    <p:sldId id="1267" r:id="rId21"/>
    <p:sldId id="1264" r:id="rId22"/>
    <p:sldId id="1268" r:id="rId23"/>
    <p:sldId id="1015" r:id="rId24"/>
    <p:sldId id="1279" r:id="rId25"/>
  </p:sldIdLst>
  <p:sldSz cx="9144000" cy="6858000" type="screen4x3"/>
  <p:notesSz cx="7315200" cy="9601200"/>
  <p:defaultTextStyle>
    <a:defPPr>
      <a:defRPr lang="en-US"/>
    </a:defPPr>
    <a:lvl1pPr algn="ctr" rtl="0" fontAlgn="base">
      <a:lnSpc>
        <a:spcPct val="90000"/>
      </a:lnSpc>
      <a:spcBef>
        <a:spcPct val="50000"/>
      </a:spcBef>
      <a:spcAft>
        <a:spcPct val="0"/>
      </a:spcAft>
      <a:buClr>
        <a:schemeClr val="accent1"/>
      </a:buClr>
      <a:defRPr sz="3600" kern="1200">
        <a:solidFill>
          <a:schemeClr val="tx1"/>
        </a:solidFill>
        <a:latin typeface="Arial" charset="0"/>
        <a:ea typeface="+mn-ea"/>
        <a:cs typeface="+mn-cs"/>
      </a:defRPr>
    </a:lvl1pPr>
    <a:lvl2pPr marL="457200" algn="ctr" rtl="0" fontAlgn="base">
      <a:lnSpc>
        <a:spcPct val="90000"/>
      </a:lnSpc>
      <a:spcBef>
        <a:spcPct val="50000"/>
      </a:spcBef>
      <a:spcAft>
        <a:spcPct val="0"/>
      </a:spcAft>
      <a:buClr>
        <a:schemeClr val="accent1"/>
      </a:buClr>
      <a:defRPr sz="3600" kern="1200">
        <a:solidFill>
          <a:schemeClr val="tx1"/>
        </a:solidFill>
        <a:latin typeface="Arial" charset="0"/>
        <a:ea typeface="+mn-ea"/>
        <a:cs typeface="+mn-cs"/>
      </a:defRPr>
    </a:lvl2pPr>
    <a:lvl3pPr marL="914400" algn="ctr" rtl="0" fontAlgn="base">
      <a:lnSpc>
        <a:spcPct val="90000"/>
      </a:lnSpc>
      <a:spcBef>
        <a:spcPct val="50000"/>
      </a:spcBef>
      <a:spcAft>
        <a:spcPct val="0"/>
      </a:spcAft>
      <a:buClr>
        <a:schemeClr val="accent1"/>
      </a:buClr>
      <a:defRPr sz="3600" kern="1200">
        <a:solidFill>
          <a:schemeClr val="tx1"/>
        </a:solidFill>
        <a:latin typeface="Arial" charset="0"/>
        <a:ea typeface="+mn-ea"/>
        <a:cs typeface="+mn-cs"/>
      </a:defRPr>
    </a:lvl3pPr>
    <a:lvl4pPr marL="1371600" algn="ctr" rtl="0" fontAlgn="base">
      <a:lnSpc>
        <a:spcPct val="90000"/>
      </a:lnSpc>
      <a:spcBef>
        <a:spcPct val="50000"/>
      </a:spcBef>
      <a:spcAft>
        <a:spcPct val="0"/>
      </a:spcAft>
      <a:buClr>
        <a:schemeClr val="accent1"/>
      </a:buClr>
      <a:defRPr sz="3600" kern="1200">
        <a:solidFill>
          <a:schemeClr val="tx1"/>
        </a:solidFill>
        <a:latin typeface="Arial" charset="0"/>
        <a:ea typeface="+mn-ea"/>
        <a:cs typeface="+mn-cs"/>
      </a:defRPr>
    </a:lvl4pPr>
    <a:lvl5pPr marL="1828800" algn="ctr" rtl="0" fontAlgn="base">
      <a:lnSpc>
        <a:spcPct val="90000"/>
      </a:lnSpc>
      <a:spcBef>
        <a:spcPct val="50000"/>
      </a:spcBef>
      <a:spcAft>
        <a:spcPct val="0"/>
      </a:spcAft>
      <a:buClr>
        <a:schemeClr val="accent1"/>
      </a:buCl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9FD"/>
    <a:srgbClr val="EAF3FC"/>
    <a:srgbClr val="E7FFE8"/>
    <a:srgbClr val="040000"/>
    <a:srgbClr val="EAEAEA"/>
    <a:srgbClr val="0033CC"/>
    <a:srgbClr val="006699"/>
    <a:srgbClr val="FD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7097" autoAdjust="0"/>
  </p:normalViewPr>
  <p:slideViewPr>
    <p:cSldViewPr snapToGrid="0">
      <p:cViewPr>
        <p:scale>
          <a:sx n="75" d="100"/>
          <a:sy n="75" d="100"/>
        </p:scale>
        <p:origin x="-1002" y="-78"/>
      </p:cViewPr>
      <p:guideLst>
        <p:guide orient="horz" pos="3885"/>
        <p:guide orient="horz" pos="2733"/>
        <p:guide orient="horz"/>
        <p:guide orient="horz" pos="576"/>
        <p:guide orient="horz" pos="1490"/>
        <p:guide orient="horz" pos="3520"/>
        <p:guide orient="horz" pos="768"/>
        <p:guide orient="horz" pos="3355"/>
        <p:guide pos="5504"/>
        <p:guide pos="4940"/>
        <p:guide pos="568"/>
        <p:guide pos="3696"/>
        <p:guide pos="962"/>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00" d="100"/>
        <a:sy n="100" d="100"/>
      </p:scale>
      <p:origin x="0" y="3534"/>
    </p:cViewPr>
  </p:sorterViewPr>
  <p:notesViewPr>
    <p:cSldViewPr snapToGrid="0">
      <p:cViewPr>
        <p:scale>
          <a:sx n="100" d="100"/>
          <a:sy n="100" d="100"/>
        </p:scale>
        <p:origin x="-816" y="33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lgn="l" defTabSz="966788" eaLnBrk="0" hangingPunct="0">
              <a:lnSpc>
                <a:spcPct val="100000"/>
              </a:lnSpc>
              <a:spcBef>
                <a:spcPct val="0"/>
              </a:spcBef>
              <a:buClrTx/>
              <a:defRPr sz="1200">
                <a:latin typeface="Times"/>
              </a:defRPr>
            </a:lvl1pPr>
          </a:lstStyle>
          <a:p>
            <a:endParaRPr lang="en-US" dirty="0"/>
          </a:p>
        </p:txBody>
      </p:sp>
      <p:sp>
        <p:nvSpPr>
          <p:cNvPr id="258051"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lgn="r" defTabSz="966788" eaLnBrk="0" hangingPunct="0">
              <a:lnSpc>
                <a:spcPct val="100000"/>
              </a:lnSpc>
              <a:spcBef>
                <a:spcPct val="0"/>
              </a:spcBef>
              <a:buClrTx/>
              <a:defRPr sz="1200">
                <a:latin typeface="Times"/>
              </a:defRPr>
            </a:lvl1pPr>
          </a:lstStyle>
          <a:p>
            <a:endParaRPr lang="en-US" dirty="0"/>
          </a:p>
        </p:txBody>
      </p:sp>
      <p:sp>
        <p:nvSpPr>
          <p:cNvPr id="258052"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lgn="l" defTabSz="966788" eaLnBrk="0" hangingPunct="0">
              <a:lnSpc>
                <a:spcPct val="100000"/>
              </a:lnSpc>
              <a:spcBef>
                <a:spcPct val="0"/>
              </a:spcBef>
              <a:buClrTx/>
              <a:defRPr sz="1200">
                <a:latin typeface="Times"/>
              </a:defRPr>
            </a:lvl1pPr>
          </a:lstStyle>
          <a:p>
            <a:endParaRPr lang="en-US" dirty="0"/>
          </a:p>
        </p:txBody>
      </p:sp>
      <p:sp>
        <p:nvSpPr>
          <p:cNvPr id="258053"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lgn="r" defTabSz="966788" eaLnBrk="0" hangingPunct="0">
              <a:lnSpc>
                <a:spcPct val="100000"/>
              </a:lnSpc>
              <a:spcBef>
                <a:spcPct val="0"/>
              </a:spcBef>
              <a:buClrTx/>
              <a:defRPr sz="1200">
                <a:latin typeface="Times"/>
              </a:defRPr>
            </a:lvl1pPr>
          </a:lstStyle>
          <a:p>
            <a:fld id="{7AA199BF-696C-415A-A0AB-B3655D740E13}"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lgn="l" defTabSz="966788" eaLnBrk="0" hangingPunct="0">
              <a:lnSpc>
                <a:spcPct val="100000"/>
              </a:lnSpc>
              <a:spcBef>
                <a:spcPct val="0"/>
              </a:spcBef>
              <a:buClrTx/>
              <a:defRPr sz="1200">
                <a:latin typeface="Times"/>
              </a:defRPr>
            </a:lvl1pPr>
          </a:lstStyle>
          <a:p>
            <a:endParaRPr lang="en-US" dirty="0"/>
          </a:p>
        </p:txBody>
      </p:sp>
      <p:sp>
        <p:nvSpPr>
          <p:cNvPr id="4099"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lgn="r" defTabSz="966788" eaLnBrk="0" hangingPunct="0">
              <a:lnSpc>
                <a:spcPct val="100000"/>
              </a:lnSpc>
              <a:spcBef>
                <a:spcPct val="0"/>
              </a:spcBef>
              <a:buClrTx/>
              <a:defRPr sz="1200">
                <a:latin typeface="Times"/>
              </a:defRPr>
            </a:lvl1pPr>
          </a:lstStyle>
          <a:p>
            <a:endParaRPr lang="en-US" dirty="0"/>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lgn="l" defTabSz="966788" eaLnBrk="0" hangingPunct="0">
              <a:lnSpc>
                <a:spcPct val="100000"/>
              </a:lnSpc>
              <a:spcBef>
                <a:spcPct val="0"/>
              </a:spcBef>
              <a:buClrTx/>
              <a:defRPr sz="1200">
                <a:latin typeface="Times"/>
              </a:defRPr>
            </a:lvl1pPr>
          </a:lstStyle>
          <a:p>
            <a:endParaRPr lang="en-US" dirty="0"/>
          </a:p>
        </p:txBody>
      </p:sp>
      <p:sp>
        <p:nvSpPr>
          <p:cNvPr id="4103"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lgn="r" defTabSz="966788" eaLnBrk="0" hangingPunct="0">
              <a:lnSpc>
                <a:spcPct val="100000"/>
              </a:lnSpc>
              <a:spcBef>
                <a:spcPct val="0"/>
              </a:spcBef>
              <a:buClrTx/>
              <a:defRPr sz="1200">
                <a:latin typeface="Times"/>
              </a:defRPr>
            </a:lvl1pPr>
          </a:lstStyle>
          <a:p>
            <a:fld id="{7786A830-19C2-4498-89AE-6460EEC23178}"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b="1" kern="1200">
        <a:solidFill>
          <a:schemeClr val="tx1"/>
        </a:solidFill>
        <a:latin typeface="Arial" charset="0"/>
        <a:ea typeface="+mn-ea"/>
        <a:cs typeface="+mn-cs"/>
      </a:defRPr>
    </a:lvl1pPr>
    <a:lvl2pPr marL="114300" algn="l" rtl="0" fontAlgn="base">
      <a:spcBef>
        <a:spcPct val="30000"/>
      </a:spcBef>
      <a:spcAft>
        <a:spcPct val="0"/>
      </a:spcAft>
      <a:defRPr sz="1200" kern="1200">
        <a:solidFill>
          <a:schemeClr val="tx1"/>
        </a:solidFill>
        <a:latin typeface="Arial" charset="0"/>
        <a:ea typeface="+mn-ea"/>
        <a:cs typeface="+mn-cs"/>
      </a:defRPr>
    </a:lvl2pPr>
    <a:lvl3pPr marL="338138" indent="-109538" algn="l" rtl="0" fontAlgn="base">
      <a:spcBef>
        <a:spcPct val="30000"/>
      </a:spcBef>
      <a:spcAft>
        <a:spcPct val="0"/>
      </a:spcAft>
      <a:buSzPct val="100000"/>
      <a:buFont typeface="Times"/>
      <a:buChar char="•"/>
      <a:defRPr sz="1000" kern="1200">
        <a:solidFill>
          <a:schemeClr val="tx1"/>
        </a:solidFill>
        <a:latin typeface="Arial" charset="0"/>
        <a:ea typeface="+mn-ea"/>
        <a:cs typeface="+mn-cs"/>
      </a:defRPr>
    </a:lvl3pPr>
    <a:lvl4pPr marL="579438" indent="-120650" algn="l" rtl="0" fontAlgn="base">
      <a:spcBef>
        <a:spcPct val="30000"/>
      </a:spcBef>
      <a:spcAft>
        <a:spcPct val="0"/>
      </a:spcAft>
      <a:buChar char="–"/>
      <a:defRPr sz="1000" kern="1200">
        <a:solidFill>
          <a:schemeClr val="tx1"/>
        </a:solidFill>
        <a:latin typeface="Arial" charset="0"/>
        <a:ea typeface="+mn-ea"/>
        <a:cs typeface="+mn-cs"/>
      </a:defRPr>
    </a:lvl4pPr>
    <a:lvl5pPr marL="693738" algn="l" rtl="0" fontAlgn="base">
      <a:spcBef>
        <a:spcPct val="30000"/>
      </a:spcBef>
      <a:spcAft>
        <a:spcPct val="0"/>
      </a:spcAft>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639151E8-9232-492C-9648-A32AA19AC1BA}" type="slidenum">
              <a:rPr lang="en-US"/>
              <a:pPr/>
              <a:t>1</a:t>
            </a:fld>
            <a:endParaRPr lang="en-US" dirty="0"/>
          </a:p>
        </p:txBody>
      </p:sp>
      <p:sp>
        <p:nvSpPr>
          <p:cNvPr id="8195" name="Rectangle 2"/>
          <p:cNvSpPr>
            <a:spLocks noGrp="1" noRot="1" noChangeAspect="1" noChangeArrowheads="1" noTextEdit="1"/>
          </p:cNvSpPr>
          <p:nvPr>
            <p:ph type="sldImg"/>
          </p:nvPr>
        </p:nvSpPr>
        <p:spPr>
          <a:xfrm>
            <a:off x="1257300" y="719138"/>
            <a:ext cx="4800600" cy="3600450"/>
          </a:xfrm>
          <a:ln/>
        </p:spPr>
      </p:sp>
      <p:sp>
        <p:nvSpPr>
          <p:cNvPr id="8196" name="Rectangle 3"/>
          <p:cNvSpPr>
            <a:spLocks noGrp="1" noChangeArrowheads="1"/>
          </p:cNvSpPr>
          <p:nvPr>
            <p:ph type="body" idx="1"/>
          </p:nvPr>
        </p:nvSpPr>
        <p:spPr>
          <a:xfrm>
            <a:off x="976581" y="4561313"/>
            <a:ext cx="5362039" cy="4320375"/>
          </a:xfrm>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F1F6E6-C288-4929-B944-F9360A0ED0A8}" type="slidenum">
              <a:rPr lang="en-US"/>
              <a:pPr/>
              <a:t>12</a:t>
            </a:fld>
            <a:endParaRPr lang="en-US" dirty="0"/>
          </a:p>
        </p:txBody>
      </p:sp>
      <p:sp>
        <p:nvSpPr>
          <p:cNvPr id="2194434" name="Rectangle 2"/>
          <p:cNvSpPr>
            <a:spLocks noGrp="1" noRot="1" noChangeAspect="1" noChangeArrowheads="1" noTextEdit="1"/>
          </p:cNvSpPr>
          <p:nvPr>
            <p:ph type="sldImg"/>
          </p:nvPr>
        </p:nvSpPr>
        <p:spPr>
          <a:xfrm>
            <a:off x="1257300" y="719138"/>
            <a:ext cx="4800600" cy="3600450"/>
          </a:xfrm>
          <a:ln/>
        </p:spPr>
      </p:sp>
      <p:sp>
        <p:nvSpPr>
          <p:cNvPr id="2194435" name="Rectangle 3"/>
          <p:cNvSpPr>
            <a:spLocks noGrp="1" noChangeArrowheads="1"/>
          </p:cNvSpPr>
          <p:nvPr>
            <p:ph type="body" idx="1"/>
          </p:nvPr>
        </p:nvSpPr>
        <p:spPr>
          <a:xfrm>
            <a:off x="974725" y="4560888"/>
            <a:ext cx="5365750" cy="4321175"/>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F1F6E6-C288-4929-B944-F9360A0ED0A8}" type="slidenum">
              <a:rPr lang="en-US"/>
              <a:pPr/>
              <a:t>13</a:t>
            </a:fld>
            <a:endParaRPr lang="en-US" dirty="0"/>
          </a:p>
        </p:txBody>
      </p:sp>
      <p:sp>
        <p:nvSpPr>
          <p:cNvPr id="2194434" name="Rectangle 2"/>
          <p:cNvSpPr>
            <a:spLocks noGrp="1" noRot="1" noChangeAspect="1" noChangeArrowheads="1" noTextEdit="1"/>
          </p:cNvSpPr>
          <p:nvPr>
            <p:ph type="sldImg"/>
          </p:nvPr>
        </p:nvSpPr>
        <p:spPr>
          <a:xfrm>
            <a:off x="1257300" y="719138"/>
            <a:ext cx="4800600" cy="3600450"/>
          </a:xfrm>
          <a:ln/>
        </p:spPr>
      </p:sp>
      <p:sp>
        <p:nvSpPr>
          <p:cNvPr id="2194435" name="Rectangle 3"/>
          <p:cNvSpPr>
            <a:spLocks noGrp="1" noChangeArrowheads="1"/>
          </p:cNvSpPr>
          <p:nvPr>
            <p:ph type="body" idx="1"/>
          </p:nvPr>
        </p:nvSpPr>
        <p:spPr>
          <a:xfrm>
            <a:off x="974725" y="4560888"/>
            <a:ext cx="5365750" cy="4321175"/>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3122D-DFDE-4530-B3B2-8AC1BEE084D5}" type="slidenum">
              <a:rPr lang="en-US"/>
              <a:pPr/>
              <a:t>14</a:t>
            </a:fld>
            <a:endParaRPr lang="en-US" dirty="0"/>
          </a:p>
        </p:txBody>
      </p:sp>
      <p:sp>
        <p:nvSpPr>
          <p:cNvPr id="2177026" name="Rectangle 2"/>
          <p:cNvSpPr>
            <a:spLocks noGrp="1" noRot="1" noChangeAspect="1" noChangeArrowheads="1" noTextEdit="1"/>
          </p:cNvSpPr>
          <p:nvPr>
            <p:ph type="sldImg"/>
          </p:nvPr>
        </p:nvSpPr>
        <p:spPr>
          <a:ln/>
        </p:spPr>
      </p:sp>
      <p:sp>
        <p:nvSpPr>
          <p:cNvPr id="2177027" name="Rectangle 3"/>
          <p:cNvSpPr>
            <a:spLocks noGrp="1" noChangeArrowheads="1"/>
          </p:cNvSpPr>
          <p:nvPr>
            <p:ph type="body" idx="1"/>
          </p:nvPr>
        </p:nvSpPr>
        <p:spPr>
          <a:xfrm>
            <a:off x="974725" y="4560888"/>
            <a:ext cx="5365750" cy="4319587"/>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Discovery</a:t>
            </a:r>
            <a:r>
              <a:rPr lang="en-US" baseline="0" dirty="0" smtClean="0"/>
              <a:t> issues force settlement on many companies</a:t>
            </a:r>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80527-2E13-42CF-8106-C3A025B3FA8A}" type="slidenum">
              <a:rPr lang="en-US"/>
              <a:pPr/>
              <a:t>21</a:t>
            </a:fld>
            <a:endParaRPr lang="en-US" dirty="0"/>
          </a:p>
        </p:txBody>
      </p:sp>
      <p:sp>
        <p:nvSpPr>
          <p:cNvPr id="2208770" name="Rectangle 1026"/>
          <p:cNvSpPr>
            <a:spLocks noGrp="1" noRot="1" noChangeAspect="1" noChangeArrowheads="1" noTextEdit="1"/>
          </p:cNvSpPr>
          <p:nvPr>
            <p:ph type="sldImg"/>
          </p:nvPr>
        </p:nvSpPr>
        <p:spPr>
          <a:xfrm>
            <a:off x="1257300" y="719138"/>
            <a:ext cx="4800600" cy="3600450"/>
          </a:xfrm>
          <a:ln/>
        </p:spPr>
      </p:sp>
      <p:sp>
        <p:nvSpPr>
          <p:cNvPr id="2208771" name="Rectangle 1027"/>
          <p:cNvSpPr>
            <a:spLocks noGrp="1" noChangeArrowheads="1"/>
          </p:cNvSpPr>
          <p:nvPr>
            <p:ph type="body" idx="1"/>
          </p:nvPr>
        </p:nvSpPr>
        <p:spPr>
          <a:xfrm>
            <a:off x="974725" y="4560888"/>
            <a:ext cx="5365750" cy="4321175"/>
          </a:xfrm>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B50C6-295A-4F17-A7F1-F4235D50377A}" type="slidenum">
              <a:rPr lang="en-US"/>
              <a:pPr/>
              <a:t>23</a:t>
            </a:fld>
            <a:endParaRPr lang="en-US" dirty="0"/>
          </a:p>
        </p:txBody>
      </p:sp>
      <p:sp>
        <p:nvSpPr>
          <p:cNvPr id="1731586" name="Rectangle 2"/>
          <p:cNvSpPr>
            <a:spLocks noGrp="1" noRot="1" noChangeAspect="1" noChangeArrowheads="1" noTextEdit="1"/>
          </p:cNvSpPr>
          <p:nvPr>
            <p:ph type="sldImg"/>
          </p:nvPr>
        </p:nvSpPr>
        <p:spPr>
          <a:xfrm>
            <a:off x="1260475" y="720725"/>
            <a:ext cx="4795838" cy="3597275"/>
          </a:xfrm>
          <a:ln w="12700" cap="flat">
            <a:solidFill>
              <a:schemeClr val="tx1"/>
            </a:solidFill>
          </a:ln>
        </p:spPr>
      </p:sp>
      <p:sp>
        <p:nvSpPr>
          <p:cNvPr id="1731587" name="Rectangle 3"/>
          <p:cNvSpPr>
            <a:spLocks noGrp="1" noChangeArrowheads="1"/>
          </p:cNvSpPr>
          <p:nvPr>
            <p:ph type="body" idx="1"/>
          </p:nvPr>
        </p:nvSpPr>
        <p:spPr>
          <a:xfrm>
            <a:off x="976313" y="4560888"/>
            <a:ext cx="5362575" cy="4321175"/>
          </a:xfrm>
          <a:ln/>
        </p:spPr>
        <p:txBody>
          <a:bodyPr lIns="96902" tIns="48451" rIns="96902" bIns="48451"/>
          <a:lstStyle/>
          <a:p>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BC0C9-CC3D-49C9-BDB1-FAF65A4CB8C6}" type="slidenum">
              <a:rPr lang="en-US"/>
              <a:pPr/>
              <a:t>24</a:t>
            </a:fld>
            <a:endParaRPr lang="en-US" dirty="0"/>
          </a:p>
        </p:txBody>
      </p:sp>
      <p:sp>
        <p:nvSpPr>
          <p:cNvPr id="1797122" name="Rectangle 2"/>
          <p:cNvSpPr>
            <a:spLocks noGrp="1" noRot="1" noChangeAspect="1" noChangeArrowheads="1" noTextEdit="1"/>
          </p:cNvSpPr>
          <p:nvPr>
            <p:ph type="sldImg"/>
          </p:nvPr>
        </p:nvSpPr>
        <p:spPr>
          <a:xfrm>
            <a:off x="1258888" y="720725"/>
            <a:ext cx="4795837" cy="3597275"/>
          </a:xfrm>
          <a:ln w="12700" cap="flat">
            <a:solidFill>
              <a:schemeClr val="tx1"/>
            </a:solidFill>
          </a:ln>
        </p:spPr>
      </p:sp>
      <p:sp>
        <p:nvSpPr>
          <p:cNvPr id="1797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1b – Can use Mao’s long march as an example. </a:t>
            </a:r>
          </a:p>
          <a:p>
            <a:r>
              <a:rPr lang="en-US" dirty="0" smtClean="0"/>
              <a:t>2b</a:t>
            </a:r>
            <a:r>
              <a:rPr lang="en-US" baseline="0" dirty="0" smtClean="0"/>
              <a:t> – Maytag repair man/repairperson. Also infrastructure means “system” with all that encompasses</a:t>
            </a:r>
          </a:p>
          <a:p>
            <a:r>
              <a:rPr lang="en-US" baseline="0" dirty="0" smtClean="0"/>
              <a:t>3b – extirpation of God – creation of new one.  There is no security technology that will save us.</a:t>
            </a:r>
          </a:p>
          <a:p>
            <a:r>
              <a:rPr lang="en-US" baseline="0" dirty="0" smtClean="0"/>
              <a:t>4b – Ua mau ka ea – also S-ITP – also, “technology has outstripped policy makers’ ability to understand it”</a:t>
            </a:r>
          </a:p>
          <a:p>
            <a:r>
              <a:rPr lang="en-US" baseline="0" dirty="0" smtClean="0"/>
              <a:t>5b – personal interest as a dilettante, also “applicability” – e.g.,  dead/dying languages, </a:t>
            </a:r>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2b – how would the UN work without translators? How would treaties</a:t>
            </a:r>
            <a:r>
              <a:rPr lang="en-US" baseline="0" dirty="0" smtClean="0"/>
              <a:t> get signed without translators? Legislators cannot possibly understand everything. If technicians do not “explain” in terms that can be understood, they are losing their voice at the table.</a:t>
            </a:r>
            <a:endParaRPr lang="en-US" dirty="0" smtClean="0"/>
          </a:p>
          <a:p>
            <a:r>
              <a:rPr lang="en-US" dirty="0" smtClean="0"/>
              <a:t>3b – Richard</a:t>
            </a:r>
            <a:r>
              <a:rPr lang="en-US" baseline="0" dirty="0" smtClean="0"/>
              <a:t> Feynman’s O ring in ice water</a:t>
            </a:r>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1b </a:t>
            </a:r>
          </a:p>
          <a:p>
            <a:r>
              <a:rPr lang="en-US" dirty="0" smtClean="0"/>
              <a:t>Systemic</a:t>
            </a:r>
            <a:r>
              <a:rPr lang="en-US" baseline="0" dirty="0" smtClean="0"/>
              <a:t> risk – 2008 housing meltdown</a:t>
            </a:r>
          </a:p>
          <a:p>
            <a:r>
              <a:rPr lang="en-US" baseline="0" dirty="0" smtClean="0"/>
              <a:t>Resource allocation – time money and qualified people are always constrained</a:t>
            </a:r>
          </a:p>
          <a:p>
            <a:r>
              <a:rPr lang="en-US" baseline="0" dirty="0" smtClean="0"/>
              <a:t>Crowding out effect – doing dumb stuff crowds out more valuable work</a:t>
            </a:r>
          </a:p>
          <a:p>
            <a:r>
              <a:rPr lang="en-US" baseline="0" dirty="0" smtClean="0"/>
              <a:t>Opportunity cost – what could you do with same resources</a:t>
            </a:r>
            <a:endParaRPr lang="en-US" dirty="0" smtClean="0"/>
          </a:p>
          <a:p>
            <a:r>
              <a:rPr lang="en-US" dirty="0" smtClean="0"/>
              <a:t>2b Game theory – third party static analysis – why it is bad public policy. Also, “we must all hang together or we shall surely</a:t>
            </a:r>
            <a:r>
              <a:rPr lang="en-US" baseline="0" dirty="0" smtClean="0"/>
              <a:t> all hang separately”</a:t>
            </a:r>
          </a:p>
          <a:p>
            <a:r>
              <a:rPr lang="en-US" baseline="0" dirty="0" smtClean="0"/>
              <a:t>3b “ do unto others”</a:t>
            </a:r>
            <a:endParaRPr lang="en-US" dirty="0" smtClean="0"/>
          </a:p>
          <a:p>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1b </a:t>
            </a:r>
          </a:p>
          <a:p>
            <a:r>
              <a:rPr lang="en-US" dirty="0" smtClean="0"/>
              <a:t>Systemic</a:t>
            </a:r>
            <a:r>
              <a:rPr lang="en-US" baseline="0" dirty="0" smtClean="0"/>
              <a:t> risk – 2008 housing meltdown</a:t>
            </a:r>
          </a:p>
          <a:p>
            <a:r>
              <a:rPr lang="en-US" baseline="0" dirty="0" smtClean="0"/>
              <a:t>Resource allocation – time money and qualified people are always constrained</a:t>
            </a:r>
          </a:p>
          <a:p>
            <a:r>
              <a:rPr lang="en-US" baseline="0" dirty="0" smtClean="0"/>
              <a:t>Crowding out effect – doing dumb stuff crowds out more valuable work</a:t>
            </a:r>
          </a:p>
          <a:p>
            <a:r>
              <a:rPr lang="en-US" baseline="0" dirty="0" smtClean="0"/>
              <a:t>Opportunity cost – what could you do with same resources</a:t>
            </a:r>
          </a:p>
          <a:p>
            <a:r>
              <a:rPr lang="en-US" baseline="0" dirty="0" smtClean="0"/>
              <a:t>Market signaling – already happening in procurement</a:t>
            </a:r>
          </a:p>
          <a:p>
            <a:r>
              <a:rPr lang="en-US" baseline="0" dirty="0" smtClean="0"/>
              <a:t>Moral hazard – not rewarding people for bad risk taking</a:t>
            </a:r>
            <a:endParaRPr lang="en-US" dirty="0" smtClean="0"/>
          </a:p>
          <a:p>
            <a:r>
              <a:rPr lang="en-US" dirty="0" smtClean="0"/>
              <a:t>2b Game theory – third party static analysis – why it is bad public policy. Also, “we must all hang together or we shall surely</a:t>
            </a:r>
            <a:r>
              <a:rPr lang="en-US" baseline="0" dirty="0" smtClean="0"/>
              <a:t> all hang separately”</a:t>
            </a:r>
          </a:p>
          <a:p>
            <a:r>
              <a:rPr lang="en-US" baseline="0" dirty="0" smtClean="0"/>
              <a:t>3b “ do unto others”</a:t>
            </a:r>
            <a:endParaRPr lang="en-US" dirty="0" smtClean="0"/>
          </a:p>
          <a:p>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1b </a:t>
            </a:r>
          </a:p>
          <a:p>
            <a:r>
              <a:rPr lang="en-US" dirty="0" smtClean="0"/>
              <a:t>Systemic</a:t>
            </a:r>
            <a:r>
              <a:rPr lang="en-US" baseline="0" dirty="0" smtClean="0"/>
              <a:t> risk – 2008 housing meltdown</a:t>
            </a:r>
          </a:p>
          <a:p>
            <a:r>
              <a:rPr lang="en-US" baseline="0" dirty="0" smtClean="0"/>
              <a:t>Resource allocation – time money and qualified people are always constrained</a:t>
            </a:r>
          </a:p>
          <a:p>
            <a:r>
              <a:rPr lang="en-US" baseline="0" dirty="0" smtClean="0"/>
              <a:t>Crowding out effect – doing dumb stuff crowds out more valuable work</a:t>
            </a:r>
          </a:p>
          <a:p>
            <a:r>
              <a:rPr lang="en-US" baseline="0" dirty="0" smtClean="0"/>
              <a:t>Opportunity cost – what could you do with same resources</a:t>
            </a:r>
          </a:p>
          <a:p>
            <a:r>
              <a:rPr lang="en-US" baseline="0" dirty="0" smtClean="0"/>
              <a:t>Market signaling – already happening in procurement</a:t>
            </a:r>
          </a:p>
          <a:p>
            <a:r>
              <a:rPr lang="en-US" baseline="0" dirty="0" smtClean="0"/>
              <a:t>Moral hazard – not rewarding people for bad risk taking</a:t>
            </a:r>
            <a:endParaRPr lang="en-US" dirty="0" smtClean="0"/>
          </a:p>
          <a:p>
            <a:r>
              <a:rPr lang="en-US" dirty="0" smtClean="0"/>
              <a:t>2b Game theory – third party static analysis – why it is bad public policy. Also, “we must all hang together or we shall surely</a:t>
            </a:r>
            <a:r>
              <a:rPr lang="en-US" baseline="0" dirty="0" smtClean="0"/>
              <a:t> all hang separately”</a:t>
            </a:r>
          </a:p>
          <a:p>
            <a:r>
              <a:rPr lang="en-US" baseline="0" dirty="0" smtClean="0"/>
              <a:t>3b “ do unto others”</a:t>
            </a:r>
            <a:endParaRPr lang="en-US" dirty="0" smtClean="0"/>
          </a:p>
          <a:p>
            <a:endParaRPr lang="en-US" dirty="0"/>
          </a:p>
        </p:txBody>
      </p:sp>
      <p:sp>
        <p:nvSpPr>
          <p:cNvPr id="4" name="Slide Number Placeholder 3"/>
          <p:cNvSpPr>
            <a:spLocks noGrp="1"/>
          </p:cNvSpPr>
          <p:nvPr>
            <p:ph type="sldNum" sz="quarter" idx="10"/>
          </p:nvPr>
        </p:nvSpPr>
        <p:spPr/>
        <p:txBody>
          <a:bodyPr/>
          <a:lstStyle/>
          <a:p>
            <a:fld id="{7786A830-19C2-4498-89AE-6460EEC23178}"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F087FA-04B0-40A4-B902-78A3DDAAED6B}" type="slidenum">
              <a:rPr lang="en-US"/>
              <a:pPr/>
              <a:t>8</a:t>
            </a:fld>
            <a:endParaRPr lang="en-US" dirty="0"/>
          </a:p>
        </p:txBody>
      </p:sp>
      <p:sp>
        <p:nvSpPr>
          <p:cNvPr id="2184194" name="Rectangle 2"/>
          <p:cNvSpPr>
            <a:spLocks noGrp="1" noRot="1" noChangeAspect="1" noChangeArrowheads="1" noTextEdit="1"/>
          </p:cNvSpPr>
          <p:nvPr>
            <p:ph type="sldImg"/>
          </p:nvPr>
        </p:nvSpPr>
        <p:spPr>
          <a:xfrm>
            <a:off x="1257300" y="719138"/>
            <a:ext cx="4800600" cy="3600450"/>
          </a:xfrm>
          <a:ln/>
        </p:spPr>
      </p:sp>
      <p:sp>
        <p:nvSpPr>
          <p:cNvPr id="2184195" name="Rectangle 3"/>
          <p:cNvSpPr>
            <a:spLocks noGrp="1" noChangeArrowheads="1"/>
          </p:cNvSpPr>
          <p:nvPr>
            <p:ph type="body" idx="1"/>
          </p:nvPr>
        </p:nvSpPr>
        <p:spPr>
          <a:xfrm>
            <a:off x="974725" y="4560888"/>
            <a:ext cx="5365750" cy="4321175"/>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77387-5228-4B10-A34B-82919FE64E44}" type="slidenum">
              <a:rPr lang="en-US"/>
              <a:pPr/>
              <a:t>10</a:t>
            </a:fld>
            <a:endParaRPr lang="en-US" dirty="0"/>
          </a:p>
        </p:txBody>
      </p:sp>
      <p:sp>
        <p:nvSpPr>
          <p:cNvPr id="2186242" name="Rectangle 2"/>
          <p:cNvSpPr>
            <a:spLocks noGrp="1" noRot="1" noChangeAspect="1" noChangeArrowheads="1" noTextEdit="1"/>
          </p:cNvSpPr>
          <p:nvPr>
            <p:ph type="sldImg"/>
          </p:nvPr>
        </p:nvSpPr>
        <p:spPr>
          <a:xfrm>
            <a:off x="1257300" y="719138"/>
            <a:ext cx="4800600" cy="3600450"/>
          </a:xfrm>
          <a:ln/>
        </p:spPr>
      </p:sp>
      <p:sp>
        <p:nvSpPr>
          <p:cNvPr id="2186243" name="Rectangle 3"/>
          <p:cNvSpPr>
            <a:spLocks noGrp="1" noChangeArrowheads="1"/>
          </p:cNvSpPr>
          <p:nvPr>
            <p:ph type="body" idx="1"/>
          </p:nvPr>
        </p:nvSpPr>
        <p:spPr>
          <a:xfrm>
            <a:off x="974725" y="4560888"/>
            <a:ext cx="5365750" cy="4321175"/>
          </a:xfrm>
        </p:spPr>
        <p:txBody>
          <a:bodyPr/>
          <a:lstStyle/>
          <a:p>
            <a:r>
              <a:rPr lang="en-US" dirty="0" smtClean="0"/>
              <a:t>Radar as a game changer – e.g., WWII, Battle of Britain</a:t>
            </a:r>
          </a:p>
          <a:p>
            <a:r>
              <a:rPr lang="en-US" dirty="0" smtClean="0"/>
              <a:t>SCAP and</a:t>
            </a:r>
            <a:r>
              <a:rPr lang="en-US" baseline="0" dirty="0" smtClean="0"/>
              <a:t> other attempts are getting us closer to situational awareness, but it should be noted that over taxonimizing network elements makes it hard for suppliers to know what is important (e.g., should every control on an ERP system be machine readable/standardized?</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F1F6E6-C288-4929-B944-F9360A0ED0A8}" type="slidenum">
              <a:rPr lang="en-US"/>
              <a:pPr/>
              <a:t>11</a:t>
            </a:fld>
            <a:endParaRPr lang="en-US" dirty="0"/>
          </a:p>
        </p:txBody>
      </p:sp>
      <p:sp>
        <p:nvSpPr>
          <p:cNvPr id="2194434" name="Rectangle 2"/>
          <p:cNvSpPr>
            <a:spLocks noGrp="1" noRot="1" noChangeAspect="1" noChangeArrowheads="1" noTextEdit="1"/>
          </p:cNvSpPr>
          <p:nvPr>
            <p:ph type="sldImg"/>
          </p:nvPr>
        </p:nvSpPr>
        <p:spPr>
          <a:xfrm>
            <a:off x="1257300" y="719138"/>
            <a:ext cx="4800600" cy="3600450"/>
          </a:xfrm>
          <a:ln/>
        </p:spPr>
      </p:sp>
      <p:sp>
        <p:nvSpPr>
          <p:cNvPr id="2194435" name="Rectangle 3"/>
          <p:cNvSpPr>
            <a:spLocks noGrp="1" noChangeArrowheads="1"/>
          </p:cNvSpPr>
          <p:nvPr>
            <p:ph type="body" idx="1"/>
          </p:nvPr>
        </p:nvSpPr>
        <p:spPr>
          <a:xfrm>
            <a:off x="974725" y="4560888"/>
            <a:ext cx="5365750" cy="4321175"/>
          </a:xfrm>
        </p:spPr>
        <p:txBody>
          <a:bodyPr/>
          <a:lstStyle/>
          <a:p>
            <a:r>
              <a:rPr lang="en-US" dirty="0" smtClean="0"/>
              <a:t>Could also add Where</a:t>
            </a:r>
            <a:r>
              <a:rPr lang="en-US" baseline="0" dirty="0" smtClean="0"/>
              <a:t> we build – because in some cases the only way to avoid the asymmetric risk is not to create it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62215" name="Rectangle 71"/>
          <p:cNvSpPr>
            <a:spLocks noChangeArrowheads="1"/>
          </p:cNvSpPr>
          <p:nvPr userDrawn="1"/>
        </p:nvSpPr>
        <p:spPr bwMode="auto">
          <a:xfrm>
            <a:off x="914400" y="914400"/>
            <a:ext cx="2824163" cy="2824163"/>
          </a:xfrm>
          <a:prstGeom prst="rect">
            <a:avLst/>
          </a:prstGeom>
          <a:solidFill>
            <a:srgbClr val="ADADAD"/>
          </a:solidFill>
          <a:ln w="12700">
            <a:noFill/>
            <a:miter lim="800000"/>
            <a:headEnd/>
            <a:tailEnd/>
          </a:ln>
          <a:effectLst/>
        </p:spPr>
        <p:txBody>
          <a:bodyPr wrap="none" anchor="ctr" anchorCtr="1"/>
          <a:lstStyle/>
          <a:p>
            <a:pPr eaLnBrk="0" hangingPunct="0">
              <a:lnSpc>
                <a:spcPct val="100000"/>
              </a:lnSpc>
              <a:spcBef>
                <a:spcPct val="0"/>
              </a:spcBef>
              <a:buClrTx/>
            </a:pPr>
            <a:r>
              <a:rPr lang="en-US" sz="1400" b="1" dirty="0">
                <a:solidFill>
                  <a:srgbClr val="000000"/>
                </a:solidFill>
              </a:rPr>
              <a:t>&lt;Insert Picture Here&gt;</a:t>
            </a:r>
          </a:p>
        </p:txBody>
      </p:sp>
      <p:pic>
        <p:nvPicPr>
          <p:cNvPr id="262218" name="Picture 74" descr="Tall Red"/>
          <p:cNvPicPr>
            <a:picLocks noChangeAspect="1" noChangeArrowheads="1"/>
          </p:cNvPicPr>
          <p:nvPr userDrawn="1"/>
        </p:nvPicPr>
        <p:blipFill>
          <a:blip r:embed="rId2" cstate="print"/>
          <a:srcRect/>
          <a:stretch>
            <a:fillRect/>
          </a:stretch>
        </p:blipFill>
        <p:spPr bwMode="auto">
          <a:xfrm>
            <a:off x="0" y="914400"/>
            <a:ext cx="914400" cy="2822575"/>
          </a:xfrm>
          <a:prstGeom prst="rect">
            <a:avLst/>
          </a:prstGeom>
          <a:noFill/>
        </p:spPr>
      </p:pic>
      <p:pic>
        <p:nvPicPr>
          <p:cNvPr id="262219" name="Picture 75" descr="Wide Red"/>
          <p:cNvPicPr>
            <a:picLocks noChangeAspect="1" noChangeArrowheads="1"/>
          </p:cNvPicPr>
          <p:nvPr userDrawn="1"/>
        </p:nvPicPr>
        <p:blipFill>
          <a:blip r:embed="rId3" cstate="print"/>
          <a:srcRect/>
          <a:stretch>
            <a:fillRect/>
          </a:stretch>
        </p:blipFill>
        <p:spPr bwMode="auto">
          <a:xfrm>
            <a:off x="3736975" y="914400"/>
            <a:ext cx="5407025" cy="2822575"/>
          </a:xfrm>
          <a:prstGeom prst="rect">
            <a:avLst/>
          </a:prstGeom>
          <a:noFill/>
        </p:spPr>
      </p:pic>
      <p:sp>
        <p:nvSpPr>
          <p:cNvPr id="262220" name="Rectangle 76"/>
          <p:cNvSpPr>
            <a:spLocks noGrp="1" noChangeArrowheads="1"/>
          </p:cNvSpPr>
          <p:nvPr>
            <p:ph type="ctrTitle" sz="quarter"/>
          </p:nvPr>
        </p:nvSpPr>
        <p:spPr>
          <a:xfrm>
            <a:off x="838200" y="4800600"/>
            <a:ext cx="7772400" cy="860425"/>
          </a:xfrm>
        </p:spPr>
        <p:txBody>
          <a:bodyPr lIns="91440" tIns="45720" rIns="91440" bIns="45720" anchor="b"/>
          <a:lstStyle>
            <a:lvl1pPr>
              <a:defRPr sz="2400"/>
            </a:lvl1pPr>
          </a:lstStyle>
          <a:p>
            <a:r>
              <a:rPr lang="en-US"/>
              <a:t>Click to edit Master title style</a:t>
            </a:r>
          </a:p>
        </p:txBody>
      </p:sp>
      <p:sp>
        <p:nvSpPr>
          <p:cNvPr id="262221" name="Rectangle 77"/>
          <p:cNvSpPr>
            <a:spLocks noGrp="1" noChangeArrowheads="1"/>
          </p:cNvSpPr>
          <p:nvPr>
            <p:ph type="subTitle" sz="quarter" idx="1"/>
          </p:nvPr>
        </p:nvSpPr>
        <p:spPr>
          <a:xfrm>
            <a:off x="838200" y="5715000"/>
            <a:ext cx="6400800" cy="762000"/>
          </a:xfrm>
        </p:spPr>
        <p:txBody>
          <a:bodyPr lIns="91440" tIns="45720" rIns="91440" bIns="45720"/>
          <a:lstStyle>
            <a:lvl1pPr marL="0" indent="0">
              <a:spcBef>
                <a:spcPct val="0"/>
              </a:spcBef>
              <a:buFontTx/>
              <a:buNone/>
              <a:defRPr sz="1600"/>
            </a:lvl1pPr>
          </a:lstStyle>
          <a:p>
            <a:r>
              <a:rPr lang="en-US"/>
              <a:t>Click to edit Master subtitle style</a:t>
            </a:r>
          </a:p>
        </p:txBody>
      </p:sp>
      <p:pic>
        <p:nvPicPr>
          <p:cNvPr id="262224" name="Picture 80"/>
          <p:cNvPicPr>
            <a:picLocks noChangeAspect="1" noChangeArrowheads="1"/>
          </p:cNvPicPr>
          <p:nvPr userDrawn="1"/>
        </p:nvPicPr>
        <p:blipFill>
          <a:blip r:embed="rId4" cstate="print"/>
          <a:srcRect/>
          <a:stretch>
            <a:fillRect/>
          </a:stretch>
        </p:blipFill>
        <p:spPr bwMode="auto">
          <a:xfrm>
            <a:off x="901700" y="4338638"/>
            <a:ext cx="2925763" cy="366712"/>
          </a:xfrm>
          <a:prstGeom prst="rect">
            <a:avLst/>
          </a:prstGeom>
          <a:noFill/>
        </p:spPr>
      </p:pic>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fld id="{1AE71B0C-7DF1-44DC-A102-AEE51C5D5D43}" type="slidenum">
              <a:rPr lang="en-US"/>
              <a:pPr/>
              <a:t>‹#›</a:t>
            </a:fld>
            <a:endParaRPr lang="en-US"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04800"/>
            <a:ext cx="1946275"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864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fld id="{E66AF414-96AD-451F-9AE1-549C79947A48}" type="slidenum">
              <a:rPr lang="en-US"/>
              <a:pPr/>
              <a:t>‹#›</a:t>
            </a:fld>
            <a:endParaRPr lang="en-US" dirty="0"/>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fld id="{68C1E564-5FDB-4772-854B-F65A69E912F8}" type="slidenum">
              <a:rPr lang="en-US"/>
              <a:pPr/>
              <a:t>‹#›</a:t>
            </a:fld>
            <a:endParaRPr lang="en-US"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                                                                                                                                                                         </a:t>
            </a:r>
            <a:fld id="{3E496BA7-9AA1-499E-B7BA-BC57231C850E}" type="slidenum">
              <a:rPr lang="en-US"/>
              <a:pPr/>
              <a:t>‹#›</a:t>
            </a:fld>
            <a:endParaRPr lang="en-US"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69252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0725" y="1600200"/>
            <a:ext cx="369252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a:t>                                                                                                                                                                         </a:t>
            </a:r>
            <a:fld id="{9048C702-4363-4ADD-A294-8AD4A52C5E36}" type="slidenum">
              <a:rPr lang="en-US"/>
              <a:pPr/>
              <a:t>‹#›</a:t>
            </a:fld>
            <a:endParaRPr lang="en-US"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a:t>                                                                                                                                                                         </a:t>
            </a:r>
            <a:fld id="{80642B4D-4AA4-4C72-A165-8C4EA1B34A7B}" type="slidenum">
              <a:rPr lang="en-US"/>
              <a:pPr/>
              <a:t>‹#›</a:t>
            </a:fld>
            <a:endParaRPr lang="en-US"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a:t>                                                                                                                                                                         </a:t>
            </a:r>
            <a:fld id="{943C7153-5F30-4FE8-8422-C3B77FE5F151}" type="slidenum">
              <a:rPr lang="en-US"/>
              <a:pPr/>
              <a:t>‹#›</a:t>
            </a:fld>
            <a:endParaRPr lang="en-US"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                                                                                                                                                                         </a:t>
            </a:r>
            <a:fld id="{0600C09B-21A6-43C4-95F4-2546F341C41F}" type="slidenum">
              <a:rPr lang="en-US"/>
              <a:pPr/>
              <a:t>‹#›</a:t>
            </a:fld>
            <a:endParaRPr lang="en-US"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a:t>
            </a:r>
            <a:fld id="{33EFC3FD-4BD2-45C2-A5A8-7A97631A204D}" type="slidenum">
              <a:rPr lang="en-US"/>
              <a:pPr/>
              <a:t>‹#›</a:t>
            </a:fld>
            <a:endParaRPr lang="en-US"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a:t>
            </a:r>
            <a:fld id="{7845AFF8-D397-4469-A164-0340C38AB7F7}" type="slidenum">
              <a:rPr lang="en-US"/>
              <a:pPr/>
              <a:t>‹#›</a:t>
            </a:fld>
            <a:endParaRPr lang="en-US"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8.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9" name="Picture 25" descr="Red Bar"/>
          <p:cNvPicPr>
            <a:picLocks noChangeAspect="1" noChangeArrowheads="1"/>
          </p:cNvPicPr>
          <p:nvPr userDrawn="1"/>
        </p:nvPicPr>
        <p:blipFill>
          <a:blip r:embed="rId13" cstate="print"/>
          <a:srcRect/>
          <a:stretch>
            <a:fillRect/>
          </a:stretch>
        </p:blipFill>
        <p:spPr bwMode="auto">
          <a:xfrm>
            <a:off x="0" y="6172200"/>
            <a:ext cx="9144000" cy="225425"/>
          </a:xfrm>
          <a:prstGeom prst="rect">
            <a:avLst/>
          </a:prstGeom>
          <a:noFill/>
        </p:spPr>
      </p:pic>
      <p:pic>
        <p:nvPicPr>
          <p:cNvPr id="1048" name="Picture 24" descr="Small Red Square"/>
          <p:cNvPicPr>
            <a:picLocks noChangeAspect="1" noChangeArrowheads="1"/>
          </p:cNvPicPr>
          <p:nvPr userDrawn="1"/>
        </p:nvPicPr>
        <p:blipFill>
          <a:blip r:embed="rId14" cstate="print"/>
          <a:srcRect/>
          <a:stretch>
            <a:fillRect/>
          </a:stretch>
        </p:blipFill>
        <p:spPr bwMode="auto">
          <a:xfrm>
            <a:off x="0" y="0"/>
            <a:ext cx="688975" cy="685800"/>
          </a:xfrm>
          <a:prstGeom prst="rect">
            <a:avLst/>
          </a:prstGeom>
          <a:noFill/>
        </p:spPr>
      </p:pic>
      <p:sp>
        <p:nvSpPr>
          <p:cNvPr id="1031" name="Rectangle 7"/>
          <p:cNvSpPr>
            <a:spLocks noGrp="1" noChangeArrowheads="1"/>
          </p:cNvSpPr>
          <p:nvPr>
            <p:ph type="body" idx="1"/>
          </p:nvPr>
        </p:nvSpPr>
        <p:spPr bwMode="auto">
          <a:xfrm>
            <a:off x="685800" y="1600200"/>
            <a:ext cx="7537450" cy="4343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title"/>
          </p:nvPr>
        </p:nvSpPr>
        <p:spPr bwMode="auto">
          <a:xfrm>
            <a:off x="889000" y="304800"/>
            <a:ext cx="7581900" cy="941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33" name="Rectangle 9"/>
          <p:cNvSpPr>
            <a:spLocks noChangeArrowheads="1"/>
          </p:cNvSpPr>
          <p:nvPr userDrawn="1"/>
        </p:nvSpPr>
        <p:spPr bwMode="auto">
          <a:xfrm>
            <a:off x="0" y="6172200"/>
            <a:ext cx="9144000" cy="304800"/>
          </a:xfrm>
          <a:prstGeom prst="rect">
            <a:avLst/>
          </a:prstGeom>
          <a:noFill/>
          <a:ln w="9525">
            <a:noFill/>
            <a:miter lim="800000"/>
            <a:headEnd type="none" w="sm" len="sm"/>
            <a:tailEnd type="none" w="sm" len="sm"/>
          </a:ln>
          <a:effectLst/>
        </p:spPr>
        <p:txBody>
          <a:bodyPr wrap="none" anchor="ctr"/>
          <a:lstStyle/>
          <a:p>
            <a:endParaRPr lang="en-US" dirty="0"/>
          </a:p>
        </p:txBody>
      </p:sp>
      <p:pic>
        <p:nvPicPr>
          <p:cNvPr id="1044" name="Picture 20" descr="Oracle WHITE">
            <a:hlinkClick r:id="rId15" action="ppaction://hlinksldjump"/>
          </p:cNvPr>
          <p:cNvPicPr>
            <a:picLocks noChangeAspect="1" noChangeArrowheads="1"/>
          </p:cNvPicPr>
          <p:nvPr userDrawn="1"/>
        </p:nvPicPr>
        <p:blipFill>
          <a:blip r:embed="rId16" cstate="print"/>
          <a:srcRect/>
          <a:stretch>
            <a:fillRect/>
          </a:stretch>
        </p:blipFill>
        <p:spPr bwMode="auto">
          <a:xfrm>
            <a:off x="7620000" y="6226175"/>
            <a:ext cx="947738" cy="119063"/>
          </a:xfrm>
          <a:prstGeom prst="rect">
            <a:avLst/>
          </a:prstGeom>
          <a:noFill/>
        </p:spPr>
      </p:pic>
      <p:sp>
        <p:nvSpPr>
          <p:cNvPr id="1047" name="Rectangle 23"/>
          <p:cNvSpPr>
            <a:spLocks noGrp="1" noChangeArrowheads="1"/>
          </p:cNvSpPr>
          <p:nvPr>
            <p:ph type="ftr" sz="quarter" idx="3"/>
          </p:nvPr>
        </p:nvSpPr>
        <p:spPr bwMode="auto">
          <a:xfrm>
            <a:off x="152400" y="6553200"/>
            <a:ext cx="8839200" cy="152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eaLnBrk="0" hangingPunct="0">
              <a:lnSpc>
                <a:spcPct val="100000"/>
              </a:lnSpc>
              <a:spcBef>
                <a:spcPct val="0"/>
              </a:spcBef>
              <a:buClrTx/>
              <a:defRPr sz="1400" b="1">
                <a:cs typeface="Times New Roman" charset="0"/>
              </a:defRPr>
            </a:lvl1pPr>
          </a:lstStyle>
          <a:p>
            <a:r>
              <a:rPr lang="en-US" dirty="0"/>
              <a:t>                                                                                                                                                                         </a:t>
            </a:r>
            <a:fld id="{41822C15-6088-4156-BFDB-5170AEE413CB}" type="slidenum">
              <a:rPr lang="en-US"/>
              <a:pPr/>
              <a:t>‹#›</a:t>
            </a:fld>
            <a:endParaRPr lang="en-US" dirty="0"/>
          </a:p>
        </p:txBody>
      </p:sp>
      <p:sp>
        <p:nvSpPr>
          <p:cNvPr id="1052" name="Rectangle 28"/>
          <p:cNvSpPr>
            <a:spLocks noChangeArrowheads="1"/>
          </p:cNvSpPr>
          <p:nvPr userDrawn="1"/>
        </p:nvSpPr>
        <p:spPr bwMode="auto">
          <a:xfrm>
            <a:off x="304800" y="6502400"/>
            <a:ext cx="8839200" cy="152400"/>
          </a:xfrm>
          <a:prstGeom prst="rect">
            <a:avLst/>
          </a:prstGeom>
          <a:noFill/>
          <a:ln w="9525">
            <a:noFill/>
            <a:miter lim="800000"/>
            <a:headEnd/>
            <a:tailEnd/>
          </a:ln>
          <a:effectLst/>
        </p:spPr>
        <p:txBody>
          <a:bodyPr lIns="0" tIns="0" rIns="0" bIns="0" anchor="ctr"/>
          <a:lstStyle/>
          <a:p>
            <a:pPr algn="l" eaLnBrk="0" hangingPunct="0">
              <a:lnSpc>
                <a:spcPct val="100000"/>
              </a:lnSpc>
              <a:spcBef>
                <a:spcPct val="0"/>
              </a:spcBef>
              <a:buClrTx/>
            </a:pPr>
            <a:r>
              <a:rPr lang="en-US" sz="900" dirty="0"/>
              <a:t>© 2008 Oracle Corporation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sldNum="0" hdr="0" dt="0"/>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Arial" charset="0"/>
        </a:defRPr>
      </a:lvl2pPr>
      <a:lvl3pPr algn="l" rtl="0" fontAlgn="base">
        <a:spcBef>
          <a:spcPct val="0"/>
        </a:spcBef>
        <a:spcAft>
          <a:spcPct val="0"/>
        </a:spcAft>
        <a:defRPr sz="3200" b="1">
          <a:solidFill>
            <a:schemeClr val="tx1"/>
          </a:solidFill>
          <a:latin typeface="Arial" charset="0"/>
        </a:defRPr>
      </a:lvl3pPr>
      <a:lvl4pPr algn="l" rtl="0" fontAlgn="base">
        <a:spcBef>
          <a:spcPct val="0"/>
        </a:spcBef>
        <a:spcAft>
          <a:spcPct val="0"/>
        </a:spcAft>
        <a:defRPr sz="3200" b="1">
          <a:solidFill>
            <a:schemeClr val="tx1"/>
          </a:solidFill>
          <a:latin typeface="Arial" charset="0"/>
        </a:defRPr>
      </a:lvl4pPr>
      <a:lvl5pPr algn="l" rtl="0" fontAlgn="base">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227013" indent="-227013" algn="l" rtl="0" fontAlgn="base">
        <a:spcBef>
          <a:spcPct val="20000"/>
        </a:spcBef>
        <a:spcAft>
          <a:spcPct val="0"/>
        </a:spcAft>
        <a:buClr>
          <a:schemeClr val="accent1"/>
        </a:buClr>
        <a:buChar char="•"/>
        <a:defRPr sz="2400">
          <a:solidFill>
            <a:schemeClr val="tx1"/>
          </a:solidFill>
          <a:latin typeface="+mn-lt"/>
          <a:ea typeface="+mn-ea"/>
          <a:cs typeface="+mn-cs"/>
        </a:defRPr>
      </a:lvl1pPr>
      <a:lvl2pPr marL="569913" indent="-228600" algn="l" rtl="0" fontAlgn="base">
        <a:spcBef>
          <a:spcPct val="20000"/>
        </a:spcBef>
        <a:spcAft>
          <a:spcPct val="0"/>
        </a:spcAft>
        <a:buClr>
          <a:schemeClr val="accent1"/>
        </a:buClr>
        <a:buChar char="•"/>
        <a:defRPr sz="2000">
          <a:solidFill>
            <a:schemeClr val="tx1"/>
          </a:solidFill>
          <a:latin typeface="+mn-lt"/>
        </a:defRPr>
      </a:lvl2pPr>
      <a:lvl3pPr marL="914400" indent="-230188" algn="l" rtl="0" fontAlgn="base">
        <a:spcBef>
          <a:spcPct val="20000"/>
        </a:spcBef>
        <a:spcAft>
          <a:spcPct val="0"/>
        </a:spcAft>
        <a:buClr>
          <a:schemeClr val="accent1"/>
        </a:buClr>
        <a:buChar char="•"/>
        <a:defRPr sz="2000">
          <a:solidFill>
            <a:schemeClr val="tx1"/>
          </a:solidFill>
          <a:latin typeface="+mn-lt"/>
        </a:defRPr>
      </a:lvl3pPr>
      <a:lvl4pPr marL="1258888" indent="-230188" algn="l" rtl="0" fontAlgn="base">
        <a:spcBef>
          <a:spcPct val="20000"/>
        </a:spcBef>
        <a:spcAft>
          <a:spcPct val="0"/>
        </a:spcAft>
        <a:buClr>
          <a:schemeClr val="accent1"/>
        </a:buClr>
        <a:buChar char="•"/>
        <a:defRPr sz="2000">
          <a:solidFill>
            <a:schemeClr val="tx1"/>
          </a:solidFill>
          <a:latin typeface="+mn-lt"/>
        </a:defRPr>
      </a:lvl4pPr>
      <a:lvl5pPr marL="1601788" indent="-228600" algn="l" rtl="0" fontAlgn="base">
        <a:spcBef>
          <a:spcPct val="20000"/>
        </a:spcBef>
        <a:spcAft>
          <a:spcPct val="0"/>
        </a:spcAft>
        <a:buClr>
          <a:schemeClr val="accent1"/>
        </a:buClr>
        <a:buChar char="•"/>
        <a:defRPr sz="2000">
          <a:solidFill>
            <a:schemeClr val="tx1"/>
          </a:solidFill>
          <a:latin typeface="+mn-lt"/>
        </a:defRPr>
      </a:lvl5pPr>
      <a:lvl6pPr marL="2058988" indent="-228600" algn="l" rtl="0" fontAlgn="base">
        <a:spcBef>
          <a:spcPct val="20000"/>
        </a:spcBef>
        <a:spcAft>
          <a:spcPct val="0"/>
        </a:spcAft>
        <a:buClr>
          <a:schemeClr val="accent1"/>
        </a:buClr>
        <a:buChar char="•"/>
        <a:defRPr sz="2000">
          <a:solidFill>
            <a:schemeClr val="tx1"/>
          </a:solidFill>
          <a:latin typeface="+mn-lt"/>
        </a:defRPr>
      </a:lvl6pPr>
      <a:lvl7pPr marL="2516188" indent="-228600" algn="l" rtl="0" fontAlgn="base">
        <a:spcBef>
          <a:spcPct val="20000"/>
        </a:spcBef>
        <a:spcAft>
          <a:spcPct val="0"/>
        </a:spcAft>
        <a:buClr>
          <a:schemeClr val="accent1"/>
        </a:buClr>
        <a:buChar char="•"/>
        <a:defRPr sz="2000">
          <a:solidFill>
            <a:schemeClr val="tx1"/>
          </a:solidFill>
          <a:latin typeface="+mn-lt"/>
        </a:defRPr>
      </a:lvl7pPr>
      <a:lvl8pPr marL="2973388" indent="-228600" algn="l" rtl="0" fontAlgn="base">
        <a:spcBef>
          <a:spcPct val="20000"/>
        </a:spcBef>
        <a:spcAft>
          <a:spcPct val="0"/>
        </a:spcAft>
        <a:buClr>
          <a:schemeClr val="accent1"/>
        </a:buClr>
        <a:buChar char="•"/>
        <a:defRPr sz="2000">
          <a:solidFill>
            <a:schemeClr val="tx1"/>
          </a:solidFill>
          <a:latin typeface="+mn-lt"/>
        </a:defRPr>
      </a:lvl8pPr>
      <a:lvl9pPr marL="3430588"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14388" y="4800600"/>
            <a:ext cx="7772400" cy="860425"/>
          </a:xfrm>
        </p:spPr>
        <p:txBody>
          <a:bodyPr/>
          <a:lstStyle/>
          <a:p>
            <a:pPr eaLnBrk="1" hangingPunct="1"/>
            <a:r>
              <a:rPr lang="en-US" sz="2800" b="0" dirty="0" smtClean="0"/>
              <a:t>“What Could Possibly Go Wrong?”</a:t>
            </a:r>
            <a:br>
              <a:rPr lang="en-US" sz="2800" b="0" dirty="0" smtClean="0"/>
            </a:br>
            <a:r>
              <a:rPr lang="en-US" sz="2800" b="0" dirty="0" smtClean="0"/>
              <a:t> Thinking Differently About Security</a:t>
            </a:r>
          </a:p>
        </p:txBody>
      </p:sp>
      <p:pic>
        <p:nvPicPr>
          <p:cNvPr id="3075" name="Picture 3"/>
          <p:cNvPicPr>
            <a:picLocks noChangeAspect="1" noChangeArrowheads="1"/>
          </p:cNvPicPr>
          <p:nvPr/>
        </p:nvPicPr>
        <p:blipFill>
          <a:blip r:embed="rId3" cstate="print"/>
          <a:srcRect/>
          <a:stretch>
            <a:fillRect/>
          </a:stretch>
        </p:blipFill>
        <p:spPr bwMode="auto">
          <a:xfrm>
            <a:off x="911225" y="912813"/>
            <a:ext cx="2828925" cy="2822575"/>
          </a:xfrm>
          <a:prstGeom prst="rect">
            <a:avLst/>
          </a:prstGeom>
          <a:noFill/>
          <a:ln w="9525">
            <a:noFill/>
            <a:miter lim="800000"/>
            <a:headEnd/>
            <a:tailEnd/>
          </a:ln>
        </p:spPr>
      </p:pic>
      <p:sp>
        <p:nvSpPr>
          <p:cNvPr id="3076" name="Rectangle 4"/>
          <p:cNvSpPr>
            <a:spLocks noGrp="1" noChangeArrowheads="1"/>
          </p:cNvSpPr>
          <p:nvPr>
            <p:ph type="subTitle" idx="1"/>
          </p:nvPr>
        </p:nvSpPr>
        <p:spPr>
          <a:xfrm>
            <a:off x="814388" y="5715000"/>
            <a:ext cx="2352675" cy="762000"/>
          </a:xfrm>
          <a:noFill/>
        </p:spPr>
        <p:txBody>
          <a:bodyPr/>
          <a:lstStyle/>
          <a:p>
            <a:pPr eaLnBrk="1" hangingPunct="1"/>
            <a:r>
              <a:rPr lang="en-US" sz="1800" dirty="0" smtClean="0"/>
              <a:t>Mary Ann Davidson</a:t>
            </a:r>
          </a:p>
          <a:p>
            <a:pPr eaLnBrk="1" hangingPunct="1"/>
            <a:r>
              <a:rPr lang="en-US" dirty="0" smtClean="0"/>
              <a:t>Chief Security Officer</a:t>
            </a: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                                                                                                                                                                         </a:t>
            </a:r>
            <a:fld id="{45EF8D54-46EF-4ED1-AA88-53BAC4CA2B77}" type="slidenum">
              <a:rPr lang="en-US"/>
              <a:pPr/>
              <a:t>10</a:t>
            </a:fld>
            <a:endParaRPr lang="en-US" dirty="0"/>
          </a:p>
        </p:txBody>
      </p:sp>
      <p:sp>
        <p:nvSpPr>
          <p:cNvPr id="2185218" name="Rectangle 2"/>
          <p:cNvSpPr>
            <a:spLocks noGrp="1" noChangeArrowheads="1"/>
          </p:cNvSpPr>
          <p:nvPr>
            <p:ph type="title"/>
          </p:nvPr>
        </p:nvSpPr>
        <p:spPr/>
        <p:txBody>
          <a:bodyPr/>
          <a:lstStyle/>
          <a:p>
            <a:r>
              <a:rPr lang="en-US" dirty="0"/>
              <a:t>…Which May Favor Adversaries</a:t>
            </a:r>
          </a:p>
        </p:txBody>
      </p:sp>
      <p:sp>
        <p:nvSpPr>
          <p:cNvPr id="2185219" name="Rectangle 3"/>
          <p:cNvSpPr>
            <a:spLocks noGrp="1" noChangeArrowheads="1"/>
          </p:cNvSpPr>
          <p:nvPr>
            <p:ph type="body" idx="1"/>
          </p:nvPr>
        </p:nvSpPr>
        <p:spPr>
          <a:xfrm>
            <a:off x="609600" y="1054100"/>
            <a:ext cx="8077200" cy="4397375"/>
          </a:xfrm>
        </p:spPr>
        <p:txBody>
          <a:bodyPr/>
          <a:lstStyle/>
          <a:p>
            <a:pPr>
              <a:lnSpc>
                <a:spcPct val="90000"/>
              </a:lnSpc>
            </a:pPr>
            <a:r>
              <a:rPr lang="en-US" dirty="0" smtClean="0"/>
              <a:t>Information (and information technology) is seen as </a:t>
            </a:r>
            <a:r>
              <a:rPr lang="en-US" dirty="0"/>
              <a:t>a force multiplier, but can over reliance become an Achilles’ backbone</a:t>
            </a:r>
            <a:r>
              <a:rPr lang="en-US" dirty="0" smtClean="0"/>
              <a:t>?</a:t>
            </a:r>
          </a:p>
          <a:p>
            <a:pPr lvl="1">
              <a:lnSpc>
                <a:spcPct val="90000"/>
              </a:lnSpc>
            </a:pPr>
            <a:r>
              <a:rPr lang="en-US" dirty="0" smtClean="0"/>
              <a:t>Technology </a:t>
            </a:r>
            <a:r>
              <a:rPr lang="en-US" dirty="0"/>
              <a:t>no longer a force multiplier if </a:t>
            </a:r>
            <a:r>
              <a:rPr lang="en-US" dirty="0" smtClean="0"/>
              <a:t>enemies </a:t>
            </a:r>
            <a:r>
              <a:rPr lang="en-US" dirty="0"/>
              <a:t>can steal </a:t>
            </a:r>
            <a:r>
              <a:rPr lang="en-US" dirty="0" smtClean="0"/>
              <a:t>it</a:t>
            </a:r>
          </a:p>
          <a:p>
            <a:pPr lvl="1">
              <a:lnSpc>
                <a:spcPct val="90000"/>
              </a:lnSpc>
            </a:pPr>
            <a:r>
              <a:rPr lang="en-US" dirty="0" smtClean="0"/>
              <a:t>…Or taint the information</a:t>
            </a:r>
          </a:p>
          <a:p>
            <a:pPr lvl="1">
              <a:lnSpc>
                <a:spcPct val="90000"/>
              </a:lnSpc>
            </a:pPr>
            <a:r>
              <a:rPr lang="en-US" dirty="0" smtClean="0"/>
              <a:t>Are network elements designed for their threat environment?</a:t>
            </a:r>
            <a:endParaRPr lang="en-US" dirty="0"/>
          </a:p>
          <a:p>
            <a:pPr>
              <a:lnSpc>
                <a:spcPct val="90000"/>
              </a:lnSpc>
            </a:pPr>
            <a:r>
              <a:rPr lang="en-US" dirty="0" smtClean="0"/>
              <a:t>Lack of situational </a:t>
            </a:r>
            <a:r>
              <a:rPr lang="en-US" dirty="0"/>
              <a:t>awareness </a:t>
            </a:r>
            <a:r>
              <a:rPr lang="en-US" i="1" dirty="0"/>
              <a:t>on the </a:t>
            </a:r>
            <a:r>
              <a:rPr lang="en-US" i="1" dirty="0" smtClean="0"/>
              <a:t>network </a:t>
            </a:r>
            <a:r>
              <a:rPr lang="en-US" dirty="0" smtClean="0"/>
              <a:t>an issue </a:t>
            </a:r>
            <a:endParaRPr lang="en-US" dirty="0"/>
          </a:p>
          <a:p>
            <a:pPr lvl="1">
              <a:lnSpc>
                <a:spcPct val="90000"/>
              </a:lnSpc>
            </a:pPr>
            <a:r>
              <a:rPr lang="en-US" dirty="0"/>
              <a:t>Who is on the network?</a:t>
            </a:r>
          </a:p>
          <a:p>
            <a:pPr lvl="1">
              <a:lnSpc>
                <a:spcPct val="90000"/>
              </a:lnSpc>
            </a:pPr>
            <a:r>
              <a:rPr lang="en-US" dirty="0"/>
              <a:t>Friend or foe?</a:t>
            </a:r>
          </a:p>
          <a:p>
            <a:pPr lvl="1">
              <a:lnSpc>
                <a:spcPct val="90000"/>
              </a:lnSpc>
            </a:pPr>
            <a:r>
              <a:rPr lang="en-US" dirty="0"/>
              <a:t>What is on the network?</a:t>
            </a:r>
          </a:p>
          <a:p>
            <a:pPr lvl="1">
              <a:lnSpc>
                <a:spcPct val="90000"/>
              </a:lnSpc>
            </a:pPr>
            <a:r>
              <a:rPr lang="en-US" dirty="0"/>
              <a:t>What is my “mission readiness”?</a:t>
            </a:r>
          </a:p>
          <a:p>
            <a:pPr lvl="1">
              <a:lnSpc>
                <a:spcPct val="90000"/>
              </a:lnSpc>
            </a:pPr>
            <a:r>
              <a:rPr lang="en-US" dirty="0"/>
              <a:t>What’s over the hill?</a:t>
            </a:r>
          </a:p>
        </p:txBody>
      </p:sp>
      <p:sp>
        <p:nvSpPr>
          <p:cNvPr id="2185220" name="Text Box 4"/>
          <p:cNvSpPr txBox="1">
            <a:spLocks noChangeArrowheads="1"/>
          </p:cNvSpPr>
          <p:nvPr/>
        </p:nvSpPr>
        <p:spPr bwMode="auto">
          <a:xfrm>
            <a:off x="304800" y="5397500"/>
            <a:ext cx="8269288" cy="457200"/>
          </a:xfrm>
          <a:prstGeom prst="rect">
            <a:avLst/>
          </a:prstGeom>
          <a:noFill/>
          <a:ln w="25400">
            <a:noFill/>
            <a:miter lim="800000"/>
            <a:headEnd type="none" w="sm" len="sm"/>
            <a:tailEnd type="none" w="med" len="lg"/>
          </a:ln>
          <a:effectLst/>
        </p:spPr>
        <p:txBody>
          <a:bodyPr wrap="none">
            <a:spAutoFit/>
          </a:bodyPr>
          <a:lstStyle/>
          <a:p>
            <a:pPr eaLnBrk="0" hangingPunct="0">
              <a:lnSpc>
                <a:spcPct val="100000"/>
              </a:lnSpc>
              <a:spcBef>
                <a:spcPct val="0"/>
              </a:spcBef>
              <a:buClrTx/>
            </a:pPr>
            <a:r>
              <a:rPr lang="en-US" sz="2400" b="1" dirty="0">
                <a:solidFill>
                  <a:schemeClr val="accent1"/>
                </a:solidFill>
                <a:latin typeface="Arial Unicode MS" pitchFamily="34" charset="-128"/>
              </a:rPr>
              <a:t>“He who defends everything defends nothing.” – Frederick II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51ACDF6-47BD-4E8E-AF11-2AEBF5C5FEBE}" type="slidenum">
              <a:rPr lang="en-US"/>
              <a:pPr/>
              <a:t>11</a:t>
            </a:fld>
            <a:endParaRPr lang="en-US" dirty="0"/>
          </a:p>
        </p:txBody>
      </p:sp>
      <p:sp>
        <p:nvSpPr>
          <p:cNvPr id="2193410" name="Rectangle 2"/>
          <p:cNvSpPr>
            <a:spLocks noGrp="1" noChangeArrowheads="1"/>
          </p:cNvSpPr>
          <p:nvPr>
            <p:ph type="title"/>
          </p:nvPr>
        </p:nvSpPr>
        <p:spPr/>
        <p:txBody>
          <a:bodyPr/>
          <a:lstStyle/>
          <a:p>
            <a:r>
              <a:rPr lang="en-US" dirty="0" smtClean="0"/>
              <a:t>Building Differently</a:t>
            </a:r>
            <a:endParaRPr lang="en-US" dirty="0"/>
          </a:p>
        </p:txBody>
      </p:sp>
      <p:sp>
        <p:nvSpPr>
          <p:cNvPr id="2193411" name="Rectangle 3"/>
          <p:cNvSpPr>
            <a:spLocks noGrp="1" noChangeArrowheads="1"/>
          </p:cNvSpPr>
          <p:nvPr>
            <p:ph type="body" idx="1"/>
          </p:nvPr>
        </p:nvSpPr>
        <p:spPr>
          <a:xfrm>
            <a:off x="914400" y="1244600"/>
            <a:ext cx="7385050" cy="4681538"/>
          </a:xfrm>
        </p:spPr>
        <p:txBody>
          <a:bodyPr/>
          <a:lstStyle/>
          <a:p>
            <a:r>
              <a:rPr lang="en-US" dirty="0" smtClean="0"/>
              <a:t>Sid Sibi Pacem Para Bellum</a:t>
            </a:r>
          </a:p>
          <a:p>
            <a:r>
              <a:rPr lang="en-US" dirty="0" smtClean="0"/>
              <a:t>“Who” we build </a:t>
            </a:r>
          </a:p>
          <a:p>
            <a:r>
              <a:rPr lang="en-US" dirty="0" smtClean="0"/>
              <a:t>“What” we build</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51ACDF6-47BD-4E8E-AF11-2AEBF5C5FEBE}" type="slidenum">
              <a:rPr lang="en-US"/>
              <a:pPr/>
              <a:t>12</a:t>
            </a:fld>
            <a:endParaRPr lang="en-US" dirty="0"/>
          </a:p>
        </p:txBody>
      </p:sp>
      <p:sp>
        <p:nvSpPr>
          <p:cNvPr id="2193410"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Who We Build</a:t>
            </a:r>
            <a:endParaRPr lang="en-US" dirty="0"/>
          </a:p>
        </p:txBody>
      </p:sp>
      <p:sp>
        <p:nvSpPr>
          <p:cNvPr id="2193411" name="Rectangle 3"/>
          <p:cNvSpPr>
            <a:spLocks noGrp="1" noChangeArrowheads="1"/>
          </p:cNvSpPr>
          <p:nvPr>
            <p:ph type="body" idx="1"/>
          </p:nvPr>
        </p:nvSpPr>
        <p:spPr>
          <a:xfrm>
            <a:off x="914400" y="1244600"/>
            <a:ext cx="7988300" cy="4681538"/>
          </a:xfrm>
        </p:spPr>
        <p:txBody>
          <a:bodyPr/>
          <a:lstStyle/>
          <a:p>
            <a:pPr lvl="1">
              <a:buNone/>
            </a:pPr>
            <a:endParaRPr lang="en-US" dirty="0"/>
          </a:p>
          <a:p>
            <a:r>
              <a:rPr lang="en-US" dirty="0" smtClean="0"/>
              <a:t>Basic security education can’t start too early</a:t>
            </a:r>
          </a:p>
          <a:p>
            <a:pPr lvl="1"/>
            <a:r>
              <a:rPr lang="en-US" dirty="0" smtClean="0"/>
              <a:t>“Look both ways before crossing the Internet…”</a:t>
            </a:r>
          </a:p>
          <a:p>
            <a:r>
              <a:rPr lang="en-US" dirty="0" smtClean="0"/>
              <a:t>University curricula must change to reflect building of IT as </a:t>
            </a:r>
            <a:r>
              <a:rPr lang="en-US" i="1" dirty="0" smtClean="0"/>
              <a:t>infrastructure</a:t>
            </a:r>
          </a:p>
          <a:p>
            <a:pPr lvl="1"/>
            <a:r>
              <a:rPr lang="en-US" dirty="0" smtClean="0"/>
              <a:t>…that will be attacked</a:t>
            </a:r>
          </a:p>
          <a:p>
            <a:pPr lvl="1"/>
            <a:r>
              <a:rPr lang="en-US" dirty="0" smtClean="0"/>
              <a:t>…successfully in some cases</a:t>
            </a:r>
          </a:p>
          <a:p>
            <a:pPr lvl="1"/>
            <a:r>
              <a:rPr lang="en-US" dirty="0" smtClean="0"/>
              <a:t>Security (design, defensibility, delivery…) is foundational just as structural engineering is foundational for physical infrastructure</a:t>
            </a:r>
          </a:p>
          <a:p>
            <a:r>
              <a:rPr lang="en-US" dirty="0" smtClean="0"/>
              <a:t>Currently, vendors must educate </a:t>
            </a:r>
            <a:r>
              <a:rPr lang="en-US" i="1" dirty="0" smtClean="0"/>
              <a:t>every</a:t>
            </a:r>
            <a:r>
              <a:rPr lang="en-US" dirty="0" smtClean="0"/>
              <a:t> CS grad in basic, basic, basic security</a:t>
            </a:r>
          </a:p>
          <a:p>
            <a:pPr lvl="1"/>
            <a:r>
              <a:rPr lang="en-US" dirty="0" smtClean="0"/>
              <a:t>…and spend millions fixing avoidable, preventable design and code defects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51ACDF6-47BD-4E8E-AF11-2AEBF5C5FEBE}" type="slidenum">
              <a:rPr lang="en-US"/>
              <a:pPr/>
              <a:t>13</a:t>
            </a:fld>
            <a:endParaRPr lang="en-US" dirty="0"/>
          </a:p>
        </p:txBody>
      </p:sp>
      <p:sp>
        <p:nvSpPr>
          <p:cNvPr id="2193410"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Who We Build</a:t>
            </a:r>
            <a:endParaRPr lang="en-US" dirty="0"/>
          </a:p>
        </p:txBody>
      </p:sp>
      <p:sp>
        <p:nvSpPr>
          <p:cNvPr id="2193411" name="Rectangle 3"/>
          <p:cNvSpPr>
            <a:spLocks noGrp="1" noChangeArrowheads="1"/>
          </p:cNvSpPr>
          <p:nvPr>
            <p:ph type="body" idx="1"/>
          </p:nvPr>
        </p:nvSpPr>
        <p:spPr>
          <a:xfrm>
            <a:off x="914400" y="1244600"/>
            <a:ext cx="7988300" cy="4681538"/>
          </a:xfrm>
        </p:spPr>
        <p:txBody>
          <a:bodyPr/>
          <a:lstStyle/>
          <a:p>
            <a:pPr lvl="1">
              <a:buNone/>
            </a:pPr>
            <a:endParaRPr lang="en-US" dirty="0"/>
          </a:p>
          <a:p>
            <a:r>
              <a:rPr lang="en-US" dirty="0" smtClean="0"/>
              <a:t>We need cyber engineers much more than cyber SEALs</a:t>
            </a:r>
          </a:p>
          <a:p>
            <a:pPr lvl="1"/>
            <a:r>
              <a:rPr lang="en-US" dirty="0" smtClean="0"/>
              <a:t>Especially since some terrain is indefensible…but shouldn’t be</a:t>
            </a:r>
          </a:p>
          <a:p>
            <a:r>
              <a:rPr lang="en-US" dirty="0" smtClean="0"/>
              <a:t>How to do it</a:t>
            </a:r>
          </a:p>
          <a:p>
            <a:pPr lvl="1"/>
            <a:r>
              <a:rPr lang="en-US" dirty="0" smtClean="0"/>
              <a:t>All CS and many related classes must embed and reinforce security concepts (just like structures!)</a:t>
            </a:r>
          </a:p>
          <a:p>
            <a:pPr lvl="1"/>
            <a:r>
              <a:rPr lang="en-US" dirty="0" smtClean="0"/>
              <a:t>Red team/blue team as part of all CS classes</a:t>
            </a:r>
          </a:p>
          <a:p>
            <a:pPr lvl="1"/>
            <a:r>
              <a:rPr lang="en-US" dirty="0" smtClean="0"/>
              <a:t>Accreditation bodies should force curricula change</a:t>
            </a:r>
          </a:p>
          <a:p>
            <a:pPr lvl="1"/>
            <a:r>
              <a:rPr lang="en-US" dirty="0" smtClean="0"/>
              <a:t>Equivalent of EIT/PE?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D30DB39-7DE9-4C0A-A80E-9325B116C417}" type="slidenum">
              <a:rPr lang="en-US"/>
              <a:pPr/>
              <a:t>14</a:t>
            </a:fld>
            <a:endParaRPr lang="en-US" dirty="0"/>
          </a:p>
        </p:txBody>
      </p:sp>
      <p:sp>
        <p:nvSpPr>
          <p:cNvPr id="2176002"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What We Build </a:t>
            </a:r>
            <a:r>
              <a:rPr lang="en-US" dirty="0"/>
              <a:t/>
            </a:r>
            <a:br>
              <a:rPr lang="en-US" dirty="0"/>
            </a:br>
            <a:r>
              <a:rPr lang="en-US" sz="2800" dirty="0" smtClean="0">
                <a:solidFill>
                  <a:schemeClr val="accent1"/>
                </a:solidFill>
              </a:rPr>
              <a:t>Innately Defensible Software</a:t>
            </a:r>
            <a:endParaRPr lang="en-US" sz="2800" dirty="0">
              <a:solidFill>
                <a:schemeClr val="accent1"/>
              </a:solidFill>
            </a:endParaRPr>
          </a:p>
        </p:txBody>
      </p:sp>
      <p:sp>
        <p:nvSpPr>
          <p:cNvPr id="2176003" name="Rectangle 3"/>
          <p:cNvSpPr>
            <a:spLocks noGrp="1" noChangeArrowheads="1"/>
          </p:cNvSpPr>
          <p:nvPr>
            <p:ph type="body" idx="1"/>
          </p:nvPr>
        </p:nvSpPr>
        <p:spPr>
          <a:xfrm>
            <a:off x="685800" y="1701800"/>
            <a:ext cx="7912100" cy="4241800"/>
          </a:xfrm>
        </p:spPr>
        <p:txBody>
          <a:bodyPr/>
          <a:lstStyle/>
          <a:p>
            <a:r>
              <a:rPr lang="en-US" dirty="0"/>
              <a:t>The US Marine Corps is a lethal fighting force</a:t>
            </a:r>
          </a:p>
          <a:p>
            <a:pPr lvl="1"/>
            <a:r>
              <a:rPr lang="en-US" dirty="0"/>
              <a:t>But does not assume “no casualties and an unbreachable perimeter”</a:t>
            </a:r>
          </a:p>
          <a:p>
            <a:pPr lvl="1"/>
            <a:r>
              <a:rPr lang="en-US" dirty="0"/>
              <a:t>And Marines understand what is strategic to defend (e.g., Henderson Field)</a:t>
            </a:r>
          </a:p>
          <a:p>
            <a:r>
              <a:rPr lang="en-US" dirty="0"/>
              <a:t>“Every Marine a rifleman…”</a:t>
            </a:r>
          </a:p>
          <a:p>
            <a:pPr lvl="1"/>
            <a:r>
              <a:rPr lang="en-US" dirty="0"/>
              <a:t>Products must self defend, every one of them</a:t>
            </a:r>
          </a:p>
          <a:p>
            <a:pPr lvl="1"/>
            <a:r>
              <a:rPr lang="en-US" dirty="0"/>
              <a:t>“Armed guards” will not work any better than bastion defenses, particularly as apps become collaborative</a:t>
            </a:r>
          </a:p>
          <a:p>
            <a:pPr lvl="1"/>
            <a:r>
              <a:rPr lang="en-US" dirty="0"/>
              <a:t>N devices should not require n defenders</a:t>
            </a:r>
          </a:p>
          <a:p>
            <a:pPr lvl="1"/>
            <a:r>
              <a:rPr lang="en-US" dirty="0"/>
              <a:t>Mentality shift in development to disallowing every other possible future use instead of allowing all possible future uses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57F1A89C-EEE4-4E04-8E70-4A7965E952CC}" type="slidenum">
              <a:rPr lang="en-US"/>
              <a:pPr/>
              <a:t>15</a:t>
            </a:fld>
            <a:endParaRPr lang="en-US" dirty="0"/>
          </a:p>
        </p:txBody>
      </p:sp>
      <p:sp>
        <p:nvSpPr>
          <p:cNvPr id="2138114"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What We Build </a:t>
            </a:r>
            <a:r>
              <a:rPr lang="en-US" dirty="0"/>
              <a:t/>
            </a:r>
            <a:br>
              <a:rPr lang="en-US" dirty="0"/>
            </a:br>
            <a:r>
              <a:rPr lang="en-US" sz="2800" dirty="0" smtClean="0">
                <a:solidFill>
                  <a:schemeClr val="accent1"/>
                </a:solidFill>
              </a:rPr>
              <a:t>Self-Aware Networks </a:t>
            </a:r>
            <a:r>
              <a:rPr lang="en-US" sz="2800" dirty="0">
                <a:solidFill>
                  <a:schemeClr val="accent1"/>
                </a:solidFill>
              </a:rPr>
              <a:t>(1)</a:t>
            </a:r>
          </a:p>
        </p:txBody>
      </p:sp>
      <p:sp>
        <p:nvSpPr>
          <p:cNvPr id="2138115" name="Rectangle 3"/>
          <p:cNvSpPr>
            <a:spLocks noGrp="1" noChangeArrowheads="1"/>
          </p:cNvSpPr>
          <p:nvPr>
            <p:ph type="body" idx="1"/>
          </p:nvPr>
        </p:nvSpPr>
        <p:spPr>
          <a:xfrm>
            <a:off x="547688" y="1841500"/>
            <a:ext cx="8153400" cy="4059238"/>
          </a:xfrm>
        </p:spPr>
        <p:txBody>
          <a:bodyPr/>
          <a:lstStyle/>
          <a:p>
            <a:pPr>
              <a:lnSpc>
                <a:spcPct val="90000"/>
              </a:lnSpc>
            </a:pPr>
            <a:r>
              <a:rPr lang="en-US" dirty="0"/>
              <a:t>Lack of situational awareness is caused by lack of basic  information</a:t>
            </a:r>
          </a:p>
          <a:p>
            <a:pPr lvl="1">
              <a:lnSpc>
                <a:spcPct val="90000"/>
              </a:lnSpc>
            </a:pPr>
            <a:r>
              <a:rPr lang="en-US" dirty="0"/>
              <a:t>Who’s on my network?</a:t>
            </a:r>
          </a:p>
          <a:p>
            <a:pPr lvl="1">
              <a:lnSpc>
                <a:spcPct val="90000"/>
              </a:lnSpc>
            </a:pPr>
            <a:r>
              <a:rPr lang="en-US" dirty="0"/>
              <a:t>What is on my network?</a:t>
            </a:r>
          </a:p>
          <a:p>
            <a:pPr lvl="1">
              <a:lnSpc>
                <a:spcPct val="90000"/>
              </a:lnSpc>
            </a:pPr>
            <a:r>
              <a:rPr lang="en-US" i="1" dirty="0"/>
              <a:t>What is my “mission readiness” (performance, bandwidth, security posture)</a:t>
            </a:r>
          </a:p>
          <a:p>
            <a:pPr lvl="1">
              <a:lnSpc>
                <a:spcPct val="90000"/>
              </a:lnSpc>
            </a:pPr>
            <a:r>
              <a:rPr lang="en-US" dirty="0"/>
              <a:t>What is happening that I should be worried about?</a:t>
            </a:r>
          </a:p>
          <a:p>
            <a:pPr>
              <a:lnSpc>
                <a:spcPct val="90000"/>
              </a:lnSpc>
            </a:pPr>
            <a:r>
              <a:rPr lang="en-US" dirty="0"/>
              <a:t>Causes</a:t>
            </a:r>
          </a:p>
          <a:p>
            <a:pPr lvl="1">
              <a:lnSpc>
                <a:spcPct val="90000"/>
              </a:lnSpc>
            </a:pPr>
            <a:r>
              <a:rPr lang="en-US" dirty="0"/>
              <a:t>No standards for what data is collected </a:t>
            </a:r>
          </a:p>
          <a:p>
            <a:pPr lvl="1">
              <a:lnSpc>
                <a:spcPct val="90000"/>
              </a:lnSpc>
            </a:pPr>
            <a:r>
              <a:rPr lang="en-US" dirty="0"/>
              <a:t>No standards for format (though some contenders)</a:t>
            </a:r>
          </a:p>
          <a:p>
            <a:pPr lvl="1">
              <a:lnSpc>
                <a:spcPct val="90000"/>
              </a:lnSpc>
            </a:pPr>
            <a:r>
              <a:rPr lang="en-US" dirty="0"/>
              <a:t>SIEM vendors can’t correlate non-existing data</a:t>
            </a:r>
          </a:p>
          <a:p>
            <a:pPr lvl="1">
              <a:lnSpc>
                <a:spcPct val="90000"/>
              </a:lnSpc>
            </a:pPr>
            <a:r>
              <a:rPr lang="en-US" dirty="0"/>
              <a:t>Value add is the BI component, not “translation services”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24F9A35-2451-47A1-8D8E-64B34AC774D6}" type="slidenum">
              <a:rPr lang="en-US"/>
              <a:pPr/>
              <a:t>16</a:t>
            </a:fld>
            <a:endParaRPr lang="en-US" dirty="0"/>
          </a:p>
        </p:txBody>
      </p:sp>
      <p:sp>
        <p:nvSpPr>
          <p:cNvPr id="2178050"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What We Build </a:t>
            </a:r>
            <a:r>
              <a:rPr lang="en-US" dirty="0"/>
              <a:t/>
            </a:r>
            <a:br>
              <a:rPr lang="en-US" dirty="0"/>
            </a:br>
            <a:r>
              <a:rPr lang="en-US" dirty="0"/>
              <a:t> </a:t>
            </a:r>
            <a:r>
              <a:rPr lang="en-US" sz="2800" dirty="0" smtClean="0">
                <a:solidFill>
                  <a:schemeClr val="accent1"/>
                </a:solidFill>
              </a:rPr>
              <a:t>Self-Aware Networks </a:t>
            </a:r>
            <a:r>
              <a:rPr lang="en-US" sz="2800" dirty="0">
                <a:solidFill>
                  <a:schemeClr val="accent1"/>
                </a:solidFill>
              </a:rPr>
              <a:t>(2)</a:t>
            </a:r>
          </a:p>
        </p:txBody>
      </p:sp>
      <p:sp>
        <p:nvSpPr>
          <p:cNvPr id="2178051" name="Rectangle 3"/>
          <p:cNvSpPr>
            <a:spLocks noGrp="1" noChangeArrowheads="1"/>
          </p:cNvSpPr>
          <p:nvPr>
            <p:ph type="body" idx="1"/>
          </p:nvPr>
        </p:nvSpPr>
        <p:spPr>
          <a:xfrm>
            <a:off x="685800" y="1955800"/>
            <a:ext cx="7537450" cy="3987800"/>
          </a:xfrm>
        </p:spPr>
        <p:txBody>
          <a:bodyPr/>
          <a:lstStyle/>
          <a:p>
            <a:r>
              <a:rPr lang="en-US" dirty="0"/>
              <a:t>Government could enforce such standards as a public good</a:t>
            </a:r>
          </a:p>
          <a:p>
            <a:pPr lvl="1"/>
            <a:r>
              <a:rPr lang="en-US" dirty="0"/>
              <a:t>Example: Transcontinental Railroad</a:t>
            </a:r>
          </a:p>
          <a:p>
            <a:pPr lvl="1"/>
            <a:r>
              <a:rPr lang="en-US" dirty="0"/>
              <a:t>Or find other ways (procurement, “certifications”) to force the market to provide situational awareness (e.g., SCAP)</a:t>
            </a:r>
          </a:p>
          <a:p>
            <a:r>
              <a:rPr lang="en-US" dirty="0"/>
              <a:t>Could enable “dynamic redoubts” </a:t>
            </a:r>
          </a:p>
          <a:p>
            <a:pPr lvl="1"/>
            <a:r>
              <a:rPr lang="en-US" dirty="0"/>
              <a:t>Reconfiguring networks and products that go to “DEFCON-n” when under attack</a:t>
            </a:r>
          </a:p>
          <a:p>
            <a:endParaRPr lang="en-US" dirty="0"/>
          </a:p>
          <a:p>
            <a:pPr lvl="1"/>
            <a:endParaRPr lang="en-US" dirty="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FCA01D78-7618-4849-BB20-DAEAA2A8B0A4}" type="slidenum">
              <a:rPr lang="en-US"/>
              <a:pPr/>
              <a:t>17</a:t>
            </a:fld>
            <a:endParaRPr lang="en-US" dirty="0"/>
          </a:p>
        </p:txBody>
      </p:sp>
      <p:sp>
        <p:nvSpPr>
          <p:cNvPr id="2179074"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What We Build </a:t>
            </a:r>
            <a:br>
              <a:rPr lang="en-US" dirty="0" smtClean="0"/>
            </a:br>
            <a:r>
              <a:rPr lang="en-US" sz="2800" dirty="0" smtClean="0">
                <a:solidFill>
                  <a:schemeClr val="accent1"/>
                </a:solidFill>
              </a:rPr>
              <a:t>Innately Defensible Data</a:t>
            </a:r>
            <a:endParaRPr lang="en-US" sz="2800" dirty="0">
              <a:solidFill>
                <a:schemeClr val="accent1"/>
              </a:solidFill>
            </a:endParaRPr>
          </a:p>
        </p:txBody>
      </p:sp>
      <p:sp>
        <p:nvSpPr>
          <p:cNvPr id="2179075" name="Rectangle 3"/>
          <p:cNvSpPr>
            <a:spLocks noGrp="1" noChangeArrowheads="1"/>
          </p:cNvSpPr>
          <p:nvPr>
            <p:ph type="body" idx="1"/>
          </p:nvPr>
        </p:nvSpPr>
        <p:spPr>
          <a:xfrm>
            <a:off x="685800" y="1828800"/>
            <a:ext cx="7537450" cy="4114800"/>
          </a:xfrm>
        </p:spPr>
        <p:txBody>
          <a:bodyPr/>
          <a:lstStyle/>
          <a:p>
            <a:r>
              <a:rPr lang="en-US" dirty="0"/>
              <a:t>Search (and-destroy) engines? </a:t>
            </a:r>
          </a:p>
          <a:p>
            <a:pPr lvl="1"/>
            <a:r>
              <a:rPr lang="en-US" dirty="0"/>
              <a:t>What data is where on my networks?</a:t>
            </a:r>
          </a:p>
          <a:p>
            <a:pPr lvl="1"/>
            <a:r>
              <a:rPr lang="en-US" dirty="0"/>
              <a:t>Options include report/retrieve/erase/destroy?</a:t>
            </a:r>
          </a:p>
          <a:p>
            <a:pPr lvl="1"/>
            <a:r>
              <a:rPr lang="en-US" dirty="0"/>
              <a:t>The corollary to information lifecycle management/data retention is what you should not have/use/keep</a:t>
            </a:r>
          </a:p>
          <a:p>
            <a:pPr lvl="1"/>
            <a:r>
              <a:rPr lang="en-US" dirty="0"/>
              <a:t>Can help with security/privacy housekeeping as well as data retention policy</a:t>
            </a:r>
          </a:p>
          <a:p>
            <a:r>
              <a:rPr lang="en-US" dirty="0"/>
              <a:t>More flexible access models?</a:t>
            </a:r>
          </a:p>
          <a:p>
            <a:pPr lvl="1"/>
            <a:r>
              <a:rPr lang="en-US" dirty="0"/>
              <a:t>Self </a:t>
            </a:r>
            <a:r>
              <a:rPr lang="en-US" dirty="0" smtClean="0"/>
              <a:t>sealing/time-to-live (TTL) data </a:t>
            </a:r>
            <a:endParaRPr lang="en-US" dirty="0"/>
          </a:p>
          <a:p>
            <a:pPr lvl="1"/>
            <a:r>
              <a:rPr lang="en-US" dirty="0"/>
              <a:t>Narrow risk/attack vector through more contextual access (time of day/pattern of use/who do I think you are/what device are you using)</a:t>
            </a:r>
          </a:p>
          <a:p>
            <a:endParaRPr lang="en-US" dirty="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7C24D64-F756-42D3-A03F-83AC00A2A86A}" type="slidenum">
              <a:rPr lang="en-US"/>
              <a:pPr/>
              <a:t>18</a:t>
            </a:fld>
            <a:endParaRPr lang="en-US" dirty="0"/>
          </a:p>
        </p:txBody>
      </p:sp>
      <p:sp>
        <p:nvSpPr>
          <p:cNvPr id="2159618" name="Rectangle 2"/>
          <p:cNvSpPr>
            <a:spLocks noGrp="1" noChangeArrowheads="1"/>
          </p:cNvSpPr>
          <p:nvPr>
            <p:ph type="title"/>
          </p:nvPr>
        </p:nvSpPr>
        <p:spPr/>
        <p:txBody>
          <a:bodyPr/>
          <a:lstStyle/>
          <a:p>
            <a:r>
              <a:rPr lang="en-US" dirty="0" smtClean="0"/>
              <a:t>Building Differently – </a:t>
            </a:r>
            <a:br>
              <a:rPr lang="en-US" dirty="0" smtClean="0"/>
            </a:br>
            <a:r>
              <a:rPr lang="en-US" dirty="0" smtClean="0"/>
              <a:t>What We Build </a:t>
            </a:r>
            <a:br>
              <a:rPr lang="en-US" dirty="0" smtClean="0"/>
            </a:br>
            <a:r>
              <a:rPr lang="en-US" sz="2800" dirty="0" smtClean="0">
                <a:solidFill>
                  <a:schemeClr val="accent1"/>
                </a:solidFill>
              </a:rPr>
              <a:t>E-M-Based </a:t>
            </a:r>
            <a:r>
              <a:rPr lang="en-US" sz="2800" dirty="0">
                <a:solidFill>
                  <a:schemeClr val="accent1"/>
                </a:solidFill>
              </a:rPr>
              <a:t>Networks</a:t>
            </a:r>
          </a:p>
        </p:txBody>
      </p:sp>
      <p:sp>
        <p:nvSpPr>
          <p:cNvPr id="2159619" name="Rectangle 3"/>
          <p:cNvSpPr>
            <a:spLocks noGrp="1" noChangeArrowheads="1"/>
          </p:cNvSpPr>
          <p:nvPr>
            <p:ph type="body" idx="1"/>
          </p:nvPr>
        </p:nvSpPr>
        <p:spPr/>
        <p:txBody>
          <a:bodyPr/>
          <a:lstStyle/>
          <a:p>
            <a:pPr>
              <a:buFontTx/>
              <a:buNone/>
            </a:pPr>
            <a:endParaRPr lang="en-US" dirty="0"/>
          </a:p>
          <a:p>
            <a:r>
              <a:rPr lang="en-US" dirty="0"/>
              <a:t>Fighter pilots “win” based on agility (Boyd’s energy-maneuverability (E-M) theory)</a:t>
            </a:r>
          </a:p>
          <a:p>
            <a:r>
              <a:rPr lang="en-US" dirty="0"/>
              <a:t>OODA (observe, orient, decide, act)</a:t>
            </a:r>
          </a:p>
          <a:p>
            <a:pPr lvl="1"/>
            <a:r>
              <a:rPr lang="en-US" dirty="0"/>
              <a:t>OODA was an air warfare concept that changed the face of war (notably in Gulf War I)</a:t>
            </a:r>
          </a:p>
          <a:p>
            <a:pPr lvl="1"/>
            <a:r>
              <a:rPr lang="en-US" dirty="0"/>
              <a:t>And has been applied to other disciplines</a:t>
            </a:r>
          </a:p>
          <a:p>
            <a:pPr lvl="1"/>
            <a:r>
              <a:rPr lang="en-US" dirty="0"/>
              <a:t>Is there applicability to cyber-offense and defense?</a:t>
            </a:r>
          </a:p>
          <a:p>
            <a:pPr lvl="2"/>
            <a:r>
              <a:rPr lang="en-US" dirty="0">
                <a:solidFill>
                  <a:schemeClr val="accent1"/>
                </a:solidFill>
              </a:rPr>
              <a:t>If targets are not static but evolving, it might</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15CF36F-D3DD-4BD9-9604-02C924EE59D3}" type="slidenum">
              <a:rPr lang="en-US"/>
              <a:pPr/>
              <a:t>19</a:t>
            </a:fld>
            <a:endParaRPr lang="en-US" dirty="0"/>
          </a:p>
        </p:txBody>
      </p:sp>
      <p:sp>
        <p:nvSpPr>
          <p:cNvPr id="2212866" name="Rectangle 2"/>
          <p:cNvSpPr>
            <a:spLocks noGrp="1" noChangeArrowheads="1"/>
          </p:cNvSpPr>
          <p:nvPr>
            <p:ph type="title"/>
          </p:nvPr>
        </p:nvSpPr>
        <p:spPr/>
        <p:txBody>
          <a:bodyPr/>
          <a:lstStyle/>
          <a:p>
            <a:r>
              <a:rPr lang="en-US" dirty="0" smtClean="0"/>
              <a:t>“What Could Possibly Go Wrong?”</a:t>
            </a:r>
            <a:endParaRPr lang="en-US" dirty="0"/>
          </a:p>
        </p:txBody>
      </p:sp>
      <p:sp>
        <p:nvSpPr>
          <p:cNvPr id="2212867" name="Rectangle 3"/>
          <p:cNvSpPr>
            <a:spLocks noGrp="1" noChangeArrowheads="1"/>
          </p:cNvSpPr>
          <p:nvPr>
            <p:ph type="body" idx="1"/>
          </p:nvPr>
        </p:nvSpPr>
        <p:spPr>
          <a:xfrm>
            <a:off x="685800" y="1358900"/>
            <a:ext cx="7537450" cy="4584700"/>
          </a:xfrm>
        </p:spPr>
        <p:txBody>
          <a:bodyPr/>
          <a:lstStyle/>
          <a:p>
            <a:r>
              <a:rPr lang="en-US" dirty="0" smtClean="0"/>
              <a:t>Driverless cars </a:t>
            </a:r>
          </a:p>
          <a:p>
            <a:pPr lvl="1"/>
            <a:r>
              <a:rPr lang="en-US" dirty="0" smtClean="0"/>
              <a:t>… with profusion of “updateable” software </a:t>
            </a:r>
          </a:p>
          <a:p>
            <a:pPr lvl="1"/>
            <a:r>
              <a:rPr lang="en-US" dirty="0" smtClean="0"/>
              <a:t>… married with GPS/user-specific location</a:t>
            </a:r>
          </a:p>
          <a:p>
            <a:r>
              <a:rPr lang="en-US" dirty="0" smtClean="0"/>
              <a:t>Armaments with IP addresses</a:t>
            </a:r>
          </a:p>
          <a:p>
            <a:r>
              <a:rPr lang="en-US" dirty="0" smtClean="0"/>
              <a:t>Electronic medical records</a:t>
            </a:r>
          </a:p>
          <a:p>
            <a:pPr lvl="1"/>
            <a:r>
              <a:rPr lang="en-US" dirty="0" smtClean="0"/>
              <a:t>…much more broadly accessible/hackable than paper ones</a:t>
            </a:r>
          </a:p>
          <a:p>
            <a:r>
              <a:rPr lang="en-US" dirty="0" smtClean="0"/>
              <a:t>“Child-proof hand grenades…”</a:t>
            </a:r>
            <a:endParaRPr lang="en-US" dirty="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2</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Agenda</a:t>
            </a:r>
            <a:endParaRPr lang="en-US" dirty="0"/>
          </a:p>
        </p:txBody>
      </p:sp>
      <p:sp>
        <p:nvSpPr>
          <p:cNvPr id="2151427" name="Rectangle 3"/>
          <p:cNvSpPr>
            <a:spLocks noGrp="1" noChangeArrowheads="1"/>
          </p:cNvSpPr>
          <p:nvPr>
            <p:ph type="body" idx="1"/>
          </p:nvPr>
        </p:nvSpPr>
        <p:spPr/>
        <p:txBody>
          <a:bodyPr/>
          <a:lstStyle/>
          <a:p>
            <a:r>
              <a:rPr lang="en-US" dirty="0" smtClean="0"/>
              <a:t>Why Do </a:t>
            </a:r>
            <a:r>
              <a:rPr lang="en-US" i="1" dirty="0" smtClean="0"/>
              <a:t>Anything</a:t>
            </a:r>
            <a:r>
              <a:rPr lang="en-US" dirty="0" smtClean="0"/>
              <a:t> Differently?</a:t>
            </a:r>
          </a:p>
          <a:p>
            <a:r>
              <a:rPr lang="en-US" dirty="0" smtClean="0"/>
              <a:t>Speaking Differently</a:t>
            </a:r>
          </a:p>
          <a:p>
            <a:r>
              <a:rPr lang="en-US" dirty="0" smtClean="0"/>
              <a:t>Thinking Differently</a:t>
            </a:r>
          </a:p>
          <a:p>
            <a:r>
              <a:rPr lang="en-US" dirty="0" smtClean="0"/>
              <a:t>Building Differently</a:t>
            </a:r>
          </a:p>
          <a:p>
            <a:r>
              <a:rPr lang="en-US" dirty="0" smtClean="0"/>
              <a:t>Conclusion</a:t>
            </a:r>
            <a:endParaRPr lang="en-US" dirty="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15CF36F-D3DD-4BD9-9604-02C924EE59D3}" type="slidenum">
              <a:rPr lang="en-US"/>
              <a:pPr/>
              <a:t>20</a:t>
            </a:fld>
            <a:endParaRPr lang="en-US" dirty="0"/>
          </a:p>
        </p:txBody>
      </p:sp>
      <p:sp>
        <p:nvSpPr>
          <p:cNvPr id="2212866" name="Rectangle 2"/>
          <p:cNvSpPr>
            <a:spLocks noGrp="1" noChangeArrowheads="1"/>
          </p:cNvSpPr>
          <p:nvPr>
            <p:ph type="title"/>
          </p:nvPr>
        </p:nvSpPr>
        <p:spPr/>
        <p:txBody>
          <a:bodyPr/>
          <a:lstStyle/>
          <a:p>
            <a:r>
              <a:rPr lang="en-US" dirty="0"/>
              <a:t>Summary</a:t>
            </a:r>
          </a:p>
        </p:txBody>
      </p:sp>
      <p:sp>
        <p:nvSpPr>
          <p:cNvPr id="2212867" name="Rectangle 3"/>
          <p:cNvSpPr>
            <a:spLocks noGrp="1" noChangeArrowheads="1"/>
          </p:cNvSpPr>
          <p:nvPr>
            <p:ph type="body" idx="1"/>
          </p:nvPr>
        </p:nvSpPr>
        <p:spPr/>
        <p:txBody>
          <a:bodyPr/>
          <a:lstStyle/>
          <a:p>
            <a:r>
              <a:rPr lang="en-US" dirty="0" smtClean="0"/>
              <a:t>90% of life is solving the right problem</a:t>
            </a:r>
          </a:p>
          <a:p>
            <a:pPr lvl="1"/>
            <a:r>
              <a:rPr lang="en-US" dirty="0" smtClean="0"/>
              <a:t>We cannot improve cybersecurity by hiring more digital Dutch boys</a:t>
            </a:r>
          </a:p>
          <a:p>
            <a:r>
              <a:rPr lang="en-US" dirty="0" smtClean="0"/>
              <a:t>We need to speak, think and act </a:t>
            </a:r>
            <a:r>
              <a:rPr lang="en-US" i="1" dirty="0" smtClean="0"/>
              <a:t>differently </a:t>
            </a:r>
            <a:r>
              <a:rPr lang="en-US" dirty="0" smtClean="0"/>
              <a:t>than what we are doing now</a:t>
            </a:r>
            <a:endParaRPr lang="en-US" i="1" dirty="0"/>
          </a:p>
          <a:p>
            <a:r>
              <a:rPr lang="en-US" dirty="0" smtClean="0"/>
              <a:t>Which in turn requires cultivating one’s inner dilettante in a targeted way</a:t>
            </a:r>
            <a:endParaRPr lang="en-US" dirty="0"/>
          </a:p>
          <a:p>
            <a:r>
              <a:rPr lang="en-US" dirty="0" smtClean="0"/>
              <a:t>The </a:t>
            </a:r>
            <a:r>
              <a:rPr lang="en-US" dirty="0"/>
              <a:t>art of war has much to teach us about defending the network battlefield</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                                                                                                                                                                         </a:t>
            </a:r>
            <a:fld id="{6E75A588-B6DC-4B30-A925-F8A7374259B7}" type="slidenum">
              <a:rPr lang="en-US"/>
              <a:pPr/>
              <a:t>21</a:t>
            </a:fld>
            <a:endParaRPr lang="en-US" dirty="0"/>
          </a:p>
        </p:txBody>
      </p:sp>
      <p:sp>
        <p:nvSpPr>
          <p:cNvPr id="2207746" name="Rectangle 1026"/>
          <p:cNvSpPr>
            <a:spLocks noGrp="1" noChangeArrowheads="1"/>
          </p:cNvSpPr>
          <p:nvPr>
            <p:ph type="title"/>
          </p:nvPr>
        </p:nvSpPr>
        <p:spPr/>
        <p:txBody>
          <a:bodyPr/>
          <a:lstStyle/>
          <a:p>
            <a:r>
              <a:rPr lang="en-US" dirty="0"/>
              <a:t>Remember </a:t>
            </a:r>
          </a:p>
        </p:txBody>
      </p:sp>
      <p:sp>
        <p:nvSpPr>
          <p:cNvPr id="2207747" name="Rectangle 1027"/>
          <p:cNvSpPr>
            <a:spLocks noGrp="1" noChangeArrowheads="1"/>
          </p:cNvSpPr>
          <p:nvPr>
            <p:ph type="body" idx="1"/>
          </p:nvPr>
        </p:nvSpPr>
        <p:spPr>
          <a:xfrm>
            <a:off x="685800" y="1600200"/>
            <a:ext cx="7537450" cy="922338"/>
          </a:xfrm>
        </p:spPr>
        <p:txBody>
          <a:bodyPr/>
          <a:lstStyle/>
          <a:p>
            <a:r>
              <a:rPr lang="en-US" dirty="0"/>
              <a:t>At Dawn We Slept…</a:t>
            </a:r>
          </a:p>
        </p:txBody>
      </p:sp>
      <p:pic>
        <p:nvPicPr>
          <p:cNvPr id="2207748" name="Picture 1028" descr="C:\Documents and Settings\madavids\My Documents\Pictures_KEEP\ph321.jpg"/>
          <p:cNvPicPr>
            <a:picLocks noChangeAspect="1" noChangeArrowheads="1"/>
          </p:cNvPicPr>
          <p:nvPr/>
        </p:nvPicPr>
        <p:blipFill>
          <a:blip r:embed="rId3" cstate="print"/>
          <a:srcRect/>
          <a:stretch>
            <a:fillRect/>
          </a:stretch>
        </p:blipFill>
        <p:spPr bwMode="auto">
          <a:xfrm>
            <a:off x="2133600" y="2286000"/>
            <a:ext cx="4876800" cy="35242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9453A163-BAB4-4CCC-8F57-EA09F71F493D}" type="slidenum">
              <a:rPr lang="en-US"/>
              <a:pPr/>
              <a:t>22</a:t>
            </a:fld>
            <a:endParaRPr lang="en-US" dirty="0"/>
          </a:p>
        </p:txBody>
      </p:sp>
      <p:sp>
        <p:nvSpPr>
          <p:cNvPr id="2213890" name="Rectangle 2"/>
          <p:cNvSpPr>
            <a:spLocks noGrp="1" noChangeArrowheads="1"/>
          </p:cNvSpPr>
          <p:nvPr>
            <p:ph type="title"/>
          </p:nvPr>
        </p:nvSpPr>
        <p:spPr/>
        <p:txBody>
          <a:bodyPr/>
          <a:lstStyle/>
          <a:p>
            <a:r>
              <a:rPr lang="en-US" dirty="0"/>
              <a:t>Resources</a:t>
            </a:r>
          </a:p>
        </p:txBody>
      </p:sp>
      <p:sp>
        <p:nvSpPr>
          <p:cNvPr id="2213891" name="Rectangle 3"/>
          <p:cNvSpPr>
            <a:spLocks noGrp="1" noChangeArrowheads="1"/>
          </p:cNvSpPr>
          <p:nvPr>
            <p:ph type="body" idx="1"/>
          </p:nvPr>
        </p:nvSpPr>
        <p:spPr/>
        <p:txBody>
          <a:bodyPr/>
          <a:lstStyle/>
          <a:p>
            <a:r>
              <a:rPr lang="en-US" i="1" dirty="0"/>
              <a:t>War Made New</a:t>
            </a:r>
            <a:r>
              <a:rPr lang="en-US" dirty="0"/>
              <a:t> by Max Boot</a:t>
            </a:r>
            <a:endParaRPr lang="en-US" u="sng" dirty="0"/>
          </a:p>
          <a:p>
            <a:r>
              <a:rPr lang="en-US" i="1" dirty="0" smtClean="0"/>
              <a:t>Boyd</a:t>
            </a:r>
            <a:r>
              <a:rPr lang="en-US" i="1" dirty="0"/>
              <a:t>: The Fighter Pilot Who Changed the Art of War</a:t>
            </a:r>
            <a:r>
              <a:rPr lang="en-US" dirty="0"/>
              <a:t> by Robert Coram</a:t>
            </a:r>
          </a:p>
          <a:p>
            <a:r>
              <a:rPr lang="en-US" i="1" dirty="0" smtClean="0"/>
              <a:t>Engineers of Victory: The Problem Solvers Who Turned the Tide in the Second World War </a:t>
            </a:r>
            <a:r>
              <a:rPr lang="en-US" dirty="0" smtClean="0"/>
              <a:t>by Paul Kennedy</a:t>
            </a:r>
          </a:p>
          <a:p>
            <a:r>
              <a:rPr lang="en-US" i="1" dirty="0" smtClean="0"/>
              <a:t>How Markets Fail: The Logic of Economic Calamities </a:t>
            </a:r>
            <a:r>
              <a:rPr lang="en-US" dirty="0" smtClean="0"/>
              <a:t>by John Cassidy</a:t>
            </a:r>
          </a:p>
          <a:p>
            <a:r>
              <a:rPr lang="en-US" i="1" dirty="0" smtClean="0"/>
              <a:t>Prisoner’s Dilemma </a:t>
            </a:r>
            <a:r>
              <a:rPr lang="en-US" dirty="0" smtClean="0"/>
              <a:t>by William Poundstone</a:t>
            </a:r>
          </a:p>
          <a:p>
            <a:r>
              <a:rPr lang="en-US" i="1" dirty="0" smtClean="0"/>
              <a:t>Carnage and Culture</a:t>
            </a:r>
            <a:r>
              <a:rPr lang="en-US" dirty="0" smtClean="0"/>
              <a:t> by Victor Davis Hanson</a:t>
            </a:r>
          </a:p>
          <a:p>
            <a:endParaRPr lang="en-US" dirty="0" smtClean="0"/>
          </a:p>
          <a:p>
            <a:endParaRPr lang="en-US" i="1" dirty="0" smtClean="0"/>
          </a:p>
          <a:p>
            <a:pPr>
              <a:buFontTx/>
              <a:buNone/>
            </a:pPr>
            <a:endParaRPr lang="en-US" u="sng" dirty="0"/>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r>
              <a:rPr lang="en-US" dirty="0"/>
              <a:t>                                                                                                                                                                         </a:t>
            </a:r>
            <a:fld id="{5C01F0DD-9C62-4812-9312-19AE418C7B3C}" type="slidenum">
              <a:rPr lang="en-US"/>
              <a:pPr/>
              <a:t>23</a:t>
            </a:fld>
            <a:endParaRPr lang="en-US" dirty="0"/>
          </a:p>
        </p:txBody>
      </p:sp>
      <p:grpSp>
        <p:nvGrpSpPr>
          <p:cNvPr id="1730562" name="Group 2"/>
          <p:cNvGrpSpPr>
            <a:grpSpLocks/>
          </p:cNvGrpSpPr>
          <p:nvPr/>
        </p:nvGrpSpPr>
        <p:grpSpPr bwMode="auto">
          <a:xfrm>
            <a:off x="749300" y="533400"/>
            <a:ext cx="7670800" cy="4764088"/>
            <a:chOff x="472" y="336"/>
            <a:chExt cx="4832" cy="3001"/>
          </a:xfrm>
        </p:grpSpPr>
        <p:sp>
          <p:nvSpPr>
            <p:cNvPr id="1730563" name="Rectangle 3"/>
            <p:cNvSpPr>
              <a:spLocks noChangeArrowheads="1"/>
            </p:cNvSpPr>
            <p:nvPr/>
          </p:nvSpPr>
          <p:spPr bwMode="invGray">
            <a:xfrm>
              <a:off x="1008" y="336"/>
              <a:ext cx="2088" cy="2185"/>
            </a:xfrm>
            <a:prstGeom prst="rect">
              <a:avLst/>
            </a:prstGeom>
            <a:noFill/>
            <a:ln w="9525">
              <a:noFill/>
              <a:miter lim="800000"/>
              <a:headEnd/>
              <a:tailEnd/>
            </a:ln>
            <a:effectLst/>
          </p:spPr>
          <p:txBody>
            <a:bodyPr lIns="92075" tIns="46038" rIns="92075" bIns="46038">
              <a:spAutoFit/>
            </a:bodyPr>
            <a:lstStyle/>
            <a:p>
              <a:pPr eaLnBrk="0" hangingPunct="0">
                <a:lnSpc>
                  <a:spcPct val="80000"/>
                </a:lnSpc>
                <a:buClrTx/>
              </a:pPr>
              <a:r>
                <a:rPr lang="en-US" sz="27700" b="1" i="1" dirty="0">
                  <a:solidFill>
                    <a:srgbClr val="292929"/>
                  </a:solidFill>
                  <a:latin typeface="Times"/>
                  <a:cs typeface="Times New Roman" charset="0"/>
                </a:rPr>
                <a:t>Q</a:t>
              </a:r>
            </a:p>
          </p:txBody>
        </p:sp>
        <p:sp>
          <p:nvSpPr>
            <p:cNvPr id="1730564" name="Rectangle 4"/>
            <p:cNvSpPr>
              <a:spLocks noChangeArrowheads="1"/>
            </p:cNvSpPr>
            <p:nvPr/>
          </p:nvSpPr>
          <p:spPr bwMode="invGray">
            <a:xfrm>
              <a:off x="1836" y="1152"/>
              <a:ext cx="2088" cy="2185"/>
            </a:xfrm>
            <a:prstGeom prst="rect">
              <a:avLst/>
            </a:prstGeom>
            <a:noFill/>
            <a:ln w="9525">
              <a:noFill/>
              <a:miter lim="800000"/>
              <a:headEnd/>
              <a:tailEnd/>
            </a:ln>
            <a:effectLst/>
          </p:spPr>
          <p:txBody>
            <a:bodyPr lIns="92075" tIns="46038" rIns="92075" bIns="46038">
              <a:spAutoFit/>
            </a:bodyPr>
            <a:lstStyle/>
            <a:p>
              <a:pPr eaLnBrk="0" hangingPunct="0">
                <a:lnSpc>
                  <a:spcPct val="80000"/>
                </a:lnSpc>
                <a:buClrTx/>
              </a:pPr>
              <a:r>
                <a:rPr lang="en-US" sz="27700" b="1" i="1" dirty="0">
                  <a:solidFill>
                    <a:srgbClr val="FF0000"/>
                  </a:solidFill>
                  <a:latin typeface="Times"/>
                  <a:cs typeface="Times New Roman" charset="0"/>
                </a:rPr>
                <a:t>&amp;</a:t>
              </a:r>
            </a:p>
          </p:txBody>
        </p:sp>
        <p:sp>
          <p:nvSpPr>
            <p:cNvPr id="1730565" name="Rectangle 5"/>
            <p:cNvSpPr>
              <a:spLocks noChangeArrowheads="1"/>
            </p:cNvSpPr>
            <p:nvPr/>
          </p:nvSpPr>
          <p:spPr bwMode="invGray">
            <a:xfrm>
              <a:off x="488" y="1766"/>
              <a:ext cx="4816" cy="442"/>
            </a:xfrm>
            <a:prstGeom prst="rect">
              <a:avLst/>
            </a:prstGeom>
            <a:noFill/>
            <a:ln w="9525">
              <a:noFill/>
              <a:miter lim="800000"/>
              <a:headEnd/>
              <a:tailEnd/>
            </a:ln>
            <a:effectLst/>
          </p:spPr>
          <p:txBody>
            <a:bodyPr lIns="92075" tIns="46038" rIns="92075" bIns="46038">
              <a:spAutoFit/>
            </a:bodyPr>
            <a:lstStyle/>
            <a:p>
              <a:pPr eaLnBrk="0" hangingPunct="0">
                <a:lnSpc>
                  <a:spcPct val="100000"/>
                </a:lnSpc>
                <a:buClrTx/>
              </a:pPr>
              <a:endParaRPr lang="en-US" sz="4000" b="1" dirty="0">
                <a:effectLst>
                  <a:outerShdw blurRad="38100" dist="38100" dir="2700000" algn="tl">
                    <a:srgbClr val="C0C0C0"/>
                  </a:outerShdw>
                </a:effectLst>
                <a:cs typeface="Times New Roman" charset="0"/>
              </a:endParaRPr>
            </a:p>
          </p:txBody>
        </p:sp>
        <p:sp>
          <p:nvSpPr>
            <p:cNvPr id="1730566" name="Rectangle 6"/>
            <p:cNvSpPr>
              <a:spLocks noChangeArrowheads="1"/>
            </p:cNvSpPr>
            <p:nvPr/>
          </p:nvSpPr>
          <p:spPr bwMode="invGray">
            <a:xfrm>
              <a:off x="472" y="2160"/>
              <a:ext cx="4816" cy="442"/>
            </a:xfrm>
            <a:prstGeom prst="rect">
              <a:avLst/>
            </a:prstGeom>
            <a:noFill/>
            <a:ln w="9525">
              <a:noFill/>
              <a:miter lim="800000"/>
              <a:headEnd/>
              <a:tailEnd/>
            </a:ln>
            <a:effectLst/>
          </p:spPr>
          <p:txBody>
            <a:bodyPr lIns="92075" tIns="46038" rIns="92075" bIns="46038">
              <a:spAutoFit/>
            </a:bodyPr>
            <a:lstStyle/>
            <a:p>
              <a:pPr eaLnBrk="0" hangingPunct="0">
                <a:lnSpc>
                  <a:spcPct val="100000"/>
                </a:lnSpc>
                <a:buClrTx/>
              </a:pPr>
              <a:endParaRPr lang="en-US" sz="4000" b="1" dirty="0">
                <a:effectLst>
                  <a:outerShdw blurRad="38100" dist="38100" dir="2700000" algn="tl">
                    <a:srgbClr val="C0C0C0"/>
                  </a:outerShdw>
                </a:effectLst>
                <a:cs typeface="Times New Roman" charset="0"/>
              </a:endParaRPr>
            </a:p>
          </p:txBody>
        </p:sp>
      </p:grpSp>
      <p:sp>
        <p:nvSpPr>
          <p:cNvPr id="1730567" name="Rectangle 7"/>
          <p:cNvSpPr>
            <a:spLocks noChangeArrowheads="1"/>
          </p:cNvSpPr>
          <p:nvPr/>
        </p:nvSpPr>
        <p:spPr bwMode="invGray">
          <a:xfrm>
            <a:off x="3810000" y="2667000"/>
            <a:ext cx="3314700" cy="3468688"/>
          </a:xfrm>
          <a:prstGeom prst="rect">
            <a:avLst/>
          </a:prstGeom>
          <a:noFill/>
          <a:ln w="9525">
            <a:noFill/>
            <a:miter lim="800000"/>
            <a:headEnd/>
            <a:tailEnd/>
          </a:ln>
          <a:effectLst/>
        </p:spPr>
        <p:txBody>
          <a:bodyPr lIns="92075" tIns="46038" rIns="92075" bIns="46038">
            <a:spAutoFit/>
          </a:bodyPr>
          <a:lstStyle/>
          <a:p>
            <a:pPr eaLnBrk="0" hangingPunct="0">
              <a:lnSpc>
                <a:spcPct val="80000"/>
              </a:lnSpc>
              <a:buClrTx/>
            </a:pPr>
            <a:r>
              <a:rPr lang="en-US" sz="27700" b="1" i="1" dirty="0">
                <a:solidFill>
                  <a:srgbClr val="292929"/>
                </a:solidFill>
                <a:latin typeface="Times"/>
                <a:cs typeface="Times New Roman" charset="0"/>
              </a:rPr>
              <a:t>A</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US" dirty="0"/>
              <a:t>                                                                                                                                                                         </a:t>
            </a:r>
            <a:fld id="{5E393545-2327-49A8-9A0E-591E3F0A954B}" type="slidenum">
              <a:rPr lang="en-US"/>
              <a:pPr/>
              <a:t>24</a:t>
            </a:fld>
            <a:endParaRPr lang="en-US" dirty="0"/>
          </a:p>
        </p:txBody>
      </p:sp>
      <p:sp>
        <p:nvSpPr>
          <p:cNvPr id="1796098" name="Rectangle 2"/>
          <p:cNvSpPr>
            <a:spLocks noChangeArrowheads="1"/>
          </p:cNvSpPr>
          <p:nvPr/>
        </p:nvSpPr>
        <p:spPr bwMode="auto">
          <a:xfrm>
            <a:off x="0" y="0"/>
            <a:ext cx="9144000" cy="6858000"/>
          </a:xfrm>
          <a:prstGeom prst="rect">
            <a:avLst/>
          </a:prstGeom>
          <a:solidFill>
            <a:schemeClr val="bg1"/>
          </a:solidFill>
          <a:ln w="9525" algn="ctr">
            <a:noFill/>
            <a:miter lim="800000"/>
            <a:headEnd/>
            <a:tailEnd/>
          </a:ln>
          <a:effectLst/>
        </p:spPr>
        <p:txBody>
          <a:bodyPr wrap="none" lIns="92075" tIns="46038" rIns="92075" bIns="46038" anchor="ctr"/>
          <a:lstStyle/>
          <a:p>
            <a:endParaRPr lang="en-US" dirty="0"/>
          </a:p>
        </p:txBody>
      </p:sp>
      <p:sp>
        <p:nvSpPr>
          <p:cNvPr id="1796099" name="Rectangle 3"/>
          <p:cNvSpPr>
            <a:spLocks noChangeArrowheads="1"/>
          </p:cNvSpPr>
          <p:nvPr/>
        </p:nvSpPr>
        <p:spPr bwMode="auto">
          <a:xfrm>
            <a:off x="0" y="6172200"/>
            <a:ext cx="9144000" cy="304800"/>
          </a:xfrm>
          <a:prstGeom prst="rect">
            <a:avLst/>
          </a:prstGeom>
          <a:noFill/>
          <a:ln w="9525">
            <a:noFill/>
            <a:miter lim="800000"/>
            <a:headEnd type="none" w="sm" len="sm"/>
            <a:tailEnd type="none" w="sm" len="sm"/>
          </a:ln>
          <a:effectLst/>
        </p:spPr>
        <p:txBody>
          <a:bodyPr wrap="none" anchor="ctr"/>
          <a:lstStyle/>
          <a:p>
            <a:endParaRPr lang="en-US" dirty="0"/>
          </a:p>
        </p:txBody>
      </p:sp>
      <p:pic>
        <p:nvPicPr>
          <p:cNvPr id="1796100" name="Picture 4" descr="OracleIsTheInfoCompany"/>
          <p:cNvPicPr>
            <a:picLocks noChangeAspect="1" noChangeArrowheads="1"/>
          </p:cNvPicPr>
          <p:nvPr/>
        </p:nvPicPr>
        <p:blipFill>
          <a:blip r:embed="rId3" cstate="print"/>
          <a:srcRect/>
          <a:stretch>
            <a:fillRect/>
          </a:stretch>
        </p:blipFill>
        <p:spPr bwMode="auto">
          <a:xfrm>
            <a:off x="1524000" y="3078163"/>
            <a:ext cx="6096000" cy="701675"/>
          </a:xfrm>
          <a:prstGeom prst="rect">
            <a:avLst/>
          </a:prstGeom>
          <a:solidFill>
            <a:schemeClr val="bg1"/>
          </a:solidFill>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3</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Why Do </a:t>
            </a:r>
            <a:r>
              <a:rPr lang="en-US" i="1" dirty="0" smtClean="0"/>
              <a:t>Anything </a:t>
            </a:r>
            <a:r>
              <a:rPr lang="en-US" dirty="0" smtClean="0"/>
              <a:t>Differently?</a:t>
            </a:r>
            <a:endParaRPr lang="en-US" dirty="0"/>
          </a:p>
        </p:txBody>
      </p:sp>
      <p:sp>
        <p:nvSpPr>
          <p:cNvPr id="2151427" name="Rectangle 3"/>
          <p:cNvSpPr>
            <a:spLocks noGrp="1" noChangeArrowheads="1"/>
          </p:cNvSpPr>
          <p:nvPr>
            <p:ph type="body" idx="1"/>
          </p:nvPr>
        </p:nvSpPr>
        <p:spPr>
          <a:xfrm>
            <a:off x="453576" y="1600200"/>
            <a:ext cx="7537450" cy="4343400"/>
          </a:xfrm>
        </p:spPr>
        <p:txBody>
          <a:bodyPr/>
          <a:lstStyle/>
          <a:p>
            <a:r>
              <a:rPr lang="en-US" dirty="0" smtClean="0"/>
              <a:t>Adapt or die</a:t>
            </a:r>
          </a:p>
          <a:p>
            <a:r>
              <a:rPr lang="en-US" dirty="0" smtClean="0"/>
              <a:t>“It’s infrastructure, duh…”</a:t>
            </a:r>
          </a:p>
          <a:p>
            <a:r>
              <a:rPr lang="en-US" dirty="0" smtClean="0"/>
              <a:t>False prophets and magic security pixie dust</a:t>
            </a:r>
          </a:p>
          <a:p>
            <a:r>
              <a:rPr lang="en-US" dirty="0" smtClean="0"/>
              <a:t>Most humans don’t speak Klingon</a:t>
            </a:r>
          </a:p>
          <a:p>
            <a:r>
              <a:rPr lang="en-US" dirty="0" smtClean="0"/>
              <a:t>“There is nothing new under the sun” (Ecclesiastes)</a:t>
            </a:r>
            <a:endParaRPr lang="en-US" dirty="0"/>
          </a:p>
          <a:p>
            <a:pPr lvl="1"/>
            <a:r>
              <a:rPr lang="en-US" dirty="0"/>
              <a:t>Synthesizing ideas, canons, patterns from other disciplines helps you look at old problems in a new way…and find old solutions to new problems</a:t>
            </a:r>
          </a:p>
          <a:p>
            <a:pPr lvl="1"/>
            <a:r>
              <a:rPr lang="en-US" dirty="0"/>
              <a:t>Or start a revolution (e.g., OODA loop</a:t>
            </a:r>
            <a:r>
              <a:rPr lang="en-US" dirty="0" smtClean="0"/>
              <a:t>)</a:t>
            </a:r>
          </a:p>
          <a:p>
            <a:pPr lvl="1"/>
            <a:endParaRPr lang="en-US" dirty="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4</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Speaking Differently About Security</a:t>
            </a:r>
            <a:endParaRPr lang="en-US" dirty="0"/>
          </a:p>
        </p:txBody>
      </p:sp>
      <p:sp>
        <p:nvSpPr>
          <p:cNvPr id="2151427" name="Rectangle 3"/>
          <p:cNvSpPr>
            <a:spLocks noGrp="1" noChangeArrowheads="1"/>
          </p:cNvSpPr>
          <p:nvPr>
            <p:ph type="body" idx="1"/>
          </p:nvPr>
        </p:nvSpPr>
        <p:spPr>
          <a:xfrm>
            <a:off x="444500" y="1435100"/>
            <a:ext cx="8699500" cy="4343400"/>
          </a:xfrm>
        </p:spPr>
        <p:txBody>
          <a:bodyPr/>
          <a:lstStyle/>
          <a:p>
            <a:r>
              <a:rPr lang="en-US" dirty="0" smtClean="0"/>
              <a:t>“Translation” is a key skill</a:t>
            </a:r>
          </a:p>
          <a:p>
            <a:pPr lvl="1"/>
            <a:r>
              <a:rPr lang="en-US" dirty="0" smtClean="0"/>
              <a:t>Don’t be afraid to ask dumb questions</a:t>
            </a:r>
          </a:p>
          <a:p>
            <a:pPr lvl="1"/>
            <a:r>
              <a:rPr lang="en-US" dirty="0" smtClean="0"/>
              <a:t>De-geek your speak</a:t>
            </a:r>
          </a:p>
          <a:p>
            <a:pPr lvl="1"/>
            <a:r>
              <a:rPr lang="en-US" dirty="0" smtClean="0"/>
              <a:t>Everyone from end users to policymakers needs to understand security at some fundamental level</a:t>
            </a:r>
          </a:p>
          <a:p>
            <a:r>
              <a:rPr lang="en-US" dirty="0" smtClean="0"/>
              <a:t>The importance of analogies and examples</a:t>
            </a:r>
          </a:p>
          <a:p>
            <a:pPr lvl="1">
              <a:lnSpc>
                <a:spcPct val="90000"/>
              </a:lnSpc>
            </a:pPr>
            <a:r>
              <a:rPr lang="en-US" dirty="0" smtClean="0"/>
              <a:t>Good old Alice and Bob…</a:t>
            </a:r>
          </a:p>
          <a:p>
            <a:pPr lvl="1">
              <a:lnSpc>
                <a:spcPct val="90000"/>
              </a:lnSpc>
            </a:pPr>
            <a:r>
              <a:rPr lang="en-US" dirty="0" smtClean="0"/>
              <a:t>“If only we had 300,000 Little Dutch Boys…”</a:t>
            </a:r>
          </a:p>
          <a:p>
            <a:pPr lvl="1">
              <a:lnSpc>
                <a:spcPct val="90000"/>
              </a:lnSpc>
            </a:pPr>
            <a:r>
              <a:rPr lang="en-US" dirty="0" smtClean="0"/>
              <a:t>“Family of five starves to death, locked out of refrigerator…”</a:t>
            </a:r>
          </a:p>
          <a:p>
            <a:pPr lvl="1">
              <a:lnSpc>
                <a:spcPct val="90000"/>
              </a:lnSpc>
            </a:pPr>
            <a:r>
              <a:rPr lang="en-US" dirty="0" smtClean="0"/>
              <a:t>“5 people or a billion people…”</a:t>
            </a:r>
          </a:p>
          <a:p>
            <a:pPr lvl="1" eaLnBrk="1" hangingPunct="1">
              <a:lnSpc>
                <a:spcPct val="90000"/>
              </a:lnSpc>
              <a:buFontTx/>
              <a:buNone/>
            </a:pPr>
            <a:endParaRPr lang="en-US" dirty="0" smtClean="0"/>
          </a:p>
          <a:p>
            <a:pPr lvl="1">
              <a:lnSpc>
                <a:spcPct val="90000"/>
              </a:lnSpc>
            </a:pPr>
            <a:endParaRPr lang="en-US" dirty="0" smtClean="0"/>
          </a:p>
          <a:p>
            <a:pPr lvl="1"/>
            <a:endParaRPr lang="en-US" dirty="0" smtClean="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5</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Thinking Differently About Security</a:t>
            </a:r>
            <a:endParaRPr lang="en-US" dirty="0"/>
          </a:p>
        </p:txBody>
      </p:sp>
      <p:sp>
        <p:nvSpPr>
          <p:cNvPr id="2151427" name="Rectangle 3"/>
          <p:cNvSpPr>
            <a:spLocks noGrp="1" noChangeArrowheads="1"/>
          </p:cNvSpPr>
          <p:nvPr>
            <p:ph type="body" idx="1"/>
          </p:nvPr>
        </p:nvSpPr>
        <p:spPr>
          <a:xfrm>
            <a:off x="685800" y="1714500"/>
            <a:ext cx="7537450" cy="4229100"/>
          </a:xfrm>
        </p:spPr>
        <p:txBody>
          <a:bodyPr/>
          <a:lstStyle/>
          <a:p>
            <a:r>
              <a:rPr lang="en-US" dirty="0" smtClean="0"/>
              <a:t>We need to embrace </a:t>
            </a:r>
            <a:r>
              <a:rPr lang="en-US" i="1" dirty="0" smtClean="0"/>
              <a:t>principled</a:t>
            </a:r>
            <a:r>
              <a:rPr lang="en-US" dirty="0" smtClean="0"/>
              <a:t> – but not purist – thinking because the world isn’t perfect </a:t>
            </a:r>
          </a:p>
          <a:p>
            <a:pPr lvl="1"/>
            <a:r>
              <a:rPr lang="en-US" dirty="0" smtClean="0"/>
              <a:t>… and neither is security</a:t>
            </a:r>
          </a:p>
          <a:p>
            <a:r>
              <a:rPr lang="en-US" dirty="0" smtClean="0"/>
              <a:t>Thinking differently is enhanced/enabled by synthesizing concepts from </a:t>
            </a:r>
            <a:r>
              <a:rPr lang="en-US" i="1" dirty="0" smtClean="0"/>
              <a:t>other</a:t>
            </a:r>
            <a:r>
              <a:rPr lang="en-US" dirty="0" smtClean="0"/>
              <a:t> disciplines</a:t>
            </a:r>
          </a:p>
          <a:p>
            <a:pPr lvl="1"/>
            <a:r>
              <a:rPr lang="en-US" dirty="0" smtClean="0"/>
              <a:t>Economics</a:t>
            </a:r>
          </a:p>
          <a:p>
            <a:pPr lvl="1"/>
            <a:r>
              <a:rPr lang="en-US" dirty="0" smtClean="0"/>
              <a:t>Game </a:t>
            </a:r>
            <a:r>
              <a:rPr lang="en-US" dirty="0" smtClean="0"/>
              <a:t>theory</a:t>
            </a:r>
          </a:p>
          <a:p>
            <a:pPr lvl="1"/>
            <a:r>
              <a:rPr lang="en-US" dirty="0" smtClean="0"/>
              <a:t>Biology</a:t>
            </a:r>
            <a:endParaRPr lang="en-US" dirty="0" smtClean="0"/>
          </a:p>
          <a:p>
            <a:pPr lvl="1"/>
            <a:r>
              <a:rPr lang="en-US" dirty="0" smtClean="0"/>
              <a:t>Military strategy and tactics</a:t>
            </a:r>
          </a:p>
          <a:p>
            <a:pPr lvl="1"/>
            <a:r>
              <a:rPr lang="en-US" dirty="0" smtClean="0"/>
              <a:t>…</a:t>
            </a:r>
            <a:endParaRPr lang="en-US" dirty="0" smtClean="0"/>
          </a:p>
          <a:p>
            <a:pPr lvl="1"/>
            <a:endParaRPr lang="en-US" dirty="0" smtClean="0"/>
          </a:p>
          <a:p>
            <a:endParaRPr lang="en-US" dirty="0" smtClean="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6</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Thinking Differently About Security</a:t>
            </a:r>
            <a:endParaRPr lang="en-US" dirty="0"/>
          </a:p>
        </p:txBody>
      </p:sp>
      <p:sp>
        <p:nvSpPr>
          <p:cNvPr id="2151427" name="Rectangle 3"/>
          <p:cNvSpPr>
            <a:spLocks noGrp="1" noChangeArrowheads="1"/>
          </p:cNvSpPr>
          <p:nvPr>
            <p:ph type="body" idx="1"/>
          </p:nvPr>
        </p:nvSpPr>
        <p:spPr>
          <a:xfrm>
            <a:off x="685800" y="1828800"/>
            <a:ext cx="7537450" cy="4114800"/>
          </a:xfrm>
        </p:spPr>
        <p:txBody>
          <a:bodyPr/>
          <a:lstStyle/>
          <a:p>
            <a:r>
              <a:rPr lang="en-US" dirty="0" smtClean="0"/>
              <a:t>Economics rules the world</a:t>
            </a:r>
          </a:p>
          <a:p>
            <a:pPr lvl="1"/>
            <a:r>
              <a:rPr lang="en-US" dirty="0" smtClean="0"/>
              <a:t>Systemic risk (cannot be mitigated)</a:t>
            </a:r>
          </a:p>
          <a:p>
            <a:pPr marL="571500" lvl="2" indent="-227013"/>
            <a:r>
              <a:rPr lang="en-US" dirty="0" smtClean="0"/>
              <a:t>Efficient resource allocation </a:t>
            </a:r>
            <a:r>
              <a:rPr lang="en-US" dirty="0" smtClean="0"/>
              <a:t>(tim</a:t>
            </a:r>
            <a:r>
              <a:rPr lang="en-US" dirty="0" smtClean="0"/>
              <a:t>e, money and people are</a:t>
            </a:r>
            <a:r>
              <a:rPr lang="en-US" dirty="0" smtClean="0"/>
              <a:t> </a:t>
            </a:r>
            <a:r>
              <a:rPr lang="en-US" dirty="0" smtClean="0"/>
              <a:t>always constrained)</a:t>
            </a:r>
          </a:p>
          <a:p>
            <a:pPr lvl="2"/>
            <a:r>
              <a:rPr lang="en-US" dirty="0" smtClean="0"/>
              <a:t>“Crowding out effect” </a:t>
            </a:r>
          </a:p>
          <a:p>
            <a:pPr lvl="2"/>
            <a:r>
              <a:rPr lang="en-US" dirty="0" smtClean="0"/>
              <a:t>Opportunity cost</a:t>
            </a:r>
          </a:p>
          <a:p>
            <a:pPr lvl="2"/>
            <a:r>
              <a:rPr lang="en-US" dirty="0" smtClean="0"/>
              <a:t>Cost avoidance</a:t>
            </a:r>
          </a:p>
          <a:p>
            <a:pPr lvl="1"/>
            <a:r>
              <a:rPr lang="en-US" dirty="0" smtClean="0"/>
              <a:t>Market signaling</a:t>
            </a:r>
          </a:p>
          <a:p>
            <a:pPr lvl="1"/>
            <a:r>
              <a:rPr lang="en-US" dirty="0" smtClean="0"/>
              <a:t>Moral hazard</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E78014B5-E209-44D7-A32F-B942ED2FA8BC}" type="slidenum">
              <a:rPr lang="en-US"/>
              <a:pPr/>
              <a:t>7</a:t>
            </a:fld>
            <a:endParaRPr lang="en-US" dirty="0"/>
          </a:p>
        </p:txBody>
      </p:sp>
      <p:sp>
        <p:nvSpPr>
          <p:cNvPr id="2151426" name="Rectangle 2"/>
          <p:cNvSpPr>
            <a:spLocks noGrp="1" noChangeArrowheads="1"/>
          </p:cNvSpPr>
          <p:nvPr>
            <p:ph type="title"/>
          </p:nvPr>
        </p:nvSpPr>
        <p:spPr/>
        <p:txBody>
          <a:bodyPr/>
          <a:lstStyle/>
          <a:p>
            <a:r>
              <a:rPr lang="en-US" dirty="0" smtClean="0"/>
              <a:t/>
            </a:r>
            <a:br>
              <a:rPr lang="en-US" dirty="0" smtClean="0"/>
            </a:br>
            <a:r>
              <a:rPr lang="en-US" dirty="0" smtClean="0"/>
              <a:t>Thinking Differently About Security</a:t>
            </a:r>
            <a:endParaRPr lang="en-US" dirty="0"/>
          </a:p>
        </p:txBody>
      </p:sp>
      <p:sp>
        <p:nvSpPr>
          <p:cNvPr id="2151427" name="Rectangle 3"/>
          <p:cNvSpPr>
            <a:spLocks noGrp="1" noChangeArrowheads="1"/>
          </p:cNvSpPr>
          <p:nvPr>
            <p:ph type="body" idx="1"/>
          </p:nvPr>
        </p:nvSpPr>
        <p:spPr>
          <a:xfrm>
            <a:off x="673100" y="1612900"/>
            <a:ext cx="7537450" cy="4483100"/>
          </a:xfrm>
        </p:spPr>
        <p:txBody>
          <a:bodyPr/>
          <a:lstStyle/>
          <a:p>
            <a:r>
              <a:rPr lang="en-US" dirty="0" smtClean="0"/>
              <a:t>Game theory </a:t>
            </a:r>
          </a:p>
          <a:p>
            <a:pPr lvl="1"/>
            <a:r>
              <a:rPr lang="en-US" dirty="0" smtClean="0"/>
              <a:t>Prisoner’s Dilemma</a:t>
            </a:r>
          </a:p>
          <a:p>
            <a:r>
              <a:rPr lang="en-US" dirty="0" smtClean="0"/>
              <a:t>Biology</a:t>
            </a:r>
          </a:p>
          <a:p>
            <a:pPr lvl="1"/>
            <a:r>
              <a:rPr lang="en-US" dirty="0" smtClean="0"/>
              <a:t>Chemical signaling/chemical defenses</a:t>
            </a:r>
          </a:p>
          <a:p>
            <a:pPr lvl="1"/>
            <a:r>
              <a:rPr lang="en-US" dirty="0" smtClean="0"/>
              <a:t>Deception</a:t>
            </a:r>
          </a:p>
          <a:p>
            <a:r>
              <a:rPr lang="en-US" dirty="0" smtClean="0"/>
              <a:t>Military strategy/tactics</a:t>
            </a:r>
          </a:p>
          <a:p>
            <a:pPr lvl="1"/>
            <a:r>
              <a:rPr lang="en-US" dirty="0" smtClean="0"/>
              <a:t>Multiple applicable </a:t>
            </a:r>
            <a:r>
              <a:rPr lang="en-US" dirty="0" smtClean="0"/>
              <a:t>concepts</a:t>
            </a:r>
            <a:endParaRPr lang="en-US" dirty="0" smtClean="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580D8C4F-7078-4733-A3A1-80C658B0249E}" type="slidenum">
              <a:rPr lang="en-US"/>
              <a:pPr/>
              <a:t>8</a:t>
            </a:fld>
            <a:endParaRPr lang="en-US" dirty="0"/>
          </a:p>
        </p:txBody>
      </p:sp>
      <p:sp>
        <p:nvSpPr>
          <p:cNvPr id="2183170" name="Rectangle 2"/>
          <p:cNvSpPr>
            <a:spLocks noGrp="1" noChangeArrowheads="1"/>
          </p:cNvSpPr>
          <p:nvPr>
            <p:ph type="title"/>
          </p:nvPr>
        </p:nvSpPr>
        <p:spPr/>
        <p:txBody>
          <a:bodyPr/>
          <a:lstStyle/>
          <a:p>
            <a:r>
              <a:rPr lang="en-US" dirty="0"/>
              <a:t>The Network is the Battlefield (1)</a:t>
            </a:r>
          </a:p>
        </p:txBody>
      </p:sp>
      <p:sp>
        <p:nvSpPr>
          <p:cNvPr id="2183171" name="Rectangle 3"/>
          <p:cNvSpPr>
            <a:spLocks noGrp="1" noChangeArrowheads="1"/>
          </p:cNvSpPr>
          <p:nvPr>
            <p:ph type="body" idx="1"/>
          </p:nvPr>
        </p:nvSpPr>
        <p:spPr>
          <a:xfrm>
            <a:off x="457200" y="1219200"/>
            <a:ext cx="8305800" cy="4921250"/>
          </a:xfrm>
        </p:spPr>
        <p:txBody>
          <a:bodyPr/>
          <a:lstStyle/>
          <a:p>
            <a:r>
              <a:rPr lang="en-US" i="1" dirty="0"/>
              <a:t>Network centric warfare</a:t>
            </a:r>
            <a:r>
              <a:rPr lang="en-US" dirty="0"/>
              <a:t> seeks to translate an information advantage, enabled in part by information technology into a competitive advantage through the robust networking of well-informed geographically dispersed forces</a:t>
            </a:r>
          </a:p>
          <a:p>
            <a:r>
              <a:rPr lang="en-US" dirty="0"/>
              <a:t>Major tenets of network centric warfare:</a:t>
            </a:r>
          </a:p>
          <a:p>
            <a:pPr lvl="1"/>
            <a:r>
              <a:rPr lang="en-US" dirty="0"/>
              <a:t>A robustly networked force improves information sharing; </a:t>
            </a:r>
          </a:p>
          <a:p>
            <a:pPr lvl="1"/>
            <a:r>
              <a:rPr lang="en-US" dirty="0"/>
              <a:t>Information sharing enhances the quality of information and shared situational awareness </a:t>
            </a:r>
          </a:p>
          <a:p>
            <a:pPr lvl="1"/>
            <a:r>
              <a:rPr lang="en-US" dirty="0"/>
              <a:t>Shared situational awareness enables collaboration and self-synchronization, and enhances sustainability and speed of command; and </a:t>
            </a:r>
          </a:p>
          <a:p>
            <a:pPr lvl="1"/>
            <a:r>
              <a:rPr lang="en-US" dirty="0"/>
              <a:t>These, in turn, dramatically increase mission effectiveness </a:t>
            </a:r>
          </a:p>
          <a:p>
            <a:pPr>
              <a:buFontTx/>
              <a:buNone/>
            </a:pPr>
            <a:r>
              <a:rPr lang="en-US" dirty="0"/>
              <a:t>(Source: Wikipedia)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a:t>
            </a:r>
            <a:fld id="{162562A6-F877-444B-B94E-AC42FC3A5C10}" type="slidenum">
              <a:rPr lang="en-US"/>
              <a:pPr/>
              <a:t>9</a:t>
            </a:fld>
            <a:endParaRPr lang="en-US" dirty="0"/>
          </a:p>
        </p:txBody>
      </p:sp>
      <p:sp>
        <p:nvSpPr>
          <p:cNvPr id="2211842" name="Rectangle 2"/>
          <p:cNvSpPr>
            <a:spLocks noGrp="1" noChangeArrowheads="1"/>
          </p:cNvSpPr>
          <p:nvPr>
            <p:ph type="title"/>
          </p:nvPr>
        </p:nvSpPr>
        <p:spPr/>
        <p:txBody>
          <a:bodyPr/>
          <a:lstStyle/>
          <a:p>
            <a:r>
              <a:rPr lang="en-US" dirty="0"/>
              <a:t>The Network is the Battlefield (2)</a:t>
            </a:r>
          </a:p>
        </p:txBody>
      </p:sp>
      <p:sp>
        <p:nvSpPr>
          <p:cNvPr id="2211843" name="Rectangle 3"/>
          <p:cNvSpPr>
            <a:spLocks noGrp="1" noChangeArrowheads="1"/>
          </p:cNvSpPr>
          <p:nvPr>
            <p:ph type="body" idx="1"/>
          </p:nvPr>
        </p:nvSpPr>
        <p:spPr>
          <a:xfrm>
            <a:off x="642938" y="596901"/>
            <a:ext cx="8069262" cy="5594350"/>
          </a:xfrm>
        </p:spPr>
        <p:txBody>
          <a:bodyPr/>
          <a:lstStyle/>
          <a:p>
            <a:pPr>
              <a:lnSpc>
                <a:spcPct val="90000"/>
              </a:lnSpc>
              <a:buFontTx/>
              <a:buNone/>
            </a:pPr>
            <a:endParaRPr lang="en-US" dirty="0"/>
          </a:p>
          <a:p>
            <a:pPr>
              <a:lnSpc>
                <a:spcPct val="90000"/>
              </a:lnSpc>
            </a:pPr>
            <a:r>
              <a:rPr lang="en-US" dirty="0" smtClean="0"/>
              <a:t>US (for example) is increasingly practicing information-centric warfare </a:t>
            </a:r>
          </a:p>
          <a:p>
            <a:pPr lvl="1">
              <a:lnSpc>
                <a:spcPct val="90000"/>
              </a:lnSpc>
            </a:pPr>
            <a:r>
              <a:rPr lang="en-US" dirty="0" smtClean="0"/>
              <a:t>Ability to get real time information to war fighters requires connection of disparate systems</a:t>
            </a:r>
            <a:endParaRPr lang="en-US" dirty="0"/>
          </a:p>
          <a:p>
            <a:pPr lvl="1">
              <a:lnSpc>
                <a:spcPct val="90000"/>
              </a:lnSpc>
            </a:pPr>
            <a:r>
              <a:rPr lang="en-US" dirty="0" smtClean="0"/>
              <a:t>…potentially </a:t>
            </a:r>
            <a:r>
              <a:rPr lang="en-US" dirty="0"/>
              <a:t>eliminating several natural defensive boundaries</a:t>
            </a:r>
          </a:p>
          <a:p>
            <a:pPr lvl="1">
              <a:lnSpc>
                <a:spcPct val="90000"/>
              </a:lnSpc>
            </a:pPr>
            <a:r>
              <a:rPr lang="en-US" dirty="0"/>
              <a:t>…and forcing defense of the entire </a:t>
            </a:r>
            <a:r>
              <a:rPr lang="en-US" dirty="0" smtClean="0"/>
              <a:t>network</a:t>
            </a:r>
          </a:p>
          <a:p>
            <a:pPr lvl="1">
              <a:lnSpc>
                <a:spcPct val="90000"/>
              </a:lnSpc>
            </a:pPr>
            <a:r>
              <a:rPr lang="en-US" dirty="0" smtClean="0"/>
              <a:t>…leading to Isandlwana or Rorke’s Drift?</a:t>
            </a:r>
            <a:endParaRPr lang="en-US" dirty="0"/>
          </a:p>
          <a:p>
            <a:pPr>
              <a:lnSpc>
                <a:spcPct val="90000"/>
              </a:lnSpc>
            </a:pPr>
            <a:r>
              <a:rPr lang="en-US" dirty="0" smtClean="0"/>
              <a:t>As </a:t>
            </a:r>
            <a:r>
              <a:rPr lang="en-US" dirty="0"/>
              <a:t>warfighting increasingly relies upon an IT backbone, the network itself becomes the battlefield</a:t>
            </a:r>
          </a:p>
          <a:p>
            <a:pPr lvl="1">
              <a:lnSpc>
                <a:spcPct val="90000"/>
              </a:lnSpc>
            </a:pPr>
            <a:r>
              <a:rPr lang="en-US" dirty="0"/>
              <a:t>Superior force-of-conventional-arms – hard to get</a:t>
            </a:r>
          </a:p>
          <a:p>
            <a:pPr lvl="1">
              <a:lnSpc>
                <a:spcPct val="90000"/>
              </a:lnSpc>
            </a:pPr>
            <a:r>
              <a:rPr lang="en-US" dirty="0"/>
              <a:t>Superiority of cyber-arms – potentially easier</a:t>
            </a:r>
          </a:p>
          <a:p>
            <a:pPr lvl="1">
              <a:lnSpc>
                <a:spcPct val="90000"/>
              </a:lnSpc>
            </a:pPr>
            <a:r>
              <a:rPr lang="en-US" dirty="0"/>
              <a:t>Attacker’s Goal: disrupt defender’s ability to wage war and prevent the use of information </a:t>
            </a:r>
            <a:r>
              <a:rPr lang="en-US" dirty="0" smtClean="0"/>
              <a:t>(or other) </a:t>
            </a:r>
            <a:r>
              <a:rPr lang="en-US" dirty="0"/>
              <a:t>technology</a:t>
            </a:r>
          </a:p>
          <a:p>
            <a:pPr>
              <a:lnSpc>
                <a:spcPct val="90000"/>
              </a:lnSpc>
            </a:pPr>
            <a:endParaRPr lang="en-US" dirty="0"/>
          </a:p>
        </p:txBody>
      </p:sp>
    </p:spTree>
  </p:cSld>
  <p:clrMapOvr>
    <a:masterClrMapping/>
  </p:clrMapOvr>
  <p:transition spd="med">
    <p:wipe dir="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777777"/>
      </a:lt2>
      <a:accent1>
        <a:srgbClr val="FD0000"/>
      </a:accent1>
      <a:accent2>
        <a:srgbClr val="C0C0C0"/>
      </a:accent2>
      <a:accent3>
        <a:srgbClr val="FFFFFF"/>
      </a:accent3>
      <a:accent4>
        <a:srgbClr val="000000"/>
      </a:accent4>
      <a:accent5>
        <a:srgbClr val="FEAAAA"/>
      </a:accent5>
      <a:accent6>
        <a:srgbClr val="AEAEAE"/>
      </a:accent6>
      <a:hlink>
        <a:srgbClr val="4D4D4D"/>
      </a:hlink>
      <a:folHlink>
        <a:srgbClr val="66726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119063" marR="0" indent="-119063" algn="ctr" defTabSz="914400" rtl="0" eaLnBrk="1" fontAlgn="base" latinLnBrk="0" hangingPunct="1">
          <a:lnSpc>
            <a:spcPct val="90000"/>
          </a:lnSpc>
          <a:spcBef>
            <a:spcPct val="50000"/>
          </a:spcBef>
          <a:spcAft>
            <a:spcPct val="0"/>
          </a:spcAft>
          <a:buClr>
            <a:schemeClr val="accent1"/>
          </a:buClr>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119063" marR="0" indent="-119063" algn="ctr" defTabSz="914400" rtl="0" eaLnBrk="1" fontAlgn="base" latinLnBrk="0" hangingPunct="1">
          <a:lnSpc>
            <a:spcPct val="90000"/>
          </a:lnSpc>
          <a:spcBef>
            <a:spcPct val="50000"/>
          </a:spcBef>
          <a:spcAft>
            <a:spcPct val="0"/>
          </a:spcAft>
          <a:buClr>
            <a:schemeClr val="accent1"/>
          </a:buClr>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777777"/>
        </a:lt2>
        <a:accent1>
          <a:srgbClr val="FD0000"/>
        </a:accent1>
        <a:accent2>
          <a:srgbClr val="C0C0C0"/>
        </a:accent2>
        <a:accent3>
          <a:srgbClr val="FFFFFF"/>
        </a:accent3>
        <a:accent4>
          <a:srgbClr val="000000"/>
        </a:accent4>
        <a:accent5>
          <a:srgbClr val="FEAAAA"/>
        </a:accent5>
        <a:accent6>
          <a:srgbClr val="AEAEAE"/>
        </a:accent6>
        <a:hlink>
          <a:srgbClr val="4D4D4D"/>
        </a:hlink>
        <a:folHlink>
          <a:srgbClr val="66726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36685</TotalTime>
  <Words>1851</Words>
  <Application>Microsoft Office PowerPoint</Application>
  <PresentationFormat>On-screen Show (4:3)</PresentationFormat>
  <Paragraphs>253</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“What Could Possibly Go Wrong?”  Thinking Differently About Security</vt:lpstr>
      <vt:lpstr> Agenda</vt:lpstr>
      <vt:lpstr> Why Do Anything Differently?</vt:lpstr>
      <vt:lpstr> Speaking Differently About Security</vt:lpstr>
      <vt:lpstr> Thinking Differently About Security</vt:lpstr>
      <vt:lpstr> Thinking Differently About Security</vt:lpstr>
      <vt:lpstr> Thinking Differently About Security</vt:lpstr>
      <vt:lpstr>The Network is the Battlefield (1)</vt:lpstr>
      <vt:lpstr>The Network is the Battlefield (2)</vt:lpstr>
      <vt:lpstr>…Which May Favor Adversaries</vt:lpstr>
      <vt:lpstr>Building Differently</vt:lpstr>
      <vt:lpstr>Building Differently –  Who We Build</vt:lpstr>
      <vt:lpstr>Building Differently –  Who We Build</vt:lpstr>
      <vt:lpstr>Building Differently –  What We Build  Innately Defensible Software</vt:lpstr>
      <vt:lpstr>Building Differently –  What We Build  Self-Aware Networks (1)</vt:lpstr>
      <vt:lpstr>Building Differently –  What We Build   Self-Aware Networks (2)</vt:lpstr>
      <vt:lpstr>Building Differently –  What We Build  Innately Defensible Data</vt:lpstr>
      <vt:lpstr>Building Differently –  What We Build  E-M-Based Networks</vt:lpstr>
      <vt:lpstr>“What Could Possibly Go Wrong?”</vt:lpstr>
      <vt:lpstr>Summary</vt:lpstr>
      <vt:lpstr>Remember </vt:lpstr>
      <vt:lpstr>Resources</vt:lpstr>
      <vt:lpstr>Slide 23</vt:lpstr>
      <vt:lpstr>Slide 24</vt:lpstr>
    </vt:vector>
  </TitlesOfParts>
  <Company>Oracle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Oracle</dc:creator>
  <dc:description>This presentation contains information proprietary to Oracle Corporation</dc:description>
  <cp:lastModifiedBy>madavids</cp:lastModifiedBy>
  <cp:revision>2683</cp:revision>
  <cp:lastPrinted>2006-02-05T23:07:35Z</cp:lastPrinted>
  <dcterms:created xsi:type="dcterms:W3CDTF">2004-09-08T23:34:22Z</dcterms:created>
  <dcterms:modified xsi:type="dcterms:W3CDTF">2013-11-20T02:48:21Z</dcterms:modified>
</cp:coreProperties>
</file>