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45"/>
  </p:notesMasterIdLst>
  <p:sldIdLst>
    <p:sldId id="322" r:id="rId2"/>
    <p:sldId id="291" r:id="rId3"/>
    <p:sldId id="318" r:id="rId4"/>
    <p:sldId id="264" r:id="rId5"/>
    <p:sldId id="296" r:id="rId6"/>
    <p:sldId id="328" r:id="rId7"/>
    <p:sldId id="320" r:id="rId8"/>
    <p:sldId id="292" r:id="rId9"/>
    <p:sldId id="324" r:id="rId10"/>
    <p:sldId id="297" r:id="rId11"/>
    <p:sldId id="298" r:id="rId12"/>
    <p:sldId id="257" r:id="rId13"/>
    <p:sldId id="299" r:id="rId14"/>
    <p:sldId id="300" r:id="rId15"/>
    <p:sldId id="261" r:id="rId16"/>
    <p:sldId id="312" r:id="rId17"/>
    <p:sldId id="314" r:id="rId18"/>
    <p:sldId id="315" r:id="rId19"/>
    <p:sldId id="317" r:id="rId20"/>
    <p:sldId id="266" r:id="rId21"/>
    <p:sldId id="325" r:id="rId22"/>
    <p:sldId id="303" r:id="rId23"/>
    <p:sldId id="304" r:id="rId24"/>
    <p:sldId id="301" r:id="rId25"/>
    <p:sldId id="308" r:id="rId26"/>
    <p:sldId id="302" r:id="rId27"/>
    <p:sldId id="306" r:id="rId28"/>
    <p:sldId id="323" r:id="rId29"/>
    <p:sldId id="305" r:id="rId30"/>
    <p:sldId id="327" r:id="rId31"/>
    <p:sldId id="279" r:id="rId32"/>
    <p:sldId id="326" r:id="rId33"/>
    <p:sldId id="307" r:id="rId34"/>
    <p:sldId id="281" r:id="rId35"/>
    <p:sldId id="263" r:id="rId36"/>
    <p:sldId id="309" r:id="rId37"/>
    <p:sldId id="310" r:id="rId38"/>
    <p:sldId id="316" r:id="rId39"/>
    <p:sldId id="287" r:id="rId40"/>
    <p:sldId id="290" r:id="rId41"/>
    <p:sldId id="321" r:id="rId42"/>
    <p:sldId id="288" r:id="rId43"/>
    <p:sldId id="289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2CFF19"/>
    <a:srgbClr val="55F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83" autoAdjust="0"/>
  </p:normalViewPr>
  <p:slideViewPr>
    <p:cSldViewPr snapToGrid="0" snapToObjects="1">
      <p:cViewPr>
        <p:scale>
          <a:sx n="89" d="100"/>
          <a:sy n="89" d="100"/>
        </p:scale>
        <p:origin x="-12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-378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CB2FB-4BFF-2548-9E7A-8FA9F6AD6371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00549-B0FF-3A49-ADE9-868F475A1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34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00549-B0FF-3A49-ADE9-868F475A133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82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JMSdigger</a:t>
            </a:r>
            <a:r>
              <a:rPr lang="en-US" baseline="0" dirty="0" smtClean="0"/>
              <a:t> is open source and is hosted on </a:t>
            </a:r>
            <a:r>
              <a:rPr lang="en-US" baseline="0" dirty="0" err="1" smtClean="0"/>
              <a:t>github</a:t>
            </a:r>
            <a:r>
              <a:rPr lang="en-US" baseline="0" dirty="0" smtClean="0"/>
              <a:t>. if you come across any bugs, please let me know.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00549-B0FF-3A49-ADE9-868F475A133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20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we look at only the protocols that </a:t>
            </a:r>
            <a:r>
              <a:rPr lang="en-US" dirty="0" err="1" smtClean="0"/>
              <a:t>ActiveMQ</a:t>
            </a:r>
            <a:r>
              <a:rPr lang="en-US" dirty="0" smtClean="0"/>
              <a:t> supports. Imagine the attack surface if</a:t>
            </a:r>
            <a:r>
              <a:rPr lang="en-US" baseline="0" dirty="0" smtClean="0"/>
              <a:t> we start going into dependencies and components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00549-B0FF-3A49-ADE9-868F475A133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43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</a:t>
            </a:r>
            <a:r>
              <a:rPr lang="en-US" baseline="0" dirty="0" smtClean="0"/>
              <a:t> you imagine a production website with its message broker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00549-B0FF-3A49-ADE9-868F475A133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75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the result of an</a:t>
            </a:r>
            <a:r>
              <a:rPr lang="en-US" baseline="0" dirty="0" smtClean="0"/>
              <a:t> unprotected admin interface listening on the internet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00549-B0FF-3A49-ADE9-868F475A133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80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00549-B0FF-3A49-ADE9-868F475A133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143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an extension of</a:t>
            </a:r>
            <a:r>
              <a:rPr lang="en-US" baseline="0" dirty="0" smtClean="0"/>
              <a:t> HTML interface, I expected </a:t>
            </a:r>
            <a:r>
              <a:rPr lang="en-US" baseline="0" dirty="0" err="1" smtClean="0"/>
              <a:t>ActiveMQ</a:t>
            </a:r>
            <a:r>
              <a:rPr lang="en-US" baseline="0" dirty="0" smtClean="0"/>
              <a:t> to be listening on the internet.</a:t>
            </a:r>
            <a:endParaRPr lang="en-US" dirty="0" smtClean="0"/>
          </a:p>
          <a:p>
            <a:r>
              <a:rPr lang="en-US" dirty="0" smtClean="0"/>
              <a:t>I </a:t>
            </a:r>
            <a:r>
              <a:rPr lang="en-US" dirty="0" smtClean="0"/>
              <a:t>did not take the route of scanning all internet </a:t>
            </a:r>
            <a:r>
              <a:rPr lang="en-US" baseline="0" dirty="0" smtClean="0"/>
              <a:t>hosts for </a:t>
            </a:r>
            <a:r>
              <a:rPr lang="en-US" baseline="0" dirty="0" err="1" smtClean="0"/>
              <a:t>ActiveMQ</a:t>
            </a:r>
            <a:r>
              <a:rPr lang="en-US" baseline="0" dirty="0" smtClean="0"/>
              <a:t>. Only some where admin interface was available on 8161.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00549-B0FF-3A49-ADE9-868F475A133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80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00549-B0FF-3A49-ADE9-868F475A133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4672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00549-B0FF-3A49-ADE9-868F475A133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4672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Either your rules</a:t>
            </a:r>
            <a:r>
              <a:rPr lang="en-US" baseline="0" dirty="0" smtClean="0"/>
              <a:t> are incomplete or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00549-B0FF-3A49-ADE9-868F475A1337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49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</a:t>
            </a:r>
            <a:r>
              <a:rPr lang="en-US" baseline="0" dirty="0" smtClean="0"/>
              <a:t> Enterprise messaging is not same as messaging. It is not Skype/communicator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00549-B0FF-3A49-ADE9-868F475A133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74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</a:t>
            </a:r>
            <a:r>
              <a:rPr lang="en-US" baseline="0" dirty="0" smtClean="0"/>
              <a:t> Enterprise messaging is not same as messaging. It is not Skype/communicator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00549-B0FF-3A49-ADE9-868F475A133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74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Message broker serves</a:t>
            </a:r>
            <a:r>
              <a:rPr lang="en-US" baseline="0" dirty="0" smtClean="0"/>
              <a:t> as an intermediary between messaging clients. They host JMS destinations</a:t>
            </a:r>
          </a:p>
          <a:p>
            <a:r>
              <a:rPr lang="en-US" baseline="0" dirty="0" smtClean="0"/>
              <a:t>Most of the message brokers support JMS API.</a:t>
            </a:r>
          </a:p>
          <a:p>
            <a:r>
              <a:rPr lang="en-US" baseline="0" dirty="0" smtClean="0"/>
              <a:t>A few example messaging APIs are </a:t>
            </a:r>
            <a:r>
              <a:rPr lang="en-US" baseline="0" dirty="0" err="1" smtClean="0"/>
              <a:t>ActiveMQ</a:t>
            </a:r>
            <a:r>
              <a:rPr lang="en-US" baseline="0" dirty="0" smtClean="0"/>
              <a:t>, Microsoft BizTalk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00549-B0FF-3A49-ADE9-868F475A133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05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JMS API</a:t>
            </a:r>
            <a:r>
              <a:rPr lang="en-US" baseline="0" dirty="0" smtClean="0"/>
              <a:t>  can be seen as a the glue which binds all of these together. </a:t>
            </a:r>
          </a:p>
          <a:p>
            <a:r>
              <a:rPr lang="en-US" baseline="0" dirty="0" smtClean="0"/>
              <a:t>It is used by clients to communicated with the broker.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00549-B0FF-3A49-ADE9-868F475A133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83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Enterprise messaging</a:t>
            </a:r>
            <a:r>
              <a:rPr lang="en-US" baseline="0" dirty="0" smtClean="0"/>
              <a:t> domain hasn’t been extensively explored in terms of security. It is therefore important to give the domain a serious thought because a lot rides on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00549-B0FF-3A49-ADE9-868F475A133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25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will briefly visit </a:t>
            </a:r>
            <a:r>
              <a:rPr lang="en-US" dirty="0" err="1" smtClean="0"/>
              <a:t>JMSDigger</a:t>
            </a:r>
            <a:r>
              <a:rPr lang="en-US" baseline="0" dirty="0" smtClean="0"/>
              <a:t> as it will be extensively used during the demos.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00549-B0FF-3A49-ADE9-868F475A133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4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current version is 0.1.1.0 but it packs a lot of punch as we will see in the demos. </a:t>
            </a:r>
          </a:p>
          <a:p>
            <a:r>
              <a:rPr lang="en-US" baseline="0" dirty="0" smtClean="0"/>
              <a:t>You can see the landing tab and the authentication tab screenshots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00549-B0FF-3A49-ADE9-868F475A133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34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has pre</a:t>
            </a:r>
            <a:r>
              <a:rPr lang="en-US" baseline="0" dirty="0" smtClean="0"/>
              <a:t> and post exploitation modules. The pre exploitation module allows you to test authentication, and </a:t>
            </a:r>
            <a:r>
              <a:rPr lang="en-US" baseline="0" dirty="0" err="1" smtClean="0"/>
              <a:t>bruteforce</a:t>
            </a:r>
            <a:r>
              <a:rPr lang="en-US" baseline="0" dirty="0" smtClean="0"/>
              <a:t> authentication</a:t>
            </a:r>
          </a:p>
          <a:p>
            <a:r>
              <a:rPr lang="en-US" baseline="0" dirty="0" smtClean="0"/>
              <a:t>It allows you to place hooks on JMS destination like queues, topics and durable subscribers and retrieve messages.</a:t>
            </a:r>
          </a:p>
          <a:p>
            <a:r>
              <a:rPr lang="en-US" baseline="0" dirty="0" smtClean="0"/>
              <a:t>You can also manipulate durable subscribers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has several </a:t>
            </a:r>
            <a:r>
              <a:rPr lang="en-US" baseline="0" dirty="0" err="1" smtClean="0"/>
              <a:t>activemq</a:t>
            </a:r>
            <a:r>
              <a:rPr lang="en-US" baseline="0" dirty="0" smtClean="0"/>
              <a:t> specific operations that we will see</a:t>
            </a:r>
          </a:p>
          <a:p>
            <a:r>
              <a:rPr lang="en-US" dirty="0" smtClean="0"/>
              <a:t>And</a:t>
            </a:r>
            <a:r>
              <a:rPr lang="en-US" baseline="0" dirty="0" smtClean="0"/>
              <a:t> then, it has more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00549-B0FF-3A49-ADE9-868F475A133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47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952EC-798B-42DA-BCEE-CA8DD753B885}" type="datetime1">
              <a:rPr lang="en-US" smtClean="0"/>
              <a:t>11/21/2013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Wassup MoM? AppSec USA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A3CBE56-3668-7346-A70E-763E0FA5BE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934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E97B1-CA8B-4BD3-8B95-3B87DBAF6BA6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Wassup MoM? AppSec USA 2013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E56-3668-7346-A70E-763E0FA5BE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9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C307A-8DB3-4989-B848-81770FBA542E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Wassup MoM? AppSec USA 2013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E56-3668-7346-A70E-763E0FA5BE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62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DAE60-5814-425D-81E9-9D2EB6C2E071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Wassup MoM? AppSec USA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E56-3668-7346-A70E-763E0FA5BE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9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D7E54-EA83-42E6-B939-2420676274E0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Wassup MoM? AppSec USA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E56-3668-7346-A70E-763E0FA5BE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4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BA3C-8608-466D-8B0E-B5A3C62F2EC2}" type="datetime1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Wassup MoM? AppSec USA 2013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E56-3668-7346-A70E-763E0FA5BE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25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7623-4196-4052-AB88-F2699548083B}" type="datetime1">
              <a:rPr lang="en-US" smtClean="0"/>
              <a:t>11/21/2013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Wassup MoM? AppSec USA 2013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E56-3668-7346-A70E-763E0FA5BE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20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513A-08F2-42BD-BBA5-B33FCEC048C8}" type="datetime1">
              <a:rPr lang="en-US" smtClean="0"/>
              <a:t>11/21/2013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Wassup MoM? AppSec USA 2013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E56-3668-7346-A70E-763E0FA5BE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89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1671-0C9D-41E6-A33A-CF1397F95C1D}" type="datetime1">
              <a:rPr lang="en-US" smtClean="0"/>
              <a:t>11/21/2013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Wassup MoM? AppSec USA 2013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E56-3668-7346-A70E-763E0FA5BE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13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3C8C-C678-4EBD-BDFD-798F7B6099E9}" type="datetime1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Wassup MoM? AppSec USA 2013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E56-3668-7346-A70E-763E0FA5BE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28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3758-3F14-4441-A9D6-B852FAD3CD5C}" type="datetime1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Wassup MoM? AppSec USA 2013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E56-3668-7346-A70E-763E0FA5BE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61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F5209-724B-4F9C-852F-4C686A4DE861}" type="datetime1">
              <a:rPr lang="en-US" smtClean="0"/>
              <a:t>11/21/2013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Wassup MoM? AppSec USA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CBE56-3668-7346-A70E-763E0FA5BE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1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enSecurityResearch/jmsdigger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ursevkalra.blogspot.com/" TargetMode="External"/><Relationship Id="rId2" Type="http://schemas.openxmlformats.org/officeDocument/2006/relationships/hyperlink" Target="mailto:gursev.kalra@foundstone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activemq.apache.com/" TargetMode="External"/><Relationship Id="rId2" Type="http://schemas.openxmlformats.org/officeDocument/2006/relationships/hyperlink" Target="http://www.jcp.org/en/jsr/detail?id=914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mailto:gursev.kalra@foundstone.com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6858001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56708" y="293724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300" dirty="0" err="1" smtClean="0">
                <a:solidFill>
                  <a:schemeClr val="bg1"/>
                </a:solidFill>
              </a:rPr>
              <a:t>Wassup</a:t>
            </a:r>
            <a:r>
              <a:rPr lang="en-US" sz="5300" dirty="0" smtClean="0">
                <a:solidFill>
                  <a:schemeClr val="bg1"/>
                </a:solidFill>
              </a:rPr>
              <a:t> </a:t>
            </a:r>
            <a:r>
              <a:rPr lang="en-US" sz="5300" dirty="0" err="1" smtClean="0">
                <a:solidFill>
                  <a:schemeClr val="bg1"/>
                </a:solidFill>
              </a:rPr>
              <a:t>MoM</a:t>
            </a:r>
            <a:r>
              <a:rPr lang="en-US" sz="5300" dirty="0" smtClean="0">
                <a:solidFill>
                  <a:schemeClr val="bg1"/>
                </a:solidFill>
              </a:rPr>
              <a:t>?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800" dirty="0" smtClean="0">
                <a:solidFill>
                  <a:schemeClr val="bg1"/>
                </a:solidFill>
              </a:rPr>
              <a:t>Owning the Message Oriented Middleware</a:t>
            </a:r>
            <a:endParaRPr lang="en-US" sz="3800" dirty="0">
              <a:solidFill>
                <a:schemeClr val="bg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56708" y="4316514"/>
            <a:ext cx="8329108" cy="2256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By: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2CFF19"/>
                </a:solidFill>
              </a:rPr>
              <a:t>Gursev Singh Kalra – Senior Principal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2CFF19"/>
                </a:solidFill>
              </a:rPr>
              <a:t>McAfee Foundstone </a:t>
            </a:r>
            <a:r>
              <a:rPr lang="en-US" sz="2800" dirty="0" smtClean="0">
                <a:solidFill>
                  <a:srgbClr val="2CFF19"/>
                </a:solidFill>
              </a:rPr>
              <a:t>Practice</a:t>
            </a:r>
            <a:endParaRPr lang="en-US" sz="2800" dirty="0">
              <a:solidFill>
                <a:srgbClr val="2CFF19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DE96-ADA6-4F52-B2A6-E00C1D623D58}" type="datetime1">
              <a:rPr lang="en-US" smtClean="0"/>
              <a:t>11/21/2013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E56-3668-7346-A70E-763E0FA5BEF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4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Queues and Topics (Destinations)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457200" y="1407253"/>
            <a:ext cx="8229600" cy="4525963"/>
          </a:xfrm>
        </p:spPr>
        <p:txBody>
          <a:bodyPr/>
          <a:lstStyle/>
          <a:p>
            <a:r>
              <a:rPr lang="en-US" dirty="0" smtClean="0"/>
              <a:t>Virtual channels to transmit messages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Live on a message broker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Transmit messages</a:t>
            </a:r>
            <a:endParaRPr lang="en-US" dirty="0">
              <a:solidFill>
                <a:srgbClr val="0000CC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53581" y="3104497"/>
            <a:ext cx="6991523" cy="1245247"/>
            <a:chOff x="780177" y="2611073"/>
            <a:chExt cx="6991523" cy="1245247"/>
          </a:xfrm>
        </p:grpSpPr>
        <p:sp>
          <p:nvSpPr>
            <p:cNvPr id="5" name="Rounded Rectangle 4"/>
            <p:cNvSpPr/>
            <p:nvPr/>
          </p:nvSpPr>
          <p:spPr>
            <a:xfrm>
              <a:off x="780177" y="3041009"/>
              <a:ext cx="1233181" cy="511728"/>
            </a:xfrm>
            <a:prstGeom prst="roundRect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Sender</a:t>
              </a:r>
              <a:endParaRPr lang="en-US" b="1" dirty="0"/>
            </a:p>
          </p:txBody>
        </p:sp>
        <p:sp>
          <p:nvSpPr>
            <p:cNvPr id="6" name="Flowchart: Direct Access Storage 5"/>
            <p:cNvSpPr/>
            <p:nvPr/>
          </p:nvSpPr>
          <p:spPr>
            <a:xfrm>
              <a:off x="3414319" y="3041009"/>
              <a:ext cx="1686188" cy="511728"/>
            </a:xfrm>
            <a:prstGeom prst="flowChartMagneticDrum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Queue</a:t>
              </a:r>
              <a:endParaRPr lang="en-US" b="1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573473" y="3041009"/>
              <a:ext cx="1198227" cy="511728"/>
            </a:xfrm>
            <a:prstGeom prst="roundRect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Receiver</a:t>
              </a:r>
              <a:endParaRPr lang="en-US" b="1" dirty="0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2088859" y="3246539"/>
              <a:ext cx="1241570" cy="142613"/>
            </a:xfrm>
            <a:prstGeom prst="rightArrow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5202573" y="3053592"/>
              <a:ext cx="1241570" cy="142613"/>
            </a:xfrm>
            <a:prstGeom prst="rightArrow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 rot="10800000">
              <a:off x="5203971" y="3424106"/>
              <a:ext cx="1241570" cy="142613"/>
            </a:xfrm>
            <a:prstGeom prst="rightArrow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nip Diagonal Corner Rectangle 10"/>
            <p:cNvSpPr/>
            <p:nvPr/>
          </p:nvSpPr>
          <p:spPr>
            <a:xfrm>
              <a:off x="2197917" y="2806117"/>
              <a:ext cx="931178" cy="390088"/>
            </a:xfrm>
            <a:prstGeom prst="snip2Diag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Message</a:t>
              </a:r>
              <a:endParaRPr lang="en-US" sz="1400" b="1" dirty="0"/>
            </a:p>
          </p:txBody>
        </p:sp>
        <p:sp>
          <p:nvSpPr>
            <p:cNvPr id="12" name="Snip Diagonal Corner Rectangle 11"/>
            <p:cNvSpPr/>
            <p:nvPr/>
          </p:nvSpPr>
          <p:spPr>
            <a:xfrm>
              <a:off x="5363361" y="2611073"/>
              <a:ext cx="928381" cy="390088"/>
            </a:xfrm>
            <a:prstGeom prst="snip2Diag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Message</a:t>
              </a:r>
              <a:endParaRPr lang="en-US" sz="14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50173" y="3548543"/>
              <a:ext cx="1576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Acknowledgement</a:t>
              </a:r>
              <a:endParaRPr lang="en-US" sz="1400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53581" y="4728121"/>
            <a:ext cx="7034168" cy="2085155"/>
            <a:chOff x="658536" y="2208474"/>
            <a:chExt cx="7034168" cy="2085155"/>
          </a:xfrm>
        </p:grpSpPr>
        <p:sp>
          <p:nvSpPr>
            <p:cNvPr id="15" name="Rounded Rectangle 14"/>
            <p:cNvSpPr/>
            <p:nvPr/>
          </p:nvSpPr>
          <p:spPr>
            <a:xfrm>
              <a:off x="658536" y="2967523"/>
              <a:ext cx="1233181" cy="511728"/>
            </a:xfrm>
            <a:prstGeom prst="roundRect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Publisher</a:t>
              </a:r>
              <a:endParaRPr lang="en-US" b="1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351519" y="3781901"/>
              <a:ext cx="1303416" cy="511728"/>
            </a:xfrm>
            <a:prstGeom prst="roundRect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Subscriber</a:t>
              </a:r>
              <a:endParaRPr lang="en-US" b="1" dirty="0"/>
            </a:p>
          </p:txBody>
        </p:sp>
        <p:sp>
          <p:nvSpPr>
            <p:cNvPr id="17" name="Right Arrow 16"/>
            <p:cNvSpPr/>
            <p:nvPr/>
          </p:nvSpPr>
          <p:spPr>
            <a:xfrm rot="1036978">
              <a:off x="4748655" y="3695971"/>
              <a:ext cx="1510777" cy="157139"/>
            </a:xfrm>
            <a:prstGeom prst="rightArrow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nip Diagonal Corner Rectangle 17"/>
            <p:cNvSpPr/>
            <p:nvPr/>
          </p:nvSpPr>
          <p:spPr>
            <a:xfrm>
              <a:off x="4766169" y="3878937"/>
              <a:ext cx="931178" cy="390088"/>
            </a:xfrm>
            <a:prstGeom prst="snip2Diag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Message</a:t>
              </a:r>
              <a:endParaRPr lang="en-US" sz="1400" b="1" dirty="0"/>
            </a:p>
          </p:txBody>
        </p:sp>
        <p:sp>
          <p:nvSpPr>
            <p:cNvPr id="19" name="Explosion 1 18"/>
            <p:cNvSpPr/>
            <p:nvPr/>
          </p:nvSpPr>
          <p:spPr>
            <a:xfrm>
              <a:off x="3632434" y="2703352"/>
              <a:ext cx="1233181" cy="1082530"/>
            </a:xfrm>
            <a:prstGeom prst="irregularSeal1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Topic</a:t>
              </a:r>
              <a:endParaRPr lang="en-US" b="1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389288" y="2208474"/>
              <a:ext cx="1303416" cy="511728"/>
            </a:xfrm>
            <a:prstGeom prst="roundRect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Subscriber</a:t>
              </a:r>
              <a:endParaRPr lang="en-US" b="1" dirty="0"/>
            </a:p>
          </p:txBody>
        </p:sp>
        <p:sp>
          <p:nvSpPr>
            <p:cNvPr id="21" name="Snip Diagonal Corner Rectangle 20"/>
            <p:cNvSpPr/>
            <p:nvPr/>
          </p:nvSpPr>
          <p:spPr>
            <a:xfrm>
              <a:off x="4954752" y="2229518"/>
              <a:ext cx="931178" cy="390088"/>
            </a:xfrm>
            <a:prstGeom prst="snip2Diag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Message</a:t>
              </a:r>
              <a:endParaRPr lang="en-US" sz="1400" b="1" dirty="0"/>
            </a:p>
          </p:txBody>
        </p:sp>
        <p:sp>
          <p:nvSpPr>
            <p:cNvPr id="22" name="Right Arrow 21"/>
            <p:cNvSpPr/>
            <p:nvPr/>
          </p:nvSpPr>
          <p:spPr>
            <a:xfrm rot="20486493">
              <a:off x="4848997" y="2726498"/>
              <a:ext cx="1461885" cy="134421"/>
            </a:xfrm>
            <a:prstGeom prst="rightArrow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2016451" y="3156176"/>
              <a:ext cx="1461885" cy="134421"/>
            </a:xfrm>
            <a:prstGeom prst="rightArrow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nip Diagonal Corner Rectangle 23"/>
            <p:cNvSpPr/>
            <p:nvPr/>
          </p:nvSpPr>
          <p:spPr>
            <a:xfrm>
              <a:off x="2281804" y="2699975"/>
              <a:ext cx="931178" cy="390088"/>
            </a:xfrm>
            <a:prstGeom prst="snip2Diag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Message</a:t>
              </a:r>
              <a:endParaRPr lang="en-US" sz="1400" b="1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2BD8-0BDB-457C-9BA0-D7EA920EF71A}" type="datetime1">
              <a:rPr lang="en-US" smtClean="0"/>
              <a:t>11/21/2013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Wassup MoM? AppSec USA 2013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E56-3668-7346-A70E-763E0FA5BEF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8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Message Broker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Core of Enterprise Messaging</a:t>
            </a:r>
          </a:p>
          <a:p>
            <a:r>
              <a:rPr lang="en-US" dirty="0" smtClean="0"/>
              <a:t>Allow message transformation, message routing etc…</a:t>
            </a:r>
          </a:p>
          <a:p>
            <a:r>
              <a:rPr lang="en-US" dirty="0" smtClean="0"/>
              <a:t>Host JMS destinations</a:t>
            </a:r>
          </a:p>
          <a:p>
            <a:r>
              <a:rPr lang="en-US" dirty="0" err="1" smtClean="0"/>
              <a:t>ActiveMQ</a:t>
            </a:r>
            <a:r>
              <a:rPr lang="en-US" dirty="0" smtClean="0"/>
              <a:t>, </a:t>
            </a:r>
            <a:r>
              <a:rPr lang="en-US" dirty="0" err="1" smtClean="0"/>
              <a:t>WebsphereMQ</a:t>
            </a:r>
            <a:r>
              <a:rPr lang="en-US" dirty="0" smtClean="0"/>
              <a:t>, </a:t>
            </a:r>
            <a:r>
              <a:rPr lang="en-US" dirty="0" err="1" smtClean="0"/>
              <a:t>RabbitMQ</a:t>
            </a:r>
            <a:r>
              <a:rPr lang="en-US" dirty="0"/>
              <a:t> </a:t>
            </a:r>
            <a:r>
              <a:rPr lang="en-US" dirty="0" smtClean="0"/>
              <a:t>etc… are a few message broker examples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Most message brokers support Java Messaging Service(JMS) API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99D16-018E-48D6-9B7D-D2B1DCBE6DD2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Wassup MoM? AppSec USA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E56-3668-7346-A70E-763E0FA5BEF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3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JMS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Java Messaging </a:t>
            </a:r>
            <a:r>
              <a:rPr lang="en-US" dirty="0" smtClean="0"/>
              <a:t>Services</a:t>
            </a:r>
            <a:endParaRPr lang="en-US" dirty="0" smtClean="0"/>
          </a:p>
          <a:p>
            <a:r>
              <a:rPr lang="en-US" dirty="0" smtClean="0"/>
              <a:t>An Enterprise Messaging API supported by large number of Messaging Products</a:t>
            </a:r>
          </a:p>
          <a:p>
            <a:r>
              <a:rPr lang="en-US" dirty="0" smtClean="0"/>
              <a:t>Write once, </a:t>
            </a:r>
            <a:r>
              <a:rPr lang="en-US" dirty="0"/>
              <a:t>r</a:t>
            </a:r>
            <a:r>
              <a:rPr lang="en-US" dirty="0" smtClean="0"/>
              <a:t>un everywhere (well, almost)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A potent attack tool</a:t>
            </a:r>
          </a:p>
          <a:p>
            <a:r>
              <a:rPr lang="en-US" dirty="0" err="1" smtClean="0">
                <a:solidFill>
                  <a:srgbClr val="0000CC"/>
                </a:solidFill>
              </a:rPr>
              <a:t>JMSDigger</a:t>
            </a:r>
            <a:r>
              <a:rPr lang="en-US" dirty="0" smtClean="0">
                <a:solidFill>
                  <a:srgbClr val="0000CC"/>
                </a:solidFill>
              </a:rPr>
              <a:t> is written using JMS API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82E3-A2CC-4215-999E-A5931827917E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Wassup MoM? AppSec USA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E56-3668-7346-A70E-763E0FA5BEF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3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An Enterprise Messaging Application (</a:t>
            </a:r>
            <a:r>
              <a:rPr lang="en-US" dirty="0" smtClean="0">
                <a:solidFill>
                  <a:srgbClr val="0000CC"/>
                </a:solidFill>
              </a:rPr>
              <a:t>Again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5" name="Cloud 14"/>
          <p:cNvSpPr/>
          <p:nvPr/>
        </p:nvSpPr>
        <p:spPr>
          <a:xfrm>
            <a:off x="3097893" y="1514596"/>
            <a:ext cx="3814635" cy="204737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Message Broker </a:t>
            </a:r>
            <a:r>
              <a:rPr lang="en-US" sz="2400" b="1" dirty="0" smtClean="0">
                <a:solidFill>
                  <a:schemeClr val="tx1"/>
                </a:solidFill>
              </a:rPr>
              <a:t>(Queues, Topics and custom code)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8639" y="5531091"/>
            <a:ext cx="1886749" cy="735485"/>
          </a:xfrm>
          <a:prstGeom prst="roundRect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Client A</a:t>
            </a:r>
            <a:endParaRPr lang="en-US" sz="24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6653244" y="5531091"/>
            <a:ext cx="1886749" cy="735485"/>
          </a:xfrm>
          <a:prstGeom prst="roundRect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Client N</a:t>
            </a:r>
            <a:endParaRPr lang="en-US" sz="2400" b="1" dirty="0"/>
          </a:p>
        </p:txBody>
      </p:sp>
      <p:sp>
        <p:nvSpPr>
          <p:cNvPr id="18" name="Right Arrow 17"/>
          <p:cNvSpPr/>
          <p:nvPr/>
        </p:nvSpPr>
        <p:spPr>
          <a:xfrm rot="19103203">
            <a:off x="1612054" y="4355040"/>
            <a:ext cx="2673314" cy="353564"/>
          </a:xfrm>
          <a:prstGeom prst="rightArrow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2766745">
            <a:off x="5303488" y="4336617"/>
            <a:ext cx="2307934" cy="371734"/>
          </a:xfrm>
          <a:prstGeom prst="rightArrow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nip Diagonal Corner Rectangle 19"/>
          <p:cNvSpPr/>
          <p:nvPr/>
        </p:nvSpPr>
        <p:spPr>
          <a:xfrm>
            <a:off x="1116363" y="4075105"/>
            <a:ext cx="1424689" cy="560657"/>
          </a:xfrm>
          <a:prstGeom prst="snip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Messages</a:t>
            </a:r>
            <a:endParaRPr lang="en-US" sz="2200" b="1" dirty="0"/>
          </a:p>
        </p:txBody>
      </p:sp>
      <p:sp>
        <p:nvSpPr>
          <p:cNvPr id="22" name="Snip Diagonal Corner Rectangle 21"/>
          <p:cNvSpPr/>
          <p:nvPr/>
        </p:nvSpPr>
        <p:spPr>
          <a:xfrm>
            <a:off x="6730661" y="4013814"/>
            <a:ext cx="1424689" cy="560657"/>
          </a:xfrm>
          <a:prstGeom prst="snip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Messages</a:t>
            </a:r>
            <a:endParaRPr lang="en-US" sz="22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BDED2-7E23-498A-A00F-A4912C6CA1CD}" type="datetime1">
              <a:rPr lang="en-US" smtClean="0"/>
              <a:t>11/21/2013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Wassup MoM? AppSec USA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E56-3668-7346-A70E-763E0FA5BEF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4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An Attackers View (</a:t>
            </a:r>
            <a:r>
              <a:rPr lang="en-US" dirty="0" smtClean="0">
                <a:solidFill>
                  <a:srgbClr val="0000CC"/>
                </a:solidFill>
              </a:rPr>
              <a:t>Items of value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5" name="Cloud 14"/>
          <p:cNvSpPr/>
          <p:nvPr/>
        </p:nvSpPr>
        <p:spPr>
          <a:xfrm>
            <a:off x="3097893" y="1514596"/>
            <a:ext cx="3814635" cy="204737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Message Broker </a:t>
            </a:r>
            <a:r>
              <a:rPr lang="en-US" sz="2400" b="1" dirty="0" smtClean="0">
                <a:solidFill>
                  <a:schemeClr val="tx1"/>
                </a:solidFill>
              </a:rPr>
              <a:t>(Queues, Topics and custom code)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8639" y="5531091"/>
            <a:ext cx="1886749" cy="735485"/>
          </a:xfrm>
          <a:prstGeom prst="roundRect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Client A</a:t>
            </a:r>
            <a:endParaRPr lang="en-US" sz="24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6653244" y="5531091"/>
            <a:ext cx="1886749" cy="735485"/>
          </a:xfrm>
          <a:prstGeom prst="roundRect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Client N</a:t>
            </a:r>
            <a:endParaRPr lang="en-US" sz="2400" b="1" dirty="0"/>
          </a:p>
        </p:txBody>
      </p:sp>
      <p:sp>
        <p:nvSpPr>
          <p:cNvPr id="18" name="Right Arrow 17"/>
          <p:cNvSpPr/>
          <p:nvPr/>
        </p:nvSpPr>
        <p:spPr>
          <a:xfrm rot="19103203">
            <a:off x="1612054" y="4355039"/>
            <a:ext cx="2673314" cy="353563"/>
          </a:xfrm>
          <a:prstGeom prst="rightArrow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2766745">
            <a:off x="5301310" y="4335689"/>
            <a:ext cx="2307934" cy="377780"/>
          </a:xfrm>
          <a:prstGeom prst="rightArrow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nip Diagonal Corner Rectangle 19"/>
          <p:cNvSpPr/>
          <p:nvPr/>
        </p:nvSpPr>
        <p:spPr>
          <a:xfrm>
            <a:off x="1116363" y="4075105"/>
            <a:ext cx="1424689" cy="560657"/>
          </a:xfrm>
          <a:prstGeom prst="snip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Messages</a:t>
            </a:r>
            <a:endParaRPr lang="en-US" sz="2200" b="1" dirty="0"/>
          </a:p>
        </p:txBody>
      </p:sp>
      <p:sp>
        <p:nvSpPr>
          <p:cNvPr id="22" name="Snip Diagonal Corner Rectangle 21"/>
          <p:cNvSpPr/>
          <p:nvPr/>
        </p:nvSpPr>
        <p:spPr>
          <a:xfrm>
            <a:off x="6730661" y="4013814"/>
            <a:ext cx="1424689" cy="560657"/>
          </a:xfrm>
          <a:prstGeom prst="snip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Messages</a:t>
            </a:r>
            <a:endParaRPr lang="en-US" sz="2200" b="1" dirty="0"/>
          </a:p>
        </p:txBody>
      </p:sp>
      <p:sp>
        <p:nvSpPr>
          <p:cNvPr id="4" name="Right Arrow 3"/>
          <p:cNvSpPr/>
          <p:nvPr/>
        </p:nvSpPr>
        <p:spPr>
          <a:xfrm rot="1892980">
            <a:off x="2403704" y="1561306"/>
            <a:ext cx="1388377" cy="66273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892980">
            <a:off x="31182" y="3479524"/>
            <a:ext cx="1388377" cy="66273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892980">
            <a:off x="31182" y="4950008"/>
            <a:ext cx="1388377" cy="66273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7796629">
            <a:off x="7661321" y="3380170"/>
            <a:ext cx="1388377" cy="66273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7796629">
            <a:off x="7780164" y="4822503"/>
            <a:ext cx="1388377" cy="66273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7796629">
            <a:off x="5892642" y="3180613"/>
            <a:ext cx="1388377" cy="66273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1892980">
            <a:off x="2255664" y="3180613"/>
            <a:ext cx="1388377" cy="66273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EB9E-4CF2-421B-BB31-253432385E97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Wassup MoM? AppSec USA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E56-3668-7346-A70E-763E0FA5BEF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1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Why </a:t>
            </a:r>
            <a:r>
              <a:rPr lang="en-US" dirty="0"/>
              <a:t>B</a:t>
            </a:r>
            <a:r>
              <a:rPr lang="en-US" dirty="0" smtClean="0"/>
              <a:t>other?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Enterprise messaging hasn’t been extensively explored for security issues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A lot (business, reputation etc…) rides on 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CA73-9DB9-464E-BCBF-7067AD56F7F9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Wassup MoM? AppSec USA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E56-3668-7346-A70E-763E0FA5BEF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4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Introduction to </a:t>
            </a:r>
            <a:r>
              <a:rPr lang="en-US" dirty="0" err="1" smtClean="0">
                <a:solidFill>
                  <a:srgbClr val="FF0000"/>
                </a:solidFill>
              </a:rPr>
              <a:t>jmsdigger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71E0-0CFA-40DA-B524-7181E4A8CD1D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Wassup MoM? AppSec USA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E56-3668-7346-A70E-763E0FA5BEF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5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99" y="114150"/>
            <a:ext cx="8407101" cy="41185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79202"/>
            <a:ext cx="8486615" cy="339708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93C9-9622-4685-B625-F7A9D86AAC62}" type="datetime1">
              <a:rPr lang="en-US" smtClean="0"/>
              <a:t>11/21/2013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Wassup MoM? AppSec USA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E56-3668-7346-A70E-763E0FA5BEF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6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solidFill>
                  <a:srgbClr val="0000CC"/>
                </a:solidFill>
              </a:rPr>
              <a:t>JMSDigger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- Enterprise </a:t>
            </a:r>
            <a:r>
              <a:rPr lang="en-US" dirty="0"/>
              <a:t>M</a:t>
            </a:r>
            <a:r>
              <a:rPr lang="en-US" dirty="0" smtClean="0"/>
              <a:t>essaging </a:t>
            </a:r>
            <a:r>
              <a:rPr lang="en-US" dirty="0"/>
              <a:t>A</a:t>
            </a:r>
            <a:r>
              <a:rPr lang="en-US" dirty="0" smtClean="0"/>
              <a:t>pplication </a:t>
            </a:r>
            <a:r>
              <a:rPr lang="en-US" dirty="0"/>
              <a:t>A</a:t>
            </a:r>
            <a:r>
              <a:rPr lang="en-US" dirty="0" smtClean="0"/>
              <a:t>ssessment </a:t>
            </a:r>
            <a:r>
              <a:rPr lang="en-US" dirty="0"/>
              <a:t>T</a:t>
            </a:r>
            <a:r>
              <a:rPr lang="en-US" dirty="0" smtClean="0"/>
              <a:t>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9993"/>
          </a:xfrm>
        </p:spPr>
        <p:txBody>
          <a:bodyPr>
            <a:normAutofit/>
          </a:bodyPr>
          <a:lstStyle/>
          <a:p>
            <a:r>
              <a:rPr lang="en-US" dirty="0" smtClean="0"/>
              <a:t>Authentication testing and credential brute force</a:t>
            </a:r>
          </a:p>
          <a:p>
            <a:r>
              <a:rPr lang="en-US" dirty="0" smtClean="0"/>
              <a:t>Dump messages from Queues, Topics and Durable Subscribers</a:t>
            </a:r>
          </a:p>
          <a:p>
            <a:r>
              <a:rPr lang="en-US" dirty="0" smtClean="0"/>
              <a:t>Manipulate durable subscribers</a:t>
            </a:r>
          </a:p>
          <a:p>
            <a:r>
              <a:rPr lang="en-US" dirty="0" err="1" smtClean="0"/>
              <a:t>ActiveMQ</a:t>
            </a:r>
            <a:r>
              <a:rPr lang="en-US" dirty="0" smtClean="0"/>
              <a:t> specific operations</a:t>
            </a:r>
          </a:p>
          <a:p>
            <a:pPr lvl="1"/>
            <a:r>
              <a:rPr lang="en-US" dirty="0" smtClean="0"/>
              <a:t>Password decryption, query broker statistics etc…</a:t>
            </a:r>
          </a:p>
          <a:p>
            <a:r>
              <a:rPr lang="en-US" dirty="0" smtClean="0"/>
              <a:t>More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4F42-1E56-437E-B56A-113BE234FDFE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Wassup MoM? AppSec USA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E56-3668-7346-A70E-763E0FA5BEF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4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Open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042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Actively maintained</a:t>
            </a:r>
          </a:p>
          <a:p>
            <a:r>
              <a:rPr lang="en-US" sz="3000" dirty="0" smtClean="0">
                <a:solidFill>
                  <a:srgbClr val="0000CC"/>
                </a:solidFill>
                <a:hlinkClick r:id="rId3"/>
              </a:rPr>
              <a:t>https</a:t>
            </a:r>
            <a:r>
              <a:rPr lang="en-US" sz="3000" dirty="0">
                <a:solidFill>
                  <a:srgbClr val="0000CC"/>
                </a:solidFill>
                <a:hlinkClick r:id="rId3"/>
              </a:rPr>
              <a:t>://</a:t>
            </a:r>
            <a:r>
              <a:rPr lang="en-US" sz="3000" dirty="0" smtClean="0">
                <a:solidFill>
                  <a:srgbClr val="0000CC"/>
                </a:solidFill>
                <a:hlinkClick r:id="rId3"/>
              </a:rPr>
              <a:t>github.com/OpenSecurityResearch/jmsdigger</a:t>
            </a:r>
            <a:endParaRPr lang="en-US" sz="3000" dirty="0" smtClean="0">
              <a:solidFill>
                <a:srgbClr val="0000CC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2808993"/>
            <a:ext cx="8401722" cy="3827907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13C5-6A4F-4025-9EB6-4A13B2E34A3D}" type="datetime1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Wassup MoM? AppSec USA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E56-3668-7346-A70E-763E0FA5BEF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2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Messaging 101</a:t>
            </a:r>
          </a:p>
          <a:p>
            <a:r>
              <a:rPr lang="en-US" dirty="0" smtClean="0"/>
              <a:t>Introduction to </a:t>
            </a:r>
            <a:r>
              <a:rPr lang="en-US" dirty="0" err="1" smtClean="0">
                <a:solidFill>
                  <a:srgbClr val="0000CC"/>
                </a:solidFill>
              </a:rPr>
              <a:t>JMSDigger</a:t>
            </a:r>
            <a:endParaRPr lang="en-US" dirty="0" smtClean="0">
              <a:solidFill>
                <a:srgbClr val="0000CC"/>
              </a:solidFill>
            </a:endParaRPr>
          </a:p>
          <a:p>
            <a:r>
              <a:rPr lang="en-US" dirty="0" smtClean="0"/>
              <a:t>Attacking the Message Broker – </a:t>
            </a:r>
            <a:r>
              <a:rPr lang="en-US" dirty="0" err="1" smtClean="0">
                <a:solidFill>
                  <a:srgbClr val="0000CC"/>
                </a:solidFill>
              </a:rPr>
              <a:t>ActiveMQ</a:t>
            </a:r>
            <a:r>
              <a:rPr lang="en-US" dirty="0" smtClean="0">
                <a:solidFill>
                  <a:srgbClr val="0000CC"/>
                </a:solidFill>
              </a:rPr>
              <a:t> Case Study</a:t>
            </a:r>
          </a:p>
          <a:p>
            <a:r>
              <a:rPr lang="en-US" dirty="0" smtClean="0"/>
              <a:t>Attacking a Messaging Application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Several </a:t>
            </a:r>
            <a:r>
              <a:rPr lang="en-US" dirty="0" smtClean="0">
                <a:solidFill>
                  <a:srgbClr val="0000CC"/>
                </a:solidFill>
              </a:rPr>
              <a:t>demonstrations along the presentation</a:t>
            </a:r>
            <a:endParaRPr lang="en-US" dirty="0" smtClean="0">
              <a:solidFill>
                <a:srgbClr val="0000CC"/>
              </a:solidFill>
            </a:endParaRPr>
          </a:p>
          <a:p>
            <a:r>
              <a:rPr lang="en-US" dirty="0" smtClean="0"/>
              <a:t>Q&amp;A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0F9C1-E35E-4EC3-8203-2FD51ED90CB6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Wassup MoM? AppSec USA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E56-3668-7346-A70E-763E0FA5BEF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23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ActiveMQ</a:t>
            </a:r>
            <a:r>
              <a:rPr lang="en-US" dirty="0">
                <a:solidFill>
                  <a:srgbClr val="FF0000"/>
                </a:solidFill>
              </a:rPr>
              <a:t> Case Study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Attacking the </a:t>
            </a:r>
            <a:r>
              <a:rPr lang="en-US" sz="3200" dirty="0" smtClean="0">
                <a:solidFill>
                  <a:schemeClr val="tx1"/>
                </a:solidFill>
              </a:rPr>
              <a:t>Message </a:t>
            </a:r>
            <a:r>
              <a:rPr lang="en-US" sz="3200" dirty="0">
                <a:solidFill>
                  <a:schemeClr val="tx1"/>
                </a:solidFill>
              </a:rPr>
              <a:t>B</a:t>
            </a:r>
            <a:r>
              <a:rPr lang="en-US" sz="3200" dirty="0" smtClean="0">
                <a:solidFill>
                  <a:schemeClr val="tx1"/>
                </a:solidFill>
              </a:rPr>
              <a:t>roker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F741-98A6-46E3-B76C-CBC9A8EDB0B6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Wassup MoM? AppSec USA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E56-3668-7346-A70E-763E0FA5BEF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2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ActiveMQ</a:t>
            </a:r>
            <a:r>
              <a:rPr lang="en-US" dirty="0" smtClean="0"/>
              <a:t> Protocol Attack Surface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B598-6AE5-4624-ADEF-01B4B726C8E3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Wassup MoM? AppSec USA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E56-3668-7346-A70E-763E0FA5BEFF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930" y="1353090"/>
            <a:ext cx="5762625" cy="502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57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ActiveMQ</a:t>
            </a:r>
            <a:r>
              <a:rPr lang="en-US" dirty="0" smtClean="0"/>
              <a:t> Web Admin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Manage Broker</a:t>
            </a:r>
          </a:p>
          <a:p>
            <a:r>
              <a:rPr lang="en-US" dirty="0" smtClean="0"/>
              <a:t>Create/Delete Destinations </a:t>
            </a:r>
          </a:p>
          <a:p>
            <a:r>
              <a:rPr lang="en-US" dirty="0" smtClean="0"/>
              <a:t>View Message </a:t>
            </a:r>
            <a:r>
              <a:rPr lang="en-US" dirty="0" smtClean="0"/>
              <a:t>Content (for </a:t>
            </a:r>
            <a:r>
              <a:rPr lang="en-US" dirty="0" err="1" smtClean="0"/>
              <a:t>TextMessage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>
                <a:solidFill>
                  <a:srgbClr val="0000CC"/>
                </a:solidFill>
              </a:rPr>
              <a:t>Unprotected until 5.8.0 – Now protected by basic authentication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Listens on 0.0.0.0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9E94-FE07-46F1-B819-D5F8E5ADB39A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Wassup MoM? AppSec USA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E56-3668-7346-A70E-763E0FA5BEF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2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CVE-2013-3060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85" y="1221699"/>
            <a:ext cx="7207623" cy="5557239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E028-98B4-4353-83C4-C8CCF9DF7831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E56-3668-7346-A70E-763E0FA5BEF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2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CVE-2013-3060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05" y="1481862"/>
            <a:ext cx="7024732" cy="528314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BC92E-4F8E-4A16-BCE3-6F6B9850962F}" type="datetime1">
              <a:rPr lang="en-US" smtClean="0"/>
              <a:t>11/21/2013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E56-3668-7346-A70E-763E0FA5BEF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0.0.0.0 is evil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</a:t>
            </a:r>
            <a:r>
              <a:rPr lang="en-US" dirty="0" err="1" smtClean="0"/>
              <a:t>ActiveMQ</a:t>
            </a:r>
            <a:r>
              <a:rPr lang="en-US" dirty="0" smtClean="0"/>
              <a:t> production instances available on the internet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4" y="2851208"/>
            <a:ext cx="10781026" cy="2818072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0788-8713-4A38-BF7B-4A0C2B624DD0}" type="datetime1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Wassup MoM? AppSec USA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E56-3668-7346-A70E-763E0FA5BEF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5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CVE-2013-1879 – XSS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43" y="2982918"/>
            <a:ext cx="7858114" cy="3143245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Vulnerable </a:t>
            </a:r>
            <a:r>
              <a:rPr lang="en-US" dirty="0" err="1" smtClean="0"/>
              <a:t>cron</a:t>
            </a:r>
            <a:r>
              <a:rPr lang="en-US" dirty="0" smtClean="0"/>
              <a:t> string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* * * * *&lt;script&gt;alert(1)&lt;/script&gt;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A709-ACEA-4F35-8A2F-4C907F4D751F}" type="datetime1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Wassup MoM? AppSec USA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E56-3668-7346-A70E-763E0FA5BEF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1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CVE-2012-6092 – XSS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57" y="2610087"/>
            <a:ext cx="7901543" cy="3134496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CC"/>
                </a:solidFill>
              </a:rPr>
              <a:t>Multiple XSS in Web Demos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61AFC-E668-4B35-BE89-0CC3B20C7A98}" type="datetime1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Wassup MoM? AppSec USA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E56-3668-7346-A70E-763E0FA5BEF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More CVE’s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CC"/>
                </a:solidFill>
              </a:rPr>
              <a:t>CVE-2012-6551</a:t>
            </a:r>
            <a:r>
              <a:rPr lang="en-US" dirty="0"/>
              <a:t> </a:t>
            </a:r>
            <a:r>
              <a:rPr lang="en-US" dirty="0" smtClean="0"/>
              <a:t>– Denial of </a:t>
            </a:r>
            <a:r>
              <a:rPr lang="en-US" dirty="0"/>
              <a:t>service (broker resource consumption) via HTTP </a:t>
            </a:r>
            <a:r>
              <a:rPr lang="en-US" dirty="0" smtClean="0"/>
              <a:t>requests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CVE-2012-5784</a:t>
            </a:r>
            <a:r>
              <a:rPr lang="en-US" dirty="0" smtClean="0"/>
              <a:t> – SSL </a:t>
            </a:r>
            <a:r>
              <a:rPr lang="en-US" dirty="0" err="1" smtClean="0"/>
              <a:t>MiTM</a:t>
            </a:r>
            <a:r>
              <a:rPr lang="en-US" dirty="0" smtClean="0"/>
              <a:t> because X.509 CN is not verified against the hostname</a:t>
            </a:r>
          </a:p>
          <a:p>
            <a:r>
              <a:rPr lang="en-US" dirty="0" smtClean="0"/>
              <a:t>…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5070-9B0F-4588-825D-0D6C186DD1CC}" type="datetime1">
              <a:rPr lang="en-US" smtClean="0"/>
              <a:t>11/21/2013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Wassup MoM? AppSec USA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E56-3668-7346-A70E-763E0FA5BEF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1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ActiveMQ</a:t>
            </a:r>
            <a:r>
              <a:rPr lang="en-US" dirty="0" smtClean="0"/>
              <a:t> Encrypted Passwords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61334"/>
          </a:xfrm>
        </p:spPr>
        <p:txBody>
          <a:bodyPr/>
          <a:lstStyle/>
          <a:p>
            <a:r>
              <a:rPr lang="en-US" dirty="0" err="1" smtClean="0"/>
              <a:t>ActiveMQ</a:t>
            </a:r>
            <a:r>
              <a:rPr lang="en-US" dirty="0" smtClean="0"/>
              <a:t> passwords can be optionally encrypted before storage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2174-4AA8-41E2-9CCE-2D5AFDFB35B7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Wassup MoM? AppSec USA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E56-3668-7346-A70E-763E0FA5BEFF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44" y="2942720"/>
            <a:ext cx="8067355" cy="316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99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Written several security tools (</a:t>
            </a:r>
            <a:r>
              <a:rPr lang="en-US" dirty="0" err="1" smtClean="0">
                <a:solidFill>
                  <a:srgbClr val="0000CC"/>
                </a:solidFill>
              </a:rPr>
              <a:t>JMSDigger</a:t>
            </a:r>
            <a:r>
              <a:rPr lang="en-US" dirty="0" smtClean="0"/>
              <a:t>, </a:t>
            </a:r>
            <a:r>
              <a:rPr lang="en-US" dirty="0" err="1" smtClean="0"/>
              <a:t>Oyedata</a:t>
            </a:r>
            <a:r>
              <a:rPr lang="en-US" dirty="0" smtClean="0"/>
              <a:t>, </a:t>
            </a:r>
            <a:r>
              <a:rPr lang="en-US" dirty="0" err="1" smtClean="0"/>
              <a:t>Clipcaptcha</a:t>
            </a:r>
            <a:r>
              <a:rPr lang="en-US" dirty="0" smtClean="0"/>
              <a:t>, </a:t>
            </a:r>
            <a:r>
              <a:rPr lang="en-US" dirty="0" err="1" smtClean="0"/>
              <a:t>TesserCap</a:t>
            </a:r>
            <a:r>
              <a:rPr lang="en-US" dirty="0" smtClean="0"/>
              <a:t> &amp; </a:t>
            </a:r>
            <a:r>
              <a:rPr lang="en-US" dirty="0" err="1" smtClean="0"/>
              <a:t>SSLSmart</a:t>
            </a:r>
            <a:r>
              <a:rPr lang="en-US" dirty="0" smtClean="0"/>
              <a:t>) </a:t>
            </a:r>
            <a:r>
              <a:rPr lang="en-US" dirty="0" smtClean="0"/>
              <a:t>and whitepapers</a:t>
            </a:r>
          </a:p>
          <a:p>
            <a:r>
              <a:rPr lang="en-US" dirty="0"/>
              <a:t>Wear multiple hats (Java security, web </a:t>
            </a:r>
            <a:r>
              <a:rPr lang="en-US" dirty="0" smtClean="0"/>
              <a:t>application security, </a:t>
            </a:r>
            <a:r>
              <a:rPr lang="en-US" dirty="0"/>
              <a:t>mobile etc</a:t>
            </a:r>
            <a:r>
              <a:rPr lang="en-US" dirty="0" smtClean="0"/>
              <a:t>…)</a:t>
            </a:r>
          </a:p>
          <a:p>
            <a:r>
              <a:rPr lang="en-US" dirty="0" smtClean="0"/>
              <a:t>Research </a:t>
            </a:r>
            <a:r>
              <a:rPr lang="en-US" dirty="0"/>
              <a:t>voted among top </a:t>
            </a:r>
            <a:r>
              <a:rPr lang="en-US" dirty="0" smtClean="0"/>
              <a:t>ten web </a:t>
            </a:r>
            <a:r>
              <a:rPr lang="en-US" dirty="0"/>
              <a:t>hacking techniques of 2011 and </a:t>
            </a:r>
            <a:r>
              <a:rPr lang="en-US" dirty="0" smtClean="0"/>
              <a:t>2012</a:t>
            </a:r>
          </a:p>
          <a:p>
            <a:r>
              <a:rPr lang="en-US" dirty="0" smtClean="0">
                <a:solidFill>
                  <a:srgbClr val="0000CC"/>
                </a:solidFill>
                <a:hlinkClick r:id="rId2"/>
              </a:rPr>
              <a:t>gursev.kalra@foundstone.com</a:t>
            </a:r>
            <a:r>
              <a:rPr lang="en-US" dirty="0" smtClean="0">
                <a:solidFill>
                  <a:srgbClr val="0000CC"/>
                </a:solidFill>
              </a:rPr>
              <a:t> , (@</a:t>
            </a:r>
            <a:r>
              <a:rPr lang="en-US" dirty="0" err="1" smtClean="0">
                <a:solidFill>
                  <a:srgbClr val="0000CC"/>
                </a:solidFill>
              </a:rPr>
              <a:t>igursev</a:t>
            </a:r>
            <a:r>
              <a:rPr lang="en-US" dirty="0" smtClean="0">
                <a:solidFill>
                  <a:srgbClr val="0000CC"/>
                </a:solidFill>
              </a:rPr>
              <a:t>)</a:t>
            </a:r>
          </a:p>
          <a:p>
            <a:r>
              <a:rPr lang="en-US" dirty="0" smtClean="0"/>
              <a:t>Blog </a:t>
            </a:r>
            <a:r>
              <a:rPr lang="en-US" dirty="0" smtClean="0">
                <a:solidFill>
                  <a:srgbClr val="0000CC"/>
                </a:solidFill>
                <a:hlinkClick r:id="rId3"/>
              </a:rPr>
              <a:t>http://gursevkalra.blogspot.com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103" y="681166"/>
            <a:ext cx="2383842" cy="73647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E3AC-5E09-4C78-AB0A-842C0F4682CD}" type="datetime1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Wassup MoM? AppSec USA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E56-3668-7346-A70E-763E0FA5BEF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44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ActiveMQ</a:t>
            </a:r>
            <a:r>
              <a:rPr lang="en-US" dirty="0" smtClean="0"/>
              <a:t> Encrypted Passwords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subjected to offline brute force decryption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Password brute force demo with </a:t>
            </a:r>
            <a:r>
              <a:rPr lang="en-US" dirty="0" err="1" smtClean="0">
                <a:solidFill>
                  <a:srgbClr val="0000CC"/>
                </a:solidFill>
              </a:rPr>
              <a:t>JMSDigger</a:t>
            </a:r>
            <a:endParaRPr lang="en-US" dirty="0" smtClean="0">
              <a:solidFill>
                <a:srgbClr val="0000CC"/>
              </a:solidFill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Speed with a single thread on my machine  </a:t>
            </a:r>
            <a:r>
              <a:rPr lang="en-US" dirty="0" smtClean="0">
                <a:solidFill>
                  <a:srgbClr val="0000CC"/>
                </a:solidFill>
              </a:rPr>
              <a:t>1 million decryption attempts in 240 seconds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52F98-875E-468C-903F-549E3DD4E218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Wassup MoM? AppSec USA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E56-3668-7346-A70E-763E0FA5BEF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7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Default </a:t>
            </a:r>
            <a:r>
              <a:rPr lang="en-US" dirty="0" err="1" smtClean="0"/>
              <a:t>ActiveMQ</a:t>
            </a:r>
            <a:r>
              <a:rPr lang="en-US" dirty="0" smtClean="0"/>
              <a:t>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CC"/>
                </a:solidFill>
              </a:rPr>
              <a:t>No </a:t>
            </a:r>
            <a:r>
              <a:rPr lang="en-US" dirty="0"/>
              <a:t>Authentication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No </a:t>
            </a:r>
            <a:r>
              <a:rPr lang="en-US" dirty="0" smtClean="0"/>
              <a:t>Encryption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There’s more</a:t>
            </a:r>
            <a:r>
              <a:rPr lang="en-US" dirty="0" smtClean="0">
                <a:solidFill>
                  <a:srgbClr val="0000CC"/>
                </a:solidFill>
              </a:rPr>
              <a:t>…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4CB7F-31CC-4898-8A7E-A434FD5C65CC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Wassup MoM? AppSec USA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E56-3668-7346-A70E-763E0FA5BEF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1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ActiveMQ</a:t>
            </a:r>
            <a:r>
              <a:rPr lang="en-US" dirty="0" smtClean="0"/>
              <a:t> Authentication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None </a:t>
            </a:r>
            <a:r>
              <a:rPr lang="en-US" dirty="0" smtClean="0">
                <a:solidFill>
                  <a:srgbClr val="0000CC"/>
                </a:solidFill>
              </a:rPr>
              <a:t>(Default)</a:t>
            </a:r>
          </a:p>
          <a:p>
            <a:r>
              <a:rPr lang="en-US" dirty="0" smtClean="0"/>
              <a:t>Simple Authentication Plugin</a:t>
            </a:r>
          </a:p>
          <a:p>
            <a:r>
              <a:rPr lang="en-US" dirty="0" smtClean="0"/>
              <a:t>JAAS Authentication Plugin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DCAD-46A4-4B26-8DFF-52F3133D3377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Wassup MoM? AppSec USA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E56-3668-7346-A70E-763E0FA5BEF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ActiveMQ</a:t>
            </a:r>
            <a:r>
              <a:rPr lang="en-US" dirty="0" smtClean="0"/>
              <a:t> Simple Authentication Plugin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account lockout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Susceptible to credential brute force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Authentication brute force demo with </a:t>
            </a:r>
            <a:r>
              <a:rPr lang="en-US" dirty="0" err="1" smtClean="0">
                <a:solidFill>
                  <a:srgbClr val="0000CC"/>
                </a:solidFill>
              </a:rPr>
              <a:t>JMSDigger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14" y="3765176"/>
            <a:ext cx="11768866" cy="308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4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JMS and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API Support</a:t>
            </a:r>
          </a:p>
          <a:p>
            <a:r>
              <a:rPr lang="en-US" dirty="0" smtClean="0"/>
              <a:t>Must rely on Broker Configuration</a:t>
            </a:r>
          </a:p>
          <a:p>
            <a:r>
              <a:rPr lang="en-US" dirty="0" smtClean="0"/>
              <a:t>Changes with Every Broker – </a:t>
            </a:r>
            <a:r>
              <a:rPr lang="en-US" dirty="0" smtClean="0">
                <a:solidFill>
                  <a:srgbClr val="0000CC"/>
                </a:solidFill>
              </a:rPr>
              <a:t>No Portability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D1BAF-BCCF-4102-A741-B3434B988816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Wassup MoM? AppSec USA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E56-3668-7346-A70E-763E0FA5BEF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4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Attacking A messaging application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3F8F-07AC-4EB3-97D4-3197F6C0DAD0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Wassup MoM? AppSec USA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E56-3668-7346-A70E-763E0FA5BEF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7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Attacking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Custom authentication code with </a:t>
            </a:r>
            <a:r>
              <a:rPr lang="en-US" dirty="0" err="1" smtClean="0">
                <a:solidFill>
                  <a:srgbClr val="0000CC"/>
                </a:solidFill>
              </a:rPr>
              <a:t>jaasAuthenticationPlugin</a:t>
            </a:r>
            <a:endParaRPr lang="en-US" dirty="0" smtClean="0">
              <a:solidFill>
                <a:srgbClr val="0000CC"/>
              </a:solidFill>
            </a:endParaRPr>
          </a:p>
          <a:p>
            <a:r>
              <a:rPr lang="en-US" dirty="0" smtClean="0"/>
              <a:t>Can be vulnerable to SQL Injection, LDAP injection etc…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SQL injection + authentication bypass demo with </a:t>
            </a:r>
            <a:r>
              <a:rPr lang="en-US" dirty="0" err="1" smtClean="0">
                <a:solidFill>
                  <a:srgbClr val="0000CC"/>
                </a:solidFill>
              </a:rPr>
              <a:t>JMSDigger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F9B3-ACA6-4E33-983F-B6421C73DD46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Wassup MoM? AppSec USA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E56-3668-7346-A70E-763E0FA5BEF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Evaluating Authorization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Custom authorization code or inadequate controls</a:t>
            </a:r>
            <a:endParaRPr lang="en-US" dirty="0" smtClean="0">
              <a:solidFill>
                <a:srgbClr val="0000CC"/>
              </a:solidFill>
            </a:endParaRPr>
          </a:p>
          <a:p>
            <a:r>
              <a:rPr lang="en-US" dirty="0" smtClean="0">
                <a:solidFill>
                  <a:srgbClr val="0000CC"/>
                </a:solidFill>
              </a:rPr>
              <a:t>Dump messages from destinations (Queues and Topics)</a:t>
            </a:r>
          </a:p>
          <a:p>
            <a:r>
              <a:rPr lang="en-US" dirty="0" smtClean="0"/>
              <a:t>Leverages </a:t>
            </a:r>
            <a:r>
              <a:rPr lang="en-US" dirty="0" err="1" smtClean="0">
                <a:solidFill>
                  <a:srgbClr val="0000CC"/>
                </a:solidFill>
              </a:rPr>
              <a:t>QueueBrowser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to dump Queue contents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Message dump demo with </a:t>
            </a:r>
            <a:r>
              <a:rPr lang="en-US" dirty="0" err="1" smtClean="0">
                <a:solidFill>
                  <a:srgbClr val="0000CC"/>
                </a:solidFill>
              </a:rPr>
              <a:t>JMSDigger</a:t>
            </a:r>
            <a:endParaRPr lang="en-US" dirty="0" smtClean="0">
              <a:solidFill>
                <a:srgbClr val="0000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1F8EF-7BB6-4068-8A6C-D1B7AF966D40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Wassup MoM? AppSec USA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E56-3668-7346-A70E-763E0FA5BEF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4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Manipulating Durable Subscribers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durable subscribers</a:t>
            </a:r>
          </a:p>
          <a:p>
            <a:r>
              <a:rPr lang="en-US" dirty="0" smtClean="0"/>
              <a:t>Erase durable subscribers</a:t>
            </a:r>
          </a:p>
          <a:p>
            <a:r>
              <a:rPr lang="en-US" dirty="0" smtClean="0"/>
              <a:t>Leverage durable subscribers to cause disk space usage </a:t>
            </a:r>
            <a:r>
              <a:rPr lang="en-US" dirty="0" err="1" smtClean="0"/>
              <a:t>DoS</a:t>
            </a:r>
            <a:endParaRPr lang="en-US" dirty="0" smtClean="0"/>
          </a:p>
          <a:p>
            <a:r>
              <a:rPr lang="en-US" dirty="0" smtClean="0">
                <a:solidFill>
                  <a:srgbClr val="0000CC"/>
                </a:solidFill>
              </a:rPr>
              <a:t>Manipulating durable subscribers with </a:t>
            </a:r>
            <a:r>
              <a:rPr lang="en-US" dirty="0" err="1" smtClean="0">
                <a:solidFill>
                  <a:srgbClr val="0000CC"/>
                </a:solidFill>
              </a:rPr>
              <a:t>JMSDigger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90B4-C412-4693-9924-4417618D1D1F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Wassup MoM? AppSec USA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E56-3668-7346-A70E-763E0FA5BEFF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9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Doing More With JMS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Messaging Brokers may talk to C/C++/</a:t>
            </a:r>
            <a:r>
              <a:rPr lang="en-US" dirty="0" err="1" smtClean="0"/>
              <a:t>.Net</a:t>
            </a:r>
            <a:r>
              <a:rPr lang="en-US" dirty="0"/>
              <a:t> </a:t>
            </a:r>
            <a:r>
              <a:rPr lang="en-US" dirty="0" smtClean="0"/>
              <a:t>… clients</a:t>
            </a:r>
          </a:p>
          <a:p>
            <a:r>
              <a:rPr lang="en-US" dirty="0" smtClean="0"/>
              <a:t>Attack </a:t>
            </a:r>
            <a:r>
              <a:rPr lang="en-US" dirty="0"/>
              <a:t>o</a:t>
            </a:r>
            <a:r>
              <a:rPr lang="en-US" dirty="0" smtClean="0"/>
              <a:t>ther </a:t>
            </a:r>
            <a:r>
              <a:rPr lang="en-US" dirty="0"/>
              <a:t>c</a:t>
            </a:r>
            <a:r>
              <a:rPr lang="en-US" dirty="0" smtClean="0"/>
              <a:t>lients</a:t>
            </a:r>
          </a:p>
          <a:p>
            <a:r>
              <a:rPr lang="en-US" dirty="0" smtClean="0"/>
              <a:t>Attack the broker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Your imagination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EE6BA-4EA8-4EA7-BEAE-96F25B00D54B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Wassup MoM? AppSec USA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E56-3668-7346-A70E-763E0FA5BEFF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7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Messaging 101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63E2-0DCB-4078-A16F-7E2CA2569233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Wassup MoM? AppSec USA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E56-3668-7346-A70E-763E0FA5BEF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Java Message Service by Mark Richards, Richard Monson-</a:t>
            </a:r>
            <a:r>
              <a:rPr lang="en-US" dirty="0" err="1"/>
              <a:t>Haefel</a:t>
            </a:r>
            <a:r>
              <a:rPr lang="en-US" dirty="0"/>
              <a:t> and David A. </a:t>
            </a:r>
            <a:r>
              <a:rPr lang="en-US" dirty="0" smtClean="0"/>
              <a:t>Chappell</a:t>
            </a:r>
          </a:p>
          <a:p>
            <a:r>
              <a:rPr lang="en-US" dirty="0" err="1" smtClean="0"/>
              <a:t>ActiveMQ</a:t>
            </a:r>
            <a:r>
              <a:rPr lang="en-US" dirty="0" smtClean="0"/>
              <a:t> in Action</a:t>
            </a:r>
          </a:p>
          <a:p>
            <a:r>
              <a:rPr lang="en-US" dirty="0" smtClean="0"/>
              <a:t>JMS API Specification –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www.jcp.org/en/jsr/detail?id=914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err="1" smtClean="0"/>
              <a:t>ActiveMQ</a:t>
            </a:r>
            <a:r>
              <a:rPr lang="en-US" dirty="0" smtClean="0"/>
              <a:t> </a:t>
            </a:r>
            <a:r>
              <a:rPr lang="en-US" dirty="0" smtClean="0"/>
              <a:t>@ Apache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 smtClean="0">
                <a:hlinkClick r:id="rId3"/>
              </a:rPr>
              <a:t>://activemq.apache.com</a:t>
            </a:r>
            <a:r>
              <a:rPr lang="en-US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4639F-08F0-4A45-BC51-852119685BBF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Wassup MoM? AppSec USA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E56-3668-7346-A70E-763E0FA5BEFF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1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Enterprise messaging applications can be insecure when secure coding practices are not followed</a:t>
            </a:r>
          </a:p>
          <a:p>
            <a:r>
              <a:rPr lang="en-US" dirty="0"/>
              <a:t>Harden your Messaging Brokers</a:t>
            </a:r>
          </a:p>
          <a:p>
            <a:r>
              <a:rPr lang="en-US" dirty="0" smtClean="0"/>
              <a:t>Perform a security audit before deployment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Maintain your guard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3131-E930-4E39-B9FA-9D5A2E1551CD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Wassup MoM? AppSec USA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E56-3668-7346-A70E-763E0FA5BEFF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8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04000" dirty="0" smtClean="0"/>
              <a:t>?</a:t>
            </a:r>
            <a:endParaRPr lang="en-US" sz="11200" dirty="0" smtClean="0"/>
          </a:p>
          <a:p>
            <a:pPr marL="0" indent="0" algn="r">
              <a:buNone/>
            </a:pPr>
            <a:r>
              <a:rPr lang="en-US" sz="14400" dirty="0" smtClean="0">
                <a:solidFill>
                  <a:srgbClr val="0000CC"/>
                </a:solidFill>
                <a:hlinkClick r:id="rId2"/>
              </a:rPr>
              <a:t>gursev.kalra@foundstone.com</a:t>
            </a:r>
            <a:r>
              <a:rPr lang="en-US" sz="14400" dirty="0" smtClean="0">
                <a:solidFill>
                  <a:srgbClr val="0000CC"/>
                </a:solidFill>
              </a:rPr>
              <a:t> </a:t>
            </a:r>
          </a:p>
          <a:p>
            <a:pPr marL="0" indent="0" algn="r">
              <a:buNone/>
            </a:pPr>
            <a:r>
              <a:rPr lang="en-US" sz="14400" dirty="0" smtClean="0">
                <a:solidFill>
                  <a:srgbClr val="0000CC"/>
                </a:solidFill>
              </a:rPr>
              <a:t>@</a:t>
            </a:r>
            <a:r>
              <a:rPr lang="en-US" sz="14400" dirty="0" err="1" smtClean="0">
                <a:solidFill>
                  <a:srgbClr val="0000CC"/>
                </a:solidFill>
              </a:rPr>
              <a:t>igursev</a:t>
            </a:r>
            <a:endParaRPr lang="en-US" sz="14400" dirty="0">
              <a:solidFill>
                <a:srgbClr val="0000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710D9-2634-46E8-9387-1ACDD9F021D5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Wassup MoM? AppSec USA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E56-3668-7346-A70E-763E0FA5BEFF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4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Thank you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2CDFC-C750-48C7-9705-5D590B7000B5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Wassup MoM? AppSec USA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E56-3668-7346-A70E-763E0FA5BEFF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5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Enterprise Messaging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9729-DB1B-4264-9A2D-C69F0F21EF83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Wassup MoM? AppSec USA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E56-3668-7346-A70E-763E0FA5BEF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98" y="1489600"/>
            <a:ext cx="2888761" cy="28887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420" y="3547081"/>
            <a:ext cx="2568037" cy="26053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931" y="1827312"/>
            <a:ext cx="2232716" cy="2262289"/>
          </a:xfrm>
          <a:prstGeom prst="rect">
            <a:avLst/>
          </a:prstGeom>
        </p:spPr>
      </p:pic>
      <p:sp>
        <p:nvSpPr>
          <p:cNvPr id="10" name="&quot;No&quot; Symbol 9"/>
          <p:cNvSpPr/>
          <p:nvPr/>
        </p:nvSpPr>
        <p:spPr>
          <a:xfrm>
            <a:off x="3068640" y="3547081"/>
            <a:ext cx="2853596" cy="2561834"/>
          </a:xfrm>
          <a:prstGeom prst="noSmoking">
            <a:avLst/>
          </a:prstGeom>
          <a:solidFill>
            <a:srgbClr val="FF0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&quot;No&quot; Symbol 10"/>
          <p:cNvSpPr/>
          <p:nvPr/>
        </p:nvSpPr>
        <p:spPr>
          <a:xfrm>
            <a:off x="574980" y="1690084"/>
            <a:ext cx="2549220" cy="2399515"/>
          </a:xfrm>
          <a:prstGeom prst="noSmoking">
            <a:avLst/>
          </a:prstGeom>
          <a:solidFill>
            <a:srgbClr val="FF0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&quot;No&quot; Symbol 11"/>
          <p:cNvSpPr/>
          <p:nvPr/>
        </p:nvSpPr>
        <p:spPr>
          <a:xfrm>
            <a:off x="6019800" y="1681281"/>
            <a:ext cx="2593096" cy="2505397"/>
          </a:xfrm>
          <a:prstGeom prst="noSmoking">
            <a:avLst/>
          </a:prstGeom>
          <a:solidFill>
            <a:srgbClr val="FF000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91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Enterprise Messaging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Enables communication between enterprise systems written in disparate technologies via </a:t>
            </a:r>
            <a:r>
              <a:rPr lang="en-US" dirty="0" smtClean="0">
                <a:solidFill>
                  <a:srgbClr val="0000CC"/>
                </a:solidFill>
              </a:rPr>
              <a:t>messages</a:t>
            </a:r>
          </a:p>
          <a:p>
            <a:r>
              <a:rPr lang="en-US" dirty="0" smtClean="0"/>
              <a:t>Provides</a:t>
            </a:r>
            <a:endParaRPr lang="en-US" dirty="0"/>
          </a:p>
          <a:p>
            <a:pPr lvl="1"/>
            <a:r>
              <a:rPr lang="en-US" dirty="0"/>
              <a:t>Heterogeneous Integration</a:t>
            </a:r>
          </a:p>
          <a:p>
            <a:pPr lvl="1"/>
            <a:r>
              <a:rPr lang="en-US" dirty="0"/>
              <a:t>High Scalability and Reliability</a:t>
            </a:r>
          </a:p>
          <a:p>
            <a:pPr lvl="1"/>
            <a:r>
              <a:rPr lang="en-US" dirty="0"/>
              <a:t>Asynchronous </a:t>
            </a:r>
            <a:r>
              <a:rPr lang="en-US" dirty="0" smtClean="0"/>
              <a:t>Operation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Forms the transactional backbone for a very large number of organizations worldwide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6183-A252-499B-85FB-E6958AEC3A1B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Wassup MoM? AppSec USA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E56-3668-7346-A70E-763E0FA5BEF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8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An Enterprise Messaging Application (Simplified)</a:t>
            </a:r>
            <a:endParaRPr lang="en-US" dirty="0"/>
          </a:p>
        </p:txBody>
      </p:sp>
      <p:sp>
        <p:nvSpPr>
          <p:cNvPr id="15" name="Cloud 14"/>
          <p:cNvSpPr/>
          <p:nvPr/>
        </p:nvSpPr>
        <p:spPr>
          <a:xfrm>
            <a:off x="3097893" y="1514596"/>
            <a:ext cx="3814635" cy="204737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Message Broker </a:t>
            </a:r>
            <a:r>
              <a:rPr lang="en-US" sz="2400" b="1" dirty="0" smtClean="0">
                <a:solidFill>
                  <a:schemeClr val="tx1"/>
                </a:solidFill>
              </a:rPr>
              <a:t>(Queues, Topics and custom code)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8639" y="5531091"/>
            <a:ext cx="1886749" cy="735485"/>
          </a:xfrm>
          <a:prstGeom prst="roundRect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Client A</a:t>
            </a:r>
            <a:endParaRPr lang="en-US" sz="24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6653244" y="5531091"/>
            <a:ext cx="1886749" cy="735485"/>
          </a:xfrm>
          <a:prstGeom prst="roundRect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Client N</a:t>
            </a:r>
            <a:endParaRPr lang="en-US" sz="2400" b="1" dirty="0"/>
          </a:p>
        </p:txBody>
      </p:sp>
      <p:sp>
        <p:nvSpPr>
          <p:cNvPr id="18" name="Right Arrow 17"/>
          <p:cNvSpPr/>
          <p:nvPr/>
        </p:nvSpPr>
        <p:spPr>
          <a:xfrm rot="19103203">
            <a:off x="1612054" y="4355040"/>
            <a:ext cx="2673314" cy="353564"/>
          </a:xfrm>
          <a:prstGeom prst="rightArrow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2766745">
            <a:off x="5303488" y="4336617"/>
            <a:ext cx="2307934" cy="371734"/>
          </a:xfrm>
          <a:prstGeom prst="rightArrow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nip Diagonal Corner Rectangle 19"/>
          <p:cNvSpPr/>
          <p:nvPr/>
        </p:nvSpPr>
        <p:spPr>
          <a:xfrm>
            <a:off x="1116363" y="4075105"/>
            <a:ext cx="1424689" cy="560657"/>
          </a:xfrm>
          <a:prstGeom prst="snip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Messages</a:t>
            </a:r>
            <a:endParaRPr lang="en-US" sz="2200" b="1" dirty="0"/>
          </a:p>
        </p:txBody>
      </p:sp>
      <p:sp>
        <p:nvSpPr>
          <p:cNvPr id="22" name="Snip Diagonal Corner Rectangle 21"/>
          <p:cNvSpPr/>
          <p:nvPr/>
        </p:nvSpPr>
        <p:spPr>
          <a:xfrm>
            <a:off x="6730661" y="4013814"/>
            <a:ext cx="1424689" cy="560657"/>
          </a:xfrm>
          <a:prstGeom prst="snip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Messages</a:t>
            </a:r>
            <a:endParaRPr lang="en-US" sz="22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31E0-C4FE-4BF0-83EF-7985E239C828}" type="datetime1">
              <a:rPr lang="en-US" smtClean="0"/>
              <a:t>11/21/2013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Wassup MoM? AppSec USA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E56-3668-7346-A70E-763E0FA5BEF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9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95943" y="1298196"/>
            <a:ext cx="3630706" cy="4747602"/>
            <a:chOff x="5125675" y="1409350"/>
            <a:chExt cx="3489820" cy="3481432"/>
          </a:xfrm>
        </p:grpSpPr>
        <p:sp>
          <p:nvSpPr>
            <p:cNvPr id="4" name="Snip Single Corner Rectangle 3"/>
            <p:cNvSpPr/>
            <p:nvPr/>
          </p:nvSpPr>
          <p:spPr>
            <a:xfrm>
              <a:off x="5125675" y="1409350"/>
              <a:ext cx="3489820" cy="3481432"/>
            </a:xfrm>
            <a:prstGeom prst="snip1Rect">
              <a:avLst/>
            </a:prstGeom>
            <a:solidFill>
              <a:schemeClr val="tx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6066" y="2367094"/>
              <a:ext cx="2718033" cy="42783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Properties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436066" y="2944535"/>
              <a:ext cx="2718033" cy="16274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Body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445853" y="1806429"/>
              <a:ext cx="2718033" cy="42783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Headers</a:t>
              </a:r>
              <a:endParaRPr lang="en-US" dirty="0"/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is a Message?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390475"/>
            <a:ext cx="4878198" cy="5220050"/>
          </a:xfrm>
        </p:spPr>
        <p:txBody>
          <a:bodyPr>
            <a:normAutofit/>
          </a:bodyPr>
          <a:lstStyle/>
          <a:p>
            <a:r>
              <a:rPr lang="en-US" dirty="0"/>
              <a:t>An object that transfers data between JMS clients</a:t>
            </a:r>
          </a:p>
          <a:p>
            <a:r>
              <a:rPr lang="en-US" dirty="0" smtClean="0"/>
              <a:t>Made </a:t>
            </a:r>
            <a:r>
              <a:rPr lang="en-US" dirty="0"/>
              <a:t>up of Headers, Properties and a </a:t>
            </a:r>
            <a:r>
              <a:rPr lang="en-US" dirty="0" smtClean="0"/>
              <a:t>Body</a:t>
            </a:r>
          </a:p>
          <a:p>
            <a:r>
              <a:rPr lang="en-US" dirty="0" smtClean="0"/>
              <a:t>May contain </a:t>
            </a:r>
            <a:r>
              <a:rPr lang="en-US" dirty="0"/>
              <a:t>financial information, PII, business critical information etc</a:t>
            </a:r>
            <a:r>
              <a:rPr lang="en-US" dirty="0" smtClean="0"/>
              <a:t>…</a:t>
            </a:r>
            <a:endParaRPr lang="en-US" dirty="0"/>
          </a:p>
          <a:p>
            <a:r>
              <a:rPr lang="en-US" dirty="0">
                <a:solidFill>
                  <a:srgbClr val="0000CC"/>
                </a:solidFill>
              </a:rPr>
              <a:t>Something of value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ACE0-B394-4B63-BF17-3B22181F5C5D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Wassup MoM? AppSec USA 2013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E56-3668-7346-A70E-763E0FA5BEF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32" y="1398583"/>
            <a:ext cx="5687219" cy="1124107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Types of Messages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64EE-57FF-434A-A70C-A7BF12319E97}" type="datetime1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Wassup MoM? AppSec USA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CBE56-3668-7346-A70E-763E0FA5BEF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40" y="2604295"/>
            <a:ext cx="4544060" cy="103837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46" y="3786779"/>
            <a:ext cx="4458323" cy="2267267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072" y="3642665"/>
            <a:ext cx="5077534" cy="1390844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769" y="2149382"/>
            <a:ext cx="4334480" cy="971686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953" y="5334522"/>
            <a:ext cx="5677693" cy="905001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0040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4277</TotalTime>
  <Words>1483</Words>
  <Application>Microsoft Office PowerPoint</Application>
  <PresentationFormat>On-screen Show (4:3)</PresentationFormat>
  <Paragraphs>341</Paragraphs>
  <Slides>43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PowerPoint Presentation</vt:lpstr>
      <vt:lpstr>Agenda</vt:lpstr>
      <vt:lpstr>About me</vt:lpstr>
      <vt:lpstr>Messaging 101</vt:lpstr>
      <vt:lpstr>Enterprise Messaging</vt:lpstr>
      <vt:lpstr>Enterprise Messaging</vt:lpstr>
      <vt:lpstr>An Enterprise Messaging Application (Simplified)</vt:lpstr>
      <vt:lpstr>What is a Message?</vt:lpstr>
      <vt:lpstr>Types of Messages</vt:lpstr>
      <vt:lpstr>Queues and Topics (Destinations)</vt:lpstr>
      <vt:lpstr>Message Broker</vt:lpstr>
      <vt:lpstr>JMS API</vt:lpstr>
      <vt:lpstr>An Enterprise Messaging Application (Again)</vt:lpstr>
      <vt:lpstr>An Attackers View (Items of value)</vt:lpstr>
      <vt:lpstr>Why Bother?</vt:lpstr>
      <vt:lpstr>Introduction to jmsdigger</vt:lpstr>
      <vt:lpstr>PowerPoint Presentation</vt:lpstr>
      <vt:lpstr>JMSDigger - Enterprise Messaging Application Assessment Tool</vt:lpstr>
      <vt:lpstr>Open Source</vt:lpstr>
      <vt:lpstr>ActiveMQ Case Study</vt:lpstr>
      <vt:lpstr>ActiveMQ Protocol Attack Surface</vt:lpstr>
      <vt:lpstr>ActiveMQ Web Admin Interface</vt:lpstr>
      <vt:lpstr>CVE-2013-3060</vt:lpstr>
      <vt:lpstr>CVE-2013-3060</vt:lpstr>
      <vt:lpstr>0.0.0.0 is evil</vt:lpstr>
      <vt:lpstr>CVE-2013-1879 – XSS</vt:lpstr>
      <vt:lpstr>CVE-2012-6092 – XSS</vt:lpstr>
      <vt:lpstr>More CVE’s</vt:lpstr>
      <vt:lpstr>ActiveMQ Encrypted Passwords (1/2)</vt:lpstr>
      <vt:lpstr>ActiveMQ Encrypted Passwords (2/2)</vt:lpstr>
      <vt:lpstr>Default ActiveMQ Configuration</vt:lpstr>
      <vt:lpstr>ActiveMQ Authentication Schemes</vt:lpstr>
      <vt:lpstr>ActiveMQ Simple Authentication Plugin</vt:lpstr>
      <vt:lpstr>JMS and Encryption</vt:lpstr>
      <vt:lpstr>Attacking A messaging application</vt:lpstr>
      <vt:lpstr>Attacking Authentication</vt:lpstr>
      <vt:lpstr>Evaluating Authorization</vt:lpstr>
      <vt:lpstr>Manipulating Durable Subscribers</vt:lpstr>
      <vt:lpstr>Doing More With JMS API</vt:lpstr>
      <vt:lpstr>References</vt:lpstr>
      <vt:lpstr>Conclusion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Messaging Services with ActiveMQ</dc:title>
  <dc:creator>gk</dc:creator>
  <cp:lastModifiedBy>Consultant</cp:lastModifiedBy>
  <cp:revision>541</cp:revision>
  <dcterms:created xsi:type="dcterms:W3CDTF">2012-10-22T02:28:00Z</dcterms:created>
  <dcterms:modified xsi:type="dcterms:W3CDTF">2013-11-21T19:34:41Z</dcterms:modified>
</cp:coreProperties>
</file>