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embeddings/oleObject1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0" r:id="rId1"/>
  </p:sldMasterIdLst>
  <p:notesMasterIdLst>
    <p:notesMasterId r:id="rId35"/>
  </p:notesMasterIdLst>
  <p:handoutMasterIdLst>
    <p:handoutMasterId r:id="rId36"/>
  </p:handoutMasterIdLst>
  <p:sldIdLst>
    <p:sldId id="739" r:id="rId2"/>
    <p:sldId id="740" r:id="rId3"/>
    <p:sldId id="817" r:id="rId4"/>
    <p:sldId id="787" r:id="rId5"/>
    <p:sldId id="786" r:id="rId6"/>
    <p:sldId id="790" r:id="rId7"/>
    <p:sldId id="791" r:id="rId8"/>
    <p:sldId id="816" r:id="rId9"/>
    <p:sldId id="832" r:id="rId10"/>
    <p:sldId id="823" r:id="rId11"/>
    <p:sldId id="741" r:id="rId12"/>
    <p:sldId id="824" r:id="rId13"/>
    <p:sldId id="825" r:id="rId14"/>
    <p:sldId id="826" r:id="rId15"/>
    <p:sldId id="833" r:id="rId16"/>
    <p:sldId id="795" r:id="rId17"/>
    <p:sldId id="802" r:id="rId18"/>
    <p:sldId id="796" r:id="rId19"/>
    <p:sldId id="797" r:id="rId20"/>
    <p:sldId id="818" r:id="rId21"/>
    <p:sldId id="819" r:id="rId22"/>
    <p:sldId id="820" r:id="rId23"/>
    <p:sldId id="829" r:id="rId24"/>
    <p:sldId id="828" r:id="rId25"/>
    <p:sldId id="830" r:id="rId26"/>
    <p:sldId id="827" r:id="rId27"/>
    <p:sldId id="805" r:id="rId28"/>
    <p:sldId id="831" r:id="rId29"/>
    <p:sldId id="822" r:id="rId30"/>
    <p:sldId id="806" r:id="rId31"/>
    <p:sldId id="808" r:id="rId32"/>
    <p:sldId id="812" r:id="rId33"/>
    <p:sldId id="813" r:id="rId34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D Sales Overview" id="{AF2C8309-6D79-9A44-85AC-AA66EB0019C7}">
          <p14:sldIdLst>
            <p14:sldId id="739"/>
            <p14:sldId id="740"/>
            <p14:sldId id="817"/>
            <p14:sldId id="787"/>
            <p14:sldId id="786"/>
            <p14:sldId id="790"/>
            <p14:sldId id="791"/>
            <p14:sldId id="816"/>
            <p14:sldId id="832"/>
            <p14:sldId id="823"/>
            <p14:sldId id="741"/>
            <p14:sldId id="824"/>
            <p14:sldId id="825"/>
            <p14:sldId id="826"/>
            <p14:sldId id="833"/>
            <p14:sldId id="795"/>
            <p14:sldId id="802"/>
            <p14:sldId id="796"/>
            <p14:sldId id="797"/>
            <p14:sldId id="818"/>
            <p14:sldId id="819"/>
            <p14:sldId id="820"/>
            <p14:sldId id="829"/>
            <p14:sldId id="828"/>
            <p14:sldId id="830"/>
            <p14:sldId id="827"/>
            <p14:sldId id="805"/>
            <p14:sldId id="831"/>
            <p14:sldId id="822"/>
            <p14:sldId id="806"/>
            <p14:sldId id="808"/>
            <p14:sldId id="812"/>
            <p14:sldId id="81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6D6"/>
    <a:srgbClr val="B9B8BB"/>
    <a:srgbClr val="87898B"/>
    <a:srgbClr val="E5E9E9"/>
    <a:srgbClr val="E6EBEE"/>
    <a:srgbClr val="37A5E1"/>
    <a:srgbClr val="E9BBBC"/>
    <a:srgbClr val="E99190"/>
    <a:srgbClr val="E94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333" autoAdjust="0"/>
    <p:restoredTop sz="90203" autoAdjust="0"/>
  </p:normalViewPr>
  <p:slideViewPr>
    <p:cSldViewPr snapToGrid="0">
      <p:cViewPr>
        <p:scale>
          <a:sx n="111" d="100"/>
          <a:sy n="111" d="100"/>
        </p:scale>
        <p:origin x="-840" y="-392"/>
      </p:cViewPr>
      <p:guideLst>
        <p:guide orient="horz" pos="3023"/>
        <p:guide orient="horz" pos="1237"/>
        <p:guide orient="horz" pos="2853"/>
        <p:guide orient="horz" pos="371"/>
        <p:guide orient="horz" pos="3115"/>
        <p:guide orient="horz" pos="1013"/>
        <p:guide orient="horz" pos="1445"/>
        <p:guide orient="horz" pos="1561"/>
        <p:guide pos="334"/>
        <p:guide pos="217"/>
        <p:guide pos="5613"/>
        <p:guide pos="5385"/>
        <p:guide pos="2884"/>
        <p:guide pos="5293"/>
        <p:guide pos="19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016"/>
    </p:cViewPr>
  </p:sorterViewPr>
  <p:notesViewPr>
    <p:cSldViewPr snapToGrid="0">
      <p:cViewPr varScale="1">
        <p:scale>
          <a:sx n="86" d="100"/>
          <a:sy n="86" d="100"/>
        </p:scale>
        <p:origin x="-376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347203-9FC7-49BC-A374-FD11E7832BDE}" type="doc">
      <dgm:prSet loTypeId="urn:microsoft.com/office/officeart/2005/8/layout/hList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ECE34C-203E-411C-94F0-BEF094256BF9}">
      <dgm:prSet phldrT="[Text]"/>
      <dgm:spPr/>
      <dgm:t>
        <a:bodyPr/>
        <a:lstStyle/>
        <a:p>
          <a:r>
            <a:rPr lang="en-US" b="1" dirty="0" smtClean="0">
              <a:solidFill>
                <a:srgbClr val="CCFFCC"/>
              </a:solidFill>
              <a:latin typeface="HP Simplified" panose="020B0604020204020204" pitchFamily="34" charset="0"/>
            </a:rPr>
            <a:t>Source</a:t>
          </a:r>
          <a:endParaRPr lang="en-US" b="1" dirty="0">
            <a:solidFill>
              <a:srgbClr val="CCFFCC"/>
            </a:solidFill>
            <a:latin typeface="HP Simplified" panose="020B0604020204020204" pitchFamily="34" charset="0"/>
          </a:endParaRPr>
        </a:p>
      </dgm:t>
    </dgm:pt>
    <dgm:pt modelId="{D4998AE1-537A-43FE-866F-14FC6A78D48D}" type="parTrans" cxnId="{A78CFF2B-C81E-4535-BD37-2CCFC3954D10}">
      <dgm:prSet/>
      <dgm:spPr/>
      <dgm:t>
        <a:bodyPr/>
        <a:lstStyle/>
        <a:p>
          <a:endParaRPr lang="en-US"/>
        </a:p>
      </dgm:t>
    </dgm:pt>
    <dgm:pt modelId="{C0F343ED-AE8E-4FDF-909A-5A38205B902A}" type="sibTrans" cxnId="{A78CFF2B-C81E-4535-BD37-2CCFC3954D10}">
      <dgm:prSet/>
      <dgm:spPr/>
      <dgm:t>
        <a:bodyPr/>
        <a:lstStyle/>
        <a:p>
          <a:endParaRPr lang="en-US"/>
        </a:p>
      </dgm:t>
    </dgm:pt>
    <dgm:pt modelId="{83AE780B-F5D7-444C-BF5F-17356484AFF6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  <a:latin typeface="HP Simplified" panose="020B0604020204020204" pitchFamily="34" charset="0"/>
            </a:rPr>
            <a:t>Holistic Scanners</a:t>
          </a:r>
          <a:endParaRPr lang="en-US" dirty="0">
            <a:solidFill>
              <a:srgbClr val="FF0000"/>
            </a:solidFill>
            <a:latin typeface="HP Simplified" panose="020B0604020204020204" pitchFamily="34" charset="0"/>
          </a:endParaRPr>
        </a:p>
      </dgm:t>
    </dgm:pt>
    <dgm:pt modelId="{5B4E3BCF-2CF9-4E8C-83E8-D6661F85EB64}" type="parTrans" cxnId="{0317E2C2-CFF9-4DCB-AF55-26BEA66798F9}">
      <dgm:prSet/>
      <dgm:spPr/>
      <dgm:t>
        <a:bodyPr/>
        <a:lstStyle/>
        <a:p>
          <a:endParaRPr lang="en-US"/>
        </a:p>
      </dgm:t>
    </dgm:pt>
    <dgm:pt modelId="{439381E2-F305-4A62-BD54-2B994A56139F}" type="sibTrans" cxnId="{0317E2C2-CFF9-4DCB-AF55-26BEA66798F9}">
      <dgm:prSet/>
      <dgm:spPr/>
      <dgm:t>
        <a:bodyPr/>
        <a:lstStyle/>
        <a:p>
          <a:endParaRPr lang="en-US"/>
        </a:p>
      </dgm:t>
    </dgm:pt>
    <dgm:pt modelId="{E8CBD05D-AD4D-4EAF-B2F5-13429539FE98}">
      <dgm:prSet phldrT="[Text]"/>
      <dgm:spPr/>
      <dgm:t>
        <a:bodyPr/>
        <a:lstStyle/>
        <a:p>
          <a:r>
            <a:rPr lang="en-US" dirty="0" smtClean="0">
              <a:latin typeface="HP Simplified" panose="020B0604020204020204" pitchFamily="34" charset="0"/>
            </a:rPr>
            <a:t>Greppers (search)</a:t>
          </a:r>
          <a:endParaRPr lang="en-US" dirty="0">
            <a:latin typeface="HP Simplified" panose="020B0604020204020204" pitchFamily="34" charset="0"/>
          </a:endParaRPr>
        </a:p>
      </dgm:t>
    </dgm:pt>
    <dgm:pt modelId="{548D1942-6BCA-4C43-8C8B-C7D560FC8DCD}" type="parTrans" cxnId="{D9CDD709-BA60-42C1-9CE8-D1B2B5A48BDE}">
      <dgm:prSet/>
      <dgm:spPr/>
      <dgm:t>
        <a:bodyPr/>
        <a:lstStyle/>
        <a:p>
          <a:endParaRPr lang="en-US"/>
        </a:p>
      </dgm:t>
    </dgm:pt>
    <dgm:pt modelId="{6A2A0563-B2F3-4121-B0EB-1A7DFEC07FC1}" type="sibTrans" cxnId="{D9CDD709-BA60-42C1-9CE8-D1B2B5A48BDE}">
      <dgm:prSet/>
      <dgm:spPr/>
      <dgm:t>
        <a:bodyPr/>
        <a:lstStyle/>
        <a:p>
          <a:endParaRPr lang="en-US"/>
        </a:p>
      </dgm:t>
    </dgm:pt>
    <dgm:pt modelId="{C70BE579-4CA7-4C3F-BE8A-6A57BBE4F4B0}">
      <dgm:prSet phldrT="[Text]"/>
      <dgm:spPr/>
      <dgm:t>
        <a:bodyPr/>
        <a:lstStyle/>
        <a:p>
          <a:r>
            <a:rPr lang="en-US" b="1" dirty="0" smtClean="0">
              <a:solidFill>
                <a:srgbClr val="CCFFCC"/>
              </a:solidFill>
              <a:latin typeface="HP Simplified" panose="020B0604020204020204" pitchFamily="34" charset="0"/>
            </a:rPr>
            <a:t>Binary</a:t>
          </a:r>
          <a:endParaRPr lang="en-US" b="1" dirty="0">
            <a:solidFill>
              <a:srgbClr val="CCFFCC"/>
            </a:solidFill>
            <a:latin typeface="HP Simplified" panose="020B0604020204020204" pitchFamily="34" charset="0"/>
          </a:endParaRPr>
        </a:p>
      </dgm:t>
    </dgm:pt>
    <dgm:pt modelId="{2303F30E-6869-49BE-9F71-B0F2B2CC5ED8}" type="parTrans" cxnId="{83C55C3E-5A11-4F04-A303-09FCE26C1F8B}">
      <dgm:prSet/>
      <dgm:spPr/>
      <dgm:t>
        <a:bodyPr/>
        <a:lstStyle/>
        <a:p>
          <a:endParaRPr lang="en-US"/>
        </a:p>
      </dgm:t>
    </dgm:pt>
    <dgm:pt modelId="{1EC59EE9-ED49-47FF-A2DF-E800DFD17094}" type="sibTrans" cxnId="{83C55C3E-5A11-4F04-A303-09FCE26C1F8B}">
      <dgm:prSet/>
      <dgm:spPr/>
      <dgm:t>
        <a:bodyPr/>
        <a:lstStyle/>
        <a:p>
          <a:endParaRPr lang="en-US"/>
        </a:p>
      </dgm:t>
    </dgm:pt>
    <dgm:pt modelId="{528DDE1D-B31D-424C-BF7C-2D838683AE8B}">
      <dgm:prSet phldrT="[Text]"/>
      <dgm:spPr/>
      <dgm:t>
        <a:bodyPr/>
        <a:lstStyle/>
        <a:p>
          <a:r>
            <a:rPr lang="en-US" dirty="0" smtClean="0">
              <a:latin typeface="HP Simplified" panose="020B0604020204020204" pitchFamily="34" charset="0"/>
            </a:rPr>
            <a:t>Crackers</a:t>
          </a:r>
          <a:endParaRPr lang="en-US" dirty="0">
            <a:latin typeface="HP Simplified" panose="020B0604020204020204" pitchFamily="34" charset="0"/>
          </a:endParaRPr>
        </a:p>
      </dgm:t>
    </dgm:pt>
    <dgm:pt modelId="{F0BF160A-2F2C-464E-BB03-0548A2486B71}" type="parTrans" cxnId="{C4C3CE10-0BE4-42D6-A2C8-415C4C5E1321}">
      <dgm:prSet/>
      <dgm:spPr/>
      <dgm:t>
        <a:bodyPr/>
        <a:lstStyle/>
        <a:p>
          <a:endParaRPr lang="en-US"/>
        </a:p>
      </dgm:t>
    </dgm:pt>
    <dgm:pt modelId="{24FCEB7B-4CC3-4ACA-A08E-D85A73C313EE}" type="sibTrans" cxnId="{C4C3CE10-0BE4-42D6-A2C8-415C4C5E1321}">
      <dgm:prSet/>
      <dgm:spPr/>
      <dgm:t>
        <a:bodyPr/>
        <a:lstStyle/>
        <a:p>
          <a:endParaRPr lang="en-US"/>
        </a:p>
      </dgm:t>
    </dgm:pt>
    <dgm:pt modelId="{8CF9E758-30EA-42DA-B9E6-5F6F25FE494E}">
      <dgm:prSet phldrT="[Text]"/>
      <dgm:spPr/>
      <dgm:t>
        <a:bodyPr/>
        <a:lstStyle/>
        <a:p>
          <a:r>
            <a:rPr lang="en-US" dirty="0" smtClean="0">
              <a:latin typeface="HP Simplified" panose="020B0604020204020204" pitchFamily="34" charset="0"/>
            </a:rPr>
            <a:t>Binary Analysis</a:t>
          </a:r>
          <a:endParaRPr lang="en-US" dirty="0">
            <a:latin typeface="HP Simplified" panose="020B0604020204020204" pitchFamily="34" charset="0"/>
          </a:endParaRPr>
        </a:p>
      </dgm:t>
    </dgm:pt>
    <dgm:pt modelId="{6CE1386A-DD9A-40ED-A58E-EE02F5A61EFC}" type="parTrans" cxnId="{41E77E78-144B-4630-8C46-93A0550DC48E}">
      <dgm:prSet/>
      <dgm:spPr/>
      <dgm:t>
        <a:bodyPr/>
        <a:lstStyle/>
        <a:p>
          <a:endParaRPr lang="en-US"/>
        </a:p>
      </dgm:t>
    </dgm:pt>
    <dgm:pt modelId="{394139BB-12AD-4A98-AC02-281840F233E5}" type="sibTrans" cxnId="{41E77E78-144B-4630-8C46-93A0550DC48E}">
      <dgm:prSet/>
      <dgm:spPr/>
      <dgm:t>
        <a:bodyPr/>
        <a:lstStyle/>
        <a:p>
          <a:endParaRPr lang="en-US"/>
        </a:p>
      </dgm:t>
    </dgm:pt>
    <dgm:pt modelId="{F581C5C7-8B94-4ED2-8283-791F9F624E98}">
      <dgm:prSet phldrT="[Text]"/>
      <dgm:spPr/>
      <dgm:t>
        <a:bodyPr/>
        <a:lstStyle/>
        <a:p>
          <a:r>
            <a:rPr lang="en-US" b="1" dirty="0" smtClean="0">
              <a:solidFill>
                <a:srgbClr val="CCFFCC"/>
              </a:solidFill>
              <a:latin typeface="HP Simplified" panose="020B0604020204020204" pitchFamily="34" charset="0"/>
            </a:rPr>
            <a:t>Client</a:t>
          </a:r>
          <a:endParaRPr lang="en-US" b="1" dirty="0">
            <a:solidFill>
              <a:srgbClr val="CCFFCC"/>
            </a:solidFill>
            <a:latin typeface="HP Simplified" panose="020B0604020204020204" pitchFamily="34" charset="0"/>
          </a:endParaRPr>
        </a:p>
      </dgm:t>
    </dgm:pt>
    <dgm:pt modelId="{0086752C-2593-413B-9CAB-A7E16EA1DFF2}" type="parTrans" cxnId="{9A77B2F9-DEF9-4697-B1D2-B856593464C0}">
      <dgm:prSet/>
      <dgm:spPr/>
      <dgm:t>
        <a:bodyPr/>
        <a:lstStyle/>
        <a:p>
          <a:endParaRPr lang="en-US"/>
        </a:p>
      </dgm:t>
    </dgm:pt>
    <dgm:pt modelId="{C741D72F-7993-42A7-B8FD-525CAC99252D}" type="sibTrans" cxnId="{9A77B2F9-DEF9-4697-B1D2-B856593464C0}">
      <dgm:prSet/>
      <dgm:spPr/>
      <dgm:t>
        <a:bodyPr/>
        <a:lstStyle/>
        <a:p>
          <a:endParaRPr lang="en-US"/>
        </a:p>
      </dgm:t>
    </dgm:pt>
    <dgm:pt modelId="{8E2C65A6-4D68-4F7E-A822-A0354AA8C760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  <a:latin typeface="HP Simplified" panose="020B0604020204020204" pitchFamily="34" charset="0"/>
            </a:rPr>
            <a:t>File System</a:t>
          </a:r>
          <a:endParaRPr lang="en-US" dirty="0">
            <a:solidFill>
              <a:srgbClr val="FF0000"/>
            </a:solidFill>
            <a:latin typeface="HP Simplified" panose="020B0604020204020204" pitchFamily="34" charset="0"/>
          </a:endParaRPr>
        </a:p>
      </dgm:t>
    </dgm:pt>
    <dgm:pt modelId="{D7A6FFEE-44AA-4E20-8531-4F06080FB2F1}" type="parTrans" cxnId="{11A40049-0DF8-4A88-BE30-AFCFCDE751FC}">
      <dgm:prSet/>
      <dgm:spPr/>
      <dgm:t>
        <a:bodyPr/>
        <a:lstStyle/>
        <a:p>
          <a:endParaRPr lang="en-US"/>
        </a:p>
      </dgm:t>
    </dgm:pt>
    <dgm:pt modelId="{10EECC64-8422-405B-93EA-D1810CCD7BFE}" type="sibTrans" cxnId="{11A40049-0DF8-4A88-BE30-AFCFCDE751FC}">
      <dgm:prSet/>
      <dgm:spPr/>
      <dgm:t>
        <a:bodyPr/>
        <a:lstStyle/>
        <a:p>
          <a:endParaRPr lang="en-US"/>
        </a:p>
      </dgm:t>
    </dgm:pt>
    <dgm:pt modelId="{075DB27D-98D3-4DE5-A7E6-A6201EE74077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  <a:latin typeface="HP Simplified" panose="020B0604020204020204" pitchFamily="34" charset="0"/>
            </a:rPr>
            <a:t>Runtime Tools</a:t>
          </a:r>
          <a:endParaRPr lang="en-US" dirty="0">
            <a:solidFill>
              <a:srgbClr val="FF0000"/>
            </a:solidFill>
            <a:latin typeface="HP Simplified" panose="020B0604020204020204" pitchFamily="34" charset="0"/>
          </a:endParaRPr>
        </a:p>
      </dgm:t>
    </dgm:pt>
    <dgm:pt modelId="{9061CF99-C203-4461-82D7-958ED989C5F0}" type="parTrans" cxnId="{56F86E0B-CEA1-41F5-BA58-15C12CD0ADE3}">
      <dgm:prSet/>
      <dgm:spPr/>
      <dgm:t>
        <a:bodyPr/>
        <a:lstStyle/>
        <a:p>
          <a:endParaRPr lang="en-US"/>
        </a:p>
      </dgm:t>
    </dgm:pt>
    <dgm:pt modelId="{1D152AFD-51F2-47F8-BABE-F91E1DFD69AD}" type="sibTrans" cxnId="{56F86E0B-CEA1-41F5-BA58-15C12CD0ADE3}">
      <dgm:prSet/>
      <dgm:spPr/>
      <dgm:t>
        <a:bodyPr/>
        <a:lstStyle/>
        <a:p>
          <a:endParaRPr lang="en-US"/>
        </a:p>
      </dgm:t>
    </dgm:pt>
    <dgm:pt modelId="{1CE1A134-D5D4-442E-AF08-8A09AB812CA7}">
      <dgm:prSet phldrT="[Text]"/>
      <dgm:spPr/>
      <dgm:t>
        <a:bodyPr/>
        <a:lstStyle/>
        <a:p>
          <a:r>
            <a:rPr lang="en-US" b="1" dirty="0" smtClean="0">
              <a:solidFill>
                <a:srgbClr val="CCFFCC"/>
              </a:solidFill>
              <a:latin typeface="HP Simplified" panose="020B0604020204020204" pitchFamily="34" charset="0"/>
            </a:rPr>
            <a:t>Network/Server</a:t>
          </a:r>
          <a:endParaRPr lang="en-US" b="1" dirty="0">
            <a:solidFill>
              <a:srgbClr val="CCFFCC"/>
            </a:solidFill>
            <a:latin typeface="HP Simplified" panose="020B0604020204020204" pitchFamily="34" charset="0"/>
          </a:endParaRPr>
        </a:p>
      </dgm:t>
    </dgm:pt>
    <dgm:pt modelId="{91E0C681-CCCC-4489-A590-01D55A57FE8E}" type="parTrans" cxnId="{C5A5E857-ACDA-4BEB-8436-7A351CE6926F}">
      <dgm:prSet/>
      <dgm:spPr/>
      <dgm:t>
        <a:bodyPr/>
        <a:lstStyle/>
        <a:p>
          <a:endParaRPr lang="en-US"/>
        </a:p>
      </dgm:t>
    </dgm:pt>
    <dgm:pt modelId="{45BABBA6-4ADE-4E16-84F3-52E2A69AF368}" type="sibTrans" cxnId="{C5A5E857-ACDA-4BEB-8436-7A351CE6926F}">
      <dgm:prSet/>
      <dgm:spPr/>
      <dgm:t>
        <a:bodyPr/>
        <a:lstStyle/>
        <a:p>
          <a:endParaRPr lang="en-US"/>
        </a:p>
      </dgm:t>
    </dgm:pt>
    <dgm:pt modelId="{81401A7C-C001-4618-AE8B-5403C33A878E}">
      <dgm:prSet phldrT="[Text]"/>
      <dgm:spPr/>
      <dgm:t>
        <a:bodyPr/>
        <a:lstStyle/>
        <a:p>
          <a:r>
            <a:rPr lang="en-US" dirty="0" smtClean="0">
              <a:latin typeface="HP Simplified" panose="020B0604020204020204" pitchFamily="34" charset="0"/>
            </a:rPr>
            <a:t>Reversing</a:t>
          </a:r>
          <a:endParaRPr lang="en-US" dirty="0">
            <a:latin typeface="HP Simplified" panose="020B0604020204020204" pitchFamily="34" charset="0"/>
          </a:endParaRPr>
        </a:p>
      </dgm:t>
    </dgm:pt>
    <dgm:pt modelId="{DD907B7E-1344-4A40-89D7-64BD759C8F89}" type="parTrans" cxnId="{4B902B4E-4A3C-4462-8C4E-24C34E59FB23}">
      <dgm:prSet/>
      <dgm:spPr/>
      <dgm:t>
        <a:bodyPr/>
        <a:lstStyle/>
        <a:p>
          <a:endParaRPr lang="en-US"/>
        </a:p>
      </dgm:t>
    </dgm:pt>
    <dgm:pt modelId="{455A193A-D04F-4DE1-A276-2622247FAE4A}" type="sibTrans" cxnId="{4B902B4E-4A3C-4462-8C4E-24C34E59FB23}">
      <dgm:prSet/>
      <dgm:spPr/>
      <dgm:t>
        <a:bodyPr/>
        <a:lstStyle/>
        <a:p>
          <a:endParaRPr lang="en-US"/>
        </a:p>
      </dgm:t>
    </dgm:pt>
    <dgm:pt modelId="{579C174E-4924-437E-B2AD-FE35938C71D8}">
      <dgm:prSet phldrT="[Text]"/>
      <dgm:spPr/>
      <dgm:t>
        <a:bodyPr/>
        <a:lstStyle/>
        <a:p>
          <a:r>
            <a:rPr lang="en-US" dirty="0" smtClean="0">
              <a:latin typeface="HP Simplified" panose="020B0604020204020204" pitchFamily="34" charset="0"/>
            </a:rPr>
            <a:t>Pretty well documented already.</a:t>
          </a:r>
          <a:endParaRPr lang="en-US" dirty="0">
            <a:latin typeface="HP Simplified" panose="020B0604020204020204" pitchFamily="34" charset="0"/>
          </a:endParaRPr>
        </a:p>
      </dgm:t>
    </dgm:pt>
    <dgm:pt modelId="{95E79847-F529-4897-8DB8-CF1F7F93B1DD}" type="parTrans" cxnId="{38CF37AD-0B9E-44A4-BA2C-9BE88152492D}">
      <dgm:prSet/>
      <dgm:spPr/>
      <dgm:t>
        <a:bodyPr/>
        <a:lstStyle/>
        <a:p>
          <a:endParaRPr lang="en-US"/>
        </a:p>
      </dgm:t>
    </dgm:pt>
    <dgm:pt modelId="{F794E042-1DE0-4CDC-8B14-21C7BE3298B9}" type="sibTrans" cxnId="{38CF37AD-0B9E-44A4-BA2C-9BE88152492D}">
      <dgm:prSet/>
      <dgm:spPr/>
      <dgm:t>
        <a:bodyPr/>
        <a:lstStyle/>
        <a:p>
          <a:endParaRPr lang="en-US"/>
        </a:p>
      </dgm:t>
    </dgm:pt>
    <dgm:pt modelId="{3289A5EE-B8AB-5C42-B88F-0D8738394DB7}">
      <dgm:prSet phldrT="[Text]"/>
      <dgm:spPr/>
      <dgm:t>
        <a:bodyPr/>
        <a:lstStyle/>
        <a:p>
          <a:r>
            <a:rPr lang="en-US" dirty="0" smtClean="0">
              <a:latin typeface="HP Simplified" panose="020B0604020204020204" pitchFamily="34" charset="0"/>
            </a:rPr>
            <a:t>Scanners (taint)</a:t>
          </a:r>
          <a:endParaRPr lang="en-US" dirty="0">
            <a:latin typeface="HP Simplified" panose="020B0604020204020204" pitchFamily="34" charset="0"/>
          </a:endParaRPr>
        </a:p>
      </dgm:t>
    </dgm:pt>
    <dgm:pt modelId="{3E241A25-381A-394F-89A0-953CB787ACE5}" type="parTrans" cxnId="{F1E27ECB-B1BF-154D-BE35-1F314ACF17C1}">
      <dgm:prSet/>
      <dgm:spPr/>
      <dgm:t>
        <a:bodyPr/>
        <a:lstStyle/>
        <a:p>
          <a:endParaRPr lang="en-US"/>
        </a:p>
      </dgm:t>
    </dgm:pt>
    <dgm:pt modelId="{16B90612-A747-4747-B716-38E8D922D537}" type="sibTrans" cxnId="{F1E27ECB-B1BF-154D-BE35-1F314ACF17C1}">
      <dgm:prSet/>
      <dgm:spPr/>
      <dgm:t>
        <a:bodyPr/>
        <a:lstStyle/>
        <a:p>
          <a:endParaRPr lang="en-US"/>
        </a:p>
      </dgm:t>
    </dgm:pt>
    <dgm:pt modelId="{AC87DB62-ABC3-8D4D-8809-2BCA1509716E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  <a:latin typeface="HP Simplified" panose="020B0604020204020204" pitchFamily="34" charset="0"/>
            </a:rPr>
            <a:t>RE and Code Quality</a:t>
          </a:r>
          <a:endParaRPr lang="en-US" dirty="0">
            <a:solidFill>
              <a:srgbClr val="FF0000"/>
            </a:solidFill>
            <a:latin typeface="HP Simplified" panose="020B0604020204020204" pitchFamily="34" charset="0"/>
          </a:endParaRPr>
        </a:p>
      </dgm:t>
    </dgm:pt>
    <dgm:pt modelId="{2AB6CC93-9955-9747-AC76-268A1F8246EB}" type="parTrans" cxnId="{FE76C221-3800-5243-9FE3-8A45FA657DA9}">
      <dgm:prSet/>
      <dgm:spPr/>
      <dgm:t>
        <a:bodyPr/>
        <a:lstStyle/>
        <a:p>
          <a:endParaRPr lang="en-US"/>
        </a:p>
      </dgm:t>
    </dgm:pt>
    <dgm:pt modelId="{EB5EE476-9CE3-CF41-A0C1-82D4646EE5B8}" type="sibTrans" cxnId="{FE76C221-3800-5243-9FE3-8A45FA657DA9}">
      <dgm:prSet/>
      <dgm:spPr/>
      <dgm:t>
        <a:bodyPr/>
        <a:lstStyle/>
        <a:p>
          <a:endParaRPr lang="en-US"/>
        </a:p>
      </dgm:t>
    </dgm:pt>
    <dgm:pt modelId="{F0AD0967-C268-C347-86E4-E14AA49BA4EF}">
      <dgm:prSet phldrT="[Text]"/>
      <dgm:spPr/>
      <dgm:t>
        <a:bodyPr/>
        <a:lstStyle/>
        <a:p>
          <a:r>
            <a:rPr lang="en-US" dirty="0" smtClean="0">
              <a:latin typeface="HP Simplified" panose="020B0604020204020204" pitchFamily="34" charset="0"/>
            </a:rPr>
            <a:t>Artifact Inspections</a:t>
          </a:r>
          <a:endParaRPr lang="en-US" dirty="0">
            <a:latin typeface="HP Simplified" panose="020B0604020204020204" pitchFamily="34" charset="0"/>
          </a:endParaRPr>
        </a:p>
      </dgm:t>
    </dgm:pt>
    <dgm:pt modelId="{FDAE6625-2BD5-254D-AB55-F4C070863B72}" type="parTrans" cxnId="{1920445B-D72D-5241-8D85-B0794A029ED7}">
      <dgm:prSet/>
      <dgm:spPr/>
      <dgm:t>
        <a:bodyPr/>
        <a:lstStyle/>
        <a:p>
          <a:endParaRPr lang="en-US"/>
        </a:p>
      </dgm:t>
    </dgm:pt>
    <dgm:pt modelId="{3E70DA68-15C2-5F4F-AF4B-A0F4C4AD3FAF}" type="sibTrans" cxnId="{1920445B-D72D-5241-8D85-B0794A029ED7}">
      <dgm:prSet/>
      <dgm:spPr/>
      <dgm:t>
        <a:bodyPr/>
        <a:lstStyle/>
        <a:p>
          <a:endParaRPr lang="en-US"/>
        </a:p>
      </dgm:t>
    </dgm:pt>
    <dgm:pt modelId="{22C14B82-13C2-4C40-9AAF-5D25EE8DCFC5}">
      <dgm:prSet phldrT="[Text]"/>
      <dgm:spPr/>
      <dgm:t>
        <a:bodyPr/>
        <a:lstStyle/>
        <a:p>
          <a:r>
            <a:rPr lang="en-US" dirty="0" smtClean="0">
              <a:latin typeface="HP Simplified" panose="020B0604020204020204" pitchFamily="34" charset="0"/>
            </a:rPr>
            <a:t>Hooking</a:t>
          </a:r>
          <a:endParaRPr lang="en-US" dirty="0">
            <a:latin typeface="HP Simplified" panose="020B0604020204020204" pitchFamily="34" charset="0"/>
          </a:endParaRPr>
        </a:p>
      </dgm:t>
    </dgm:pt>
    <dgm:pt modelId="{8474AD6B-9012-3D45-9355-22FA4EDFF895}" type="parTrans" cxnId="{33F37208-6D65-764E-BCAA-715F36A4ED67}">
      <dgm:prSet/>
      <dgm:spPr/>
      <dgm:t>
        <a:bodyPr/>
        <a:lstStyle/>
        <a:p>
          <a:endParaRPr lang="en-US"/>
        </a:p>
      </dgm:t>
    </dgm:pt>
    <dgm:pt modelId="{BA9147A2-56B6-5145-A2A7-5240F827D75D}" type="sibTrans" cxnId="{33F37208-6D65-764E-BCAA-715F36A4ED67}">
      <dgm:prSet/>
      <dgm:spPr/>
      <dgm:t>
        <a:bodyPr/>
        <a:lstStyle/>
        <a:p>
          <a:endParaRPr lang="en-US"/>
        </a:p>
      </dgm:t>
    </dgm:pt>
    <dgm:pt modelId="{79E66BD4-AA56-7D47-8CAB-9A5E5F782F77}">
      <dgm:prSet phldrT="[Text]"/>
      <dgm:spPr/>
      <dgm:t>
        <a:bodyPr/>
        <a:lstStyle/>
        <a:p>
          <a:r>
            <a:rPr lang="en-US" dirty="0" smtClean="0">
              <a:latin typeface="HP Simplified" panose="020B0604020204020204" pitchFamily="34" charset="0"/>
            </a:rPr>
            <a:t>Dynamic Analysis</a:t>
          </a:r>
          <a:endParaRPr lang="en-US" dirty="0">
            <a:latin typeface="HP Simplified" panose="020B0604020204020204" pitchFamily="34" charset="0"/>
          </a:endParaRPr>
        </a:p>
      </dgm:t>
    </dgm:pt>
    <dgm:pt modelId="{3922ED90-86DE-FA4A-A392-61D696062093}" type="parTrans" cxnId="{6600C2E9-7FCC-3F45-BDBD-570AECC0E66A}">
      <dgm:prSet/>
      <dgm:spPr/>
      <dgm:t>
        <a:bodyPr/>
        <a:lstStyle/>
        <a:p>
          <a:endParaRPr lang="en-US"/>
        </a:p>
      </dgm:t>
    </dgm:pt>
    <dgm:pt modelId="{E437EE6F-1ADB-754B-8335-6C351225A0CE}" type="sibTrans" cxnId="{6600C2E9-7FCC-3F45-BDBD-570AECC0E66A}">
      <dgm:prSet/>
      <dgm:spPr/>
      <dgm:t>
        <a:bodyPr/>
        <a:lstStyle/>
        <a:p>
          <a:endParaRPr lang="en-US"/>
        </a:p>
      </dgm:t>
    </dgm:pt>
    <dgm:pt modelId="{2643F57D-362F-4D1F-9C08-DCD097CF993A}" type="pres">
      <dgm:prSet presAssocID="{CC347203-9FC7-49BC-A374-FD11E7832B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1220C9-D300-4FE9-BECD-8F2DB1C8A337}" type="pres">
      <dgm:prSet presAssocID="{64ECE34C-203E-411C-94F0-BEF094256BF9}" presName="composite" presStyleCnt="0"/>
      <dgm:spPr/>
    </dgm:pt>
    <dgm:pt modelId="{BFE4E9DF-6FB3-47B0-A2A9-A25732040CF3}" type="pres">
      <dgm:prSet presAssocID="{64ECE34C-203E-411C-94F0-BEF094256BF9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28CEA8-7C65-4116-B548-4DE5DA9826A4}" type="pres">
      <dgm:prSet presAssocID="{64ECE34C-203E-411C-94F0-BEF094256BF9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320838-D820-4A0F-9EEA-7D8CA91A998A}" type="pres">
      <dgm:prSet presAssocID="{C0F343ED-AE8E-4FDF-909A-5A38205B902A}" presName="space" presStyleCnt="0"/>
      <dgm:spPr/>
    </dgm:pt>
    <dgm:pt modelId="{03C6C4BF-3B6B-4A2A-8514-62A45C9F6573}" type="pres">
      <dgm:prSet presAssocID="{C70BE579-4CA7-4C3F-BE8A-6A57BBE4F4B0}" presName="composite" presStyleCnt="0"/>
      <dgm:spPr/>
    </dgm:pt>
    <dgm:pt modelId="{6BEB1F91-7229-4B8A-962B-E4F5458CD40A}" type="pres">
      <dgm:prSet presAssocID="{C70BE579-4CA7-4C3F-BE8A-6A57BBE4F4B0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A913FA-FAB0-4D55-8037-2C913221B691}" type="pres">
      <dgm:prSet presAssocID="{C70BE579-4CA7-4C3F-BE8A-6A57BBE4F4B0}" presName="desTx" presStyleLbl="alignAccFollowNode1" presStyleIdx="1" presStyleCnt="4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9DCC4F-ADD5-4D48-9E61-7C293515E52E}" type="pres">
      <dgm:prSet presAssocID="{1EC59EE9-ED49-47FF-A2DF-E800DFD17094}" presName="space" presStyleCnt="0"/>
      <dgm:spPr/>
    </dgm:pt>
    <dgm:pt modelId="{2A3D745A-F9E4-4AC5-A1FF-A76B85A18C51}" type="pres">
      <dgm:prSet presAssocID="{F581C5C7-8B94-4ED2-8283-791F9F624E98}" presName="composite" presStyleCnt="0"/>
      <dgm:spPr/>
    </dgm:pt>
    <dgm:pt modelId="{FD37848B-6D1A-4A46-BD58-C24D978B25AB}" type="pres">
      <dgm:prSet presAssocID="{F581C5C7-8B94-4ED2-8283-791F9F624E98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1F7A0D-E8A7-41EB-A829-C746FC4994FE}" type="pres">
      <dgm:prSet presAssocID="{F581C5C7-8B94-4ED2-8283-791F9F624E98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E52D61-84AE-4D40-A7BA-514FF52C5C2B}" type="pres">
      <dgm:prSet presAssocID="{C741D72F-7993-42A7-B8FD-525CAC99252D}" presName="space" presStyleCnt="0"/>
      <dgm:spPr/>
    </dgm:pt>
    <dgm:pt modelId="{962A8755-C6EF-414D-9863-EF709967DCAB}" type="pres">
      <dgm:prSet presAssocID="{1CE1A134-D5D4-442E-AF08-8A09AB812CA7}" presName="composite" presStyleCnt="0"/>
      <dgm:spPr/>
    </dgm:pt>
    <dgm:pt modelId="{A7F2FDA0-0994-4653-AECE-2591A33C973D}" type="pres">
      <dgm:prSet presAssocID="{1CE1A134-D5D4-442E-AF08-8A09AB812CA7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DBE3C1-40E0-487E-9474-A9DDC3D51352}" type="pres">
      <dgm:prSet presAssocID="{1CE1A134-D5D4-442E-AF08-8A09AB812CA7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7CD38C-3CC8-DC42-8DF6-0728BB553511}" type="presOf" srcId="{79E66BD4-AA56-7D47-8CAB-9A5E5F782F77}" destId="{E91F7A0D-E8A7-41EB-A829-C746FC4994FE}" srcOrd="0" destOrd="4" presId="urn:microsoft.com/office/officeart/2005/8/layout/hList1"/>
    <dgm:cxn modelId="{0317E2C2-CFF9-4DCB-AF55-26BEA66798F9}" srcId="{64ECE34C-203E-411C-94F0-BEF094256BF9}" destId="{83AE780B-F5D7-444C-BF5F-17356484AFF6}" srcOrd="0" destOrd="0" parTransId="{5B4E3BCF-2CF9-4E8C-83E8-D6661F85EB64}" sibTransId="{439381E2-F305-4A62-BD54-2B994A56139F}"/>
    <dgm:cxn modelId="{362C5645-C228-43E6-AB98-9B61FF23EB7B}" type="presOf" srcId="{075DB27D-98D3-4DE5-A7E6-A6201EE74077}" destId="{E91F7A0D-E8A7-41EB-A829-C746FC4994FE}" srcOrd="0" destOrd="2" presId="urn:microsoft.com/office/officeart/2005/8/layout/hList1"/>
    <dgm:cxn modelId="{33F37208-6D65-764E-BCAA-715F36A4ED67}" srcId="{075DB27D-98D3-4DE5-A7E6-A6201EE74077}" destId="{22C14B82-13C2-4C40-9AAF-5D25EE8DCFC5}" srcOrd="0" destOrd="0" parTransId="{8474AD6B-9012-3D45-9355-22FA4EDFF895}" sibTransId="{BA9147A2-56B6-5145-A2A7-5240F827D75D}"/>
    <dgm:cxn modelId="{6600C2E9-7FCC-3F45-BDBD-570AECC0E66A}" srcId="{075DB27D-98D3-4DE5-A7E6-A6201EE74077}" destId="{79E66BD4-AA56-7D47-8CAB-9A5E5F782F77}" srcOrd="1" destOrd="0" parTransId="{3922ED90-86DE-FA4A-A392-61D696062093}" sibTransId="{E437EE6F-1ADB-754B-8335-6C351225A0CE}"/>
    <dgm:cxn modelId="{044FACA7-C3AC-407B-A83F-BE39EC04EE1B}" type="presOf" srcId="{528DDE1D-B31D-424C-BF7C-2D838683AE8B}" destId="{12A913FA-FAB0-4D55-8037-2C913221B691}" srcOrd="0" destOrd="1" presId="urn:microsoft.com/office/officeart/2005/8/layout/hList1"/>
    <dgm:cxn modelId="{9A77B2F9-DEF9-4697-B1D2-B856593464C0}" srcId="{CC347203-9FC7-49BC-A374-FD11E7832BDE}" destId="{F581C5C7-8B94-4ED2-8283-791F9F624E98}" srcOrd="2" destOrd="0" parTransId="{0086752C-2593-413B-9CAB-A7E16EA1DFF2}" sibTransId="{C741D72F-7993-42A7-B8FD-525CAC99252D}"/>
    <dgm:cxn modelId="{1F99DF5E-2D7B-D140-B684-F686681168BC}" type="presOf" srcId="{3289A5EE-B8AB-5C42-B88F-0D8738394DB7}" destId="{FF28CEA8-7C65-4116-B548-4DE5DA9826A4}" srcOrd="0" destOrd="1" presId="urn:microsoft.com/office/officeart/2005/8/layout/hList1"/>
    <dgm:cxn modelId="{1920445B-D72D-5241-8D85-B0794A029ED7}" srcId="{8E2C65A6-4D68-4F7E-A822-A0354AA8C760}" destId="{F0AD0967-C268-C347-86E4-E14AA49BA4EF}" srcOrd="0" destOrd="0" parTransId="{FDAE6625-2BD5-254D-AB55-F4C070863B72}" sibTransId="{3E70DA68-15C2-5F4F-AF4B-A0F4C4AD3FAF}"/>
    <dgm:cxn modelId="{38CF37AD-0B9E-44A4-BA2C-9BE88152492D}" srcId="{1CE1A134-D5D4-442E-AF08-8A09AB812CA7}" destId="{579C174E-4924-437E-B2AD-FE35938C71D8}" srcOrd="0" destOrd="0" parTransId="{95E79847-F529-4897-8DB8-CF1F7F93B1DD}" sibTransId="{F794E042-1DE0-4CDC-8B14-21C7BE3298B9}"/>
    <dgm:cxn modelId="{D9CDD709-BA60-42C1-9CE8-D1B2B5A48BDE}" srcId="{83AE780B-F5D7-444C-BF5F-17356484AFF6}" destId="{E8CBD05D-AD4D-4EAF-B2F5-13429539FE98}" srcOrd="1" destOrd="0" parTransId="{548D1942-6BCA-4C43-8C8B-C7D560FC8DCD}" sibTransId="{6A2A0563-B2F3-4121-B0EB-1A7DFEC07FC1}"/>
    <dgm:cxn modelId="{6F7101E5-06CE-7E4D-A8FA-D807202AE957}" type="presOf" srcId="{AC87DB62-ABC3-8D4D-8809-2BCA1509716E}" destId="{12A913FA-FAB0-4D55-8037-2C913221B691}" srcOrd="0" destOrd="0" presId="urn:microsoft.com/office/officeart/2005/8/layout/hList1"/>
    <dgm:cxn modelId="{DADABB36-3256-4DC2-B146-F9EB6F6FFB4E}" type="presOf" srcId="{83AE780B-F5D7-444C-BF5F-17356484AFF6}" destId="{FF28CEA8-7C65-4116-B548-4DE5DA9826A4}" srcOrd="0" destOrd="0" presId="urn:microsoft.com/office/officeart/2005/8/layout/hList1"/>
    <dgm:cxn modelId="{C4C3CE10-0BE4-42D6-A2C8-415C4C5E1321}" srcId="{AC87DB62-ABC3-8D4D-8809-2BCA1509716E}" destId="{528DDE1D-B31D-424C-BF7C-2D838683AE8B}" srcOrd="0" destOrd="0" parTransId="{F0BF160A-2F2C-464E-BB03-0548A2486B71}" sibTransId="{24FCEB7B-4CC3-4ACA-A08E-D85A73C313EE}"/>
    <dgm:cxn modelId="{A78CFF2B-C81E-4535-BD37-2CCFC3954D10}" srcId="{CC347203-9FC7-49BC-A374-FD11E7832BDE}" destId="{64ECE34C-203E-411C-94F0-BEF094256BF9}" srcOrd="0" destOrd="0" parTransId="{D4998AE1-537A-43FE-866F-14FC6A78D48D}" sibTransId="{C0F343ED-AE8E-4FDF-909A-5A38205B902A}"/>
    <dgm:cxn modelId="{172F3F67-ED3B-429B-9715-9D30D02DE498}" type="presOf" srcId="{579C174E-4924-437E-B2AD-FE35938C71D8}" destId="{5DDBE3C1-40E0-487E-9474-A9DDC3D51352}" srcOrd="0" destOrd="0" presId="urn:microsoft.com/office/officeart/2005/8/layout/hList1"/>
    <dgm:cxn modelId="{473A8BC4-7C68-45A7-9022-0F56F34D599F}" type="presOf" srcId="{C70BE579-4CA7-4C3F-BE8A-6A57BBE4F4B0}" destId="{6BEB1F91-7229-4B8A-962B-E4F5458CD40A}" srcOrd="0" destOrd="0" presId="urn:microsoft.com/office/officeart/2005/8/layout/hList1"/>
    <dgm:cxn modelId="{CF841DE2-8E48-436D-867E-26A22C7FE562}" type="presOf" srcId="{CC347203-9FC7-49BC-A374-FD11E7832BDE}" destId="{2643F57D-362F-4D1F-9C08-DCD097CF993A}" srcOrd="0" destOrd="0" presId="urn:microsoft.com/office/officeart/2005/8/layout/hList1"/>
    <dgm:cxn modelId="{FE76C221-3800-5243-9FE3-8A45FA657DA9}" srcId="{C70BE579-4CA7-4C3F-BE8A-6A57BBE4F4B0}" destId="{AC87DB62-ABC3-8D4D-8809-2BCA1509716E}" srcOrd="0" destOrd="0" parTransId="{2AB6CC93-9955-9747-AC76-268A1F8246EB}" sibTransId="{EB5EE476-9CE3-CF41-A0C1-82D4646EE5B8}"/>
    <dgm:cxn modelId="{B18C9CAF-12AE-4EF3-9B2A-6569A38C2F9A}" type="presOf" srcId="{8CF9E758-30EA-42DA-B9E6-5F6F25FE494E}" destId="{12A913FA-FAB0-4D55-8037-2C913221B691}" srcOrd="0" destOrd="2" presId="urn:microsoft.com/office/officeart/2005/8/layout/hList1"/>
    <dgm:cxn modelId="{1B023177-AB7F-49AE-B229-07663E2ABF61}" type="presOf" srcId="{8E2C65A6-4D68-4F7E-A822-A0354AA8C760}" destId="{E91F7A0D-E8A7-41EB-A829-C746FC4994FE}" srcOrd="0" destOrd="0" presId="urn:microsoft.com/office/officeart/2005/8/layout/hList1"/>
    <dgm:cxn modelId="{4B902B4E-4A3C-4462-8C4E-24C34E59FB23}" srcId="{AC87DB62-ABC3-8D4D-8809-2BCA1509716E}" destId="{81401A7C-C001-4618-AE8B-5403C33A878E}" srcOrd="2" destOrd="0" parTransId="{DD907B7E-1344-4A40-89D7-64BD759C8F89}" sibTransId="{455A193A-D04F-4DE1-A276-2622247FAE4A}"/>
    <dgm:cxn modelId="{56F86E0B-CEA1-41F5-BA58-15C12CD0ADE3}" srcId="{F581C5C7-8B94-4ED2-8283-791F9F624E98}" destId="{075DB27D-98D3-4DE5-A7E6-A6201EE74077}" srcOrd="1" destOrd="0" parTransId="{9061CF99-C203-4461-82D7-958ED989C5F0}" sibTransId="{1D152AFD-51F2-47F8-BABE-F91E1DFD69AD}"/>
    <dgm:cxn modelId="{EACE932D-C2B9-4FE6-84D4-6B7D03753DD1}" type="presOf" srcId="{F581C5C7-8B94-4ED2-8283-791F9F624E98}" destId="{FD37848B-6D1A-4A46-BD58-C24D978B25AB}" srcOrd="0" destOrd="0" presId="urn:microsoft.com/office/officeart/2005/8/layout/hList1"/>
    <dgm:cxn modelId="{2D33ABD9-FEEC-E545-B143-820F76D801AD}" type="presOf" srcId="{F0AD0967-C268-C347-86E4-E14AA49BA4EF}" destId="{E91F7A0D-E8A7-41EB-A829-C746FC4994FE}" srcOrd="0" destOrd="1" presId="urn:microsoft.com/office/officeart/2005/8/layout/hList1"/>
    <dgm:cxn modelId="{F1E27ECB-B1BF-154D-BE35-1F314ACF17C1}" srcId="{83AE780B-F5D7-444C-BF5F-17356484AFF6}" destId="{3289A5EE-B8AB-5C42-B88F-0D8738394DB7}" srcOrd="0" destOrd="0" parTransId="{3E241A25-381A-394F-89A0-953CB787ACE5}" sibTransId="{16B90612-A747-4747-B716-38E8D922D537}"/>
    <dgm:cxn modelId="{34932E91-E518-4CE9-9CCF-30D13EACC700}" type="presOf" srcId="{1CE1A134-D5D4-442E-AF08-8A09AB812CA7}" destId="{A7F2FDA0-0994-4653-AECE-2591A33C973D}" srcOrd="0" destOrd="0" presId="urn:microsoft.com/office/officeart/2005/8/layout/hList1"/>
    <dgm:cxn modelId="{C5A5E857-ACDA-4BEB-8436-7A351CE6926F}" srcId="{CC347203-9FC7-49BC-A374-FD11E7832BDE}" destId="{1CE1A134-D5D4-442E-AF08-8A09AB812CA7}" srcOrd="3" destOrd="0" parTransId="{91E0C681-CCCC-4489-A590-01D55A57FE8E}" sibTransId="{45BABBA6-4ADE-4E16-84F3-52E2A69AF368}"/>
    <dgm:cxn modelId="{76B95470-C3BB-4A28-943A-50AA9974C99D}" type="presOf" srcId="{81401A7C-C001-4618-AE8B-5403C33A878E}" destId="{12A913FA-FAB0-4D55-8037-2C913221B691}" srcOrd="0" destOrd="3" presId="urn:microsoft.com/office/officeart/2005/8/layout/hList1"/>
    <dgm:cxn modelId="{937C78C2-0C16-1843-AD4A-B1DF554D0E8D}" type="presOf" srcId="{22C14B82-13C2-4C40-9AAF-5D25EE8DCFC5}" destId="{E91F7A0D-E8A7-41EB-A829-C746FC4994FE}" srcOrd="0" destOrd="3" presId="urn:microsoft.com/office/officeart/2005/8/layout/hList1"/>
    <dgm:cxn modelId="{11A40049-0DF8-4A88-BE30-AFCFCDE751FC}" srcId="{F581C5C7-8B94-4ED2-8283-791F9F624E98}" destId="{8E2C65A6-4D68-4F7E-A822-A0354AA8C760}" srcOrd="0" destOrd="0" parTransId="{D7A6FFEE-44AA-4E20-8531-4F06080FB2F1}" sibTransId="{10EECC64-8422-405B-93EA-D1810CCD7BFE}"/>
    <dgm:cxn modelId="{41E77E78-144B-4630-8C46-93A0550DC48E}" srcId="{AC87DB62-ABC3-8D4D-8809-2BCA1509716E}" destId="{8CF9E758-30EA-42DA-B9E6-5F6F25FE494E}" srcOrd="1" destOrd="0" parTransId="{6CE1386A-DD9A-40ED-A58E-EE02F5A61EFC}" sibTransId="{394139BB-12AD-4A98-AC02-281840F233E5}"/>
    <dgm:cxn modelId="{15364F72-D5F0-4976-B516-2C972D072549}" type="presOf" srcId="{64ECE34C-203E-411C-94F0-BEF094256BF9}" destId="{BFE4E9DF-6FB3-47B0-A2A9-A25732040CF3}" srcOrd="0" destOrd="0" presId="urn:microsoft.com/office/officeart/2005/8/layout/hList1"/>
    <dgm:cxn modelId="{83C55C3E-5A11-4F04-A303-09FCE26C1F8B}" srcId="{CC347203-9FC7-49BC-A374-FD11E7832BDE}" destId="{C70BE579-4CA7-4C3F-BE8A-6A57BBE4F4B0}" srcOrd="1" destOrd="0" parTransId="{2303F30E-6869-49BE-9F71-B0F2B2CC5ED8}" sibTransId="{1EC59EE9-ED49-47FF-A2DF-E800DFD17094}"/>
    <dgm:cxn modelId="{FB706B60-C6A7-4B6D-8340-CDE6B311F66E}" type="presOf" srcId="{E8CBD05D-AD4D-4EAF-B2F5-13429539FE98}" destId="{FF28CEA8-7C65-4116-B548-4DE5DA9826A4}" srcOrd="0" destOrd="2" presId="urn:microsoft.com/office/officeart/2005/8/layout/hList1"/>
    <dgm:cxn modelId="{2AC6393A-2B9E-4C69-B3F2-3ECC0A76C2AE}" type="presParOf" srcId="{2643F57D-362F-4D1F-9C08-DCD097CF993A}" destId="{B11220C9-D300-4FE9-BECD-8F2DB1C8A337}" srcOrd="0" destOrd="0" presId="urn:microsoft.com/office/officeart/2005/8/layout/hList1"/>
    <dgm:cxn modelId="{6901CD6C-250D-4CA6-B43F-751F27F1D884}" type="presParOf" srcId="{B11220C9-D300-4FE9-BECD-8F2DB1C8A337}" destId="{BFE4E9DF-6FB3-47B0-A2A9-A25732040CF3}" srcOrd="0" destOrd="0" presId="urn:microsoft.com/office/officeart/2005/8/layout/hList1"/>
    <dgm:cxn modelId="{38702B49-935F-4346-A1B3-1A870CF99F8A}" type="presParOf" srcId="{B11220C9-D300-4FE9-BECD-8F2DB1C8A337}" destId="{FF28CEA8-7C65-4116-B548-4DE5DA9826A4}" srcOrd="1" destOrd="0" presId="urn:microsoft.com/office/officeart/2005/8/layout/hList1"/>
    <dgm:cxn modelId="{1755EA63-5B55-4B22-AC15-D37BD6195908}" type="presParOf" srcId="{2643F57D-362F-4D1F-9C08-DCD097CF993A}" destId="{F7320838-D820-4A0F-9EEA-7D8CA91A998A}" srcOrd="1" destOrd="0" presId="urn:microsoft.com/office/officeart/2005/8/layout/hList1"/>
    <dgm:cxn modelId="{8074B2A7-1237-4B7D-B833-19DD3935220B}" type="presParOf" srcId="{2643F57D-362F-4D1F-9C08-DCD097CF993A}" destId="{03C6C4BF-3B6B-4A2A-8514-62A45C9F6573}" srcOrd="2" destOrd="0" presId="urn:microsoft.com/office/officeart/2005/8/layout/hList1"/>
    <dgm:cxn modelId="{D7FAA5F6-41A5-42D2-891B-0ABBDF155C21}" type="presParOf" srcId="{03C6C4BF-3B6B-4A2A-8514-62A45C9F6573}" destId="{6BEB1F91-7229-4B8A-962B-E4F5458CD40A}" srcOrd="0" destOrd="0" presId="urn:microsoft.com/office/officeart/2005/8/layout/hList1"/>
    <dgm:cxn modelId="{830C841D-4F29-49AC-A56A-702037F4819F}" type="presParOf" srcId="{03C6C4BF-3B6B-4A2A-8514-62A45C9F6573}" destId="{12A913FA-FAB0-4D55-8037-2C913221B691}" srcOrd="1" destOrd="0" presId="urn:microsoft.com/office/officeart/2005/8/layout/hList1"/>
    <dgm:cxn modelId="{0DF8D3E1-B598-4504-9A8C-CAF8F532867C}" type="presParOf" srcId="{2643F57D-362F-4D1F-9C08-DCD097CF993A}" destId="{B79DCC4F-ADD5-4D48-9E61-7C293515E52E}" srcOrd="3" destOrd="0" presId="urn:microsoft.com/office/officeart/2005/8/layout/hList1"/>
    <dgm:cxn modelId="{AC944C32-1638-48E2-AE89-9595970B916A}" type="presParOf" srcId="{2643F57D-362F-4D1F-9C08-DCD097CF993A}" destId="{2A3D745A-F9E4-4AC5-A1FF-A76B85A18C51}" srcOrd="4" destOrd="0" presId="urn:microsoft.com/office/officeart/2005/8/layout/hList1"/>
    <dgm:cxn modelId="{B1FB8452-8435-402E-81F0-EA6C29584A18}" type="presParOf" srcId="{2A3D745A-F9E4-4AC5-A1FF-A76B85A18C51}" destId="{FD37848B-6D1A-4A46-BD58-C24D978B25AB}" srcOrd="0" destOrd="0" presId="urn:microsoft.com/office/officeart/2005/8/layout/hList1"/>
    <dgm:cxn modelId="{FFC7A3F2-0AA4-46CB-95E9-1010E9E8D6CB}" type="presParOf" srcId="{2A3D745A-F9E4-4AC5-A1FF-A76B85A18C51}" destId="{E91F7A0D-E8A7-41EB-A829-C746FC4994FE}" srcOrd="1" destOrd="0" presId="urn:microsoft.com/office/officeart/2005/8/layout/hList1"/>
    <dgm:cxn modelId="{934A3F57-CABB-40FF-BC1C-8E7FCFA0C7DC}" type="presParOf" srcId="{2643F57D-362F-4D1F-9C08-DCD097CF993A}" destId="{BBE52D61-84AE-4D40-A7BA-514FF52C5C2B}" srcOrd="5" destOrd="0" presId="urn:microsoft.com/office/officeart/2005/8/layout/hList1"/>
    <dgm:cxn modelId="{103B38FF-43D7-499B-80AE-CB1D2F58B01C}" type="presParOf" srcId="{2643F57D-362F-4D1F-9C08-DCD097CF993A}" destId="{962A8755-C6EF-414D-9863-EF709967DCAB}" srcOrd="6" destOrd="0" presId="urn:microsoft.com/office/officeart/2005/8/layout/hList1"/>
    <dgm:cxn modelId="{2DB51BBF-912D-4CF4-88F5-CBF36B1D59C0}" type="presParOf" srcId="{962A8755-C6EF-414D-9863-EF709967DCAB}" destId="{A7F2FDA0-0994-4653-AECE-2591A33C973D}" srcOrd="0" destOrd="0" presId="urn:microsoft.com/office/officeart/2005/8/layout/hList1"/>
    <dgm:cxn modelId="{D1B5333A-27F1-4D3E-9D73-3E9607B40425}" type="presParOf" srcId="{962A8755-C6EF-414D-9863-EF709967DCAB}" destId="{5DDBE3C1-40E0-487E-9474-A9DDC3D5135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4E9DF-6FB3-47B0-A2A9-A25732040CF3}">
      <dsp:nvSpPr>
        <dsp:cNvPr id="0" name=""/>
        <dsp:cNvSpPr/>
      </dsp:nvSpPr>
      <dsp:spPr>
        <a:xfrm>
          <a:off x="3340" y="717415"/>
          <a:ext cx="2008619" cy="718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CCFFCC"/>
              </a:solidFill>
              <a:latin typeface="HP Simplified" panose="020B0604020204020204" pitchFamily="34" charset="0"/>
            </a:rPr>
            <a:t>Source</a:t>
          </a:r>
          <a:endParaRPr lang="en-US" sz="2000" b="1" kern="1200" dirty="0">
            <a:solidFill>
              <a:srgbClr val="CCFFCC"/>
            </a:solidFill>
            <a:latin typeface="HP Simplified" panose="020B0604020204020204" pitchFamily="34" charset="0"/>
          </a:endParaRPr>
        </a:p>
      </dsp:txBody>
      <dsp:txXfrm>
        <a:off x="3340" y="717415"/>
        <a:ext cx="2008619" cy="718154"/>
      </dsp:txXfrm>
    </dsp:sp>
    <dsp:sp modelId="{FF28CEA8-7C65-4116-B548-4DE5DA9826A4}">
      <dsp:nvSpPr>
        <dsp:cNvPr id="0" name=""/>
        <dsp:cNvSpPr/>
      </dsp:nvSpPr>
      <dsp:spPr>
        <a:xfrm>
          <a:off x="3340" y="1435570"/>
          <a:ext cx="2008619" cy="26839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FF0000"/>
              </a:solidFill>
              <a:latin typeface="HP Simplified" panose="020B0604020204020204" pitchFamily="34" charset="0"/>
            </a:rPr>
            <a:t>Holistic Scanners</a:t>
          </a:r>
          <a:endParaRPr lang="en-US" sz="2000" kern="1200" dirty="0">
            <a:solidFill>
              <a:srgbClr val="FF0000"/>
            </a:solidFill>
            <a:latin typeface="HP Simplified" panose="020B0604020204020204" pitchFamily="34" charset="0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HP Simplified" panose="020B0604020204020204" pitchFamily="34" charset="0"/>
            </a:rPr>
            <a:t>Scanners (taint)</a:t>
          </a:r>
          <a:endParaRPr lang="en-US" sz="2000" kern="1200" dirty="0">
            <a:latin typeface="HP Simplified" panose="020B0604020204020204" pitchFamily="34" charset="0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HP Simplified" panose="020B0604020204020204" pitchFamily="34" charset="0"/>
            </a:rPr>
            <a:t>Greppers (search)</a:t>
          </a:r>
          <a:endParaRPr lang="en-US" sz="2000" kern="1200" dirty="0">
            <a:latin typeface="HP Simplified" panose="020B0604020204020204" pitchFamily="34" charset="0"/>
          </a:endParaRPr>
        </a:p>
      </dsp:txBody>
      <dsp:txXfrm>
        <a:off x="3340" y="1435570"/>
        <a:ext cx="2008619" cy="2683934"/>
      </dsp:txXfrm>
    </dsp:sp>
    <dsp:sp modelId="{6BEB1F91-7229-4B8A-962B-E4F5458CD40A}">
      <dsp:nvSpPr>
        <dsp:cNvPr id="0" name=""/>
        <dsp:cNvSpPr/>
      </dsp:nvSpPr>
      <dsp:spPr>
        <a:xfrm>
          <a:off x="2293166" y="717415"/>
          <a:ext cx="2008619" cy="718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CCFFCC"/>
              </a:solidFill>
              <a:latin typeface="HP Simplified" panose="020B0604020204020204" pitchFamily="34" charset="0"/>
            </a:rPr>
            <a:t>Binary</a:t>
          </a:r>
          <a:endParaRPr lang="en-US" sz="2000" b="1" kern="1200" dirty="0">
            <a:solidFill>
              <a:srgbClr val="CCFFCC"/>
            </a:solidFill>
            <a:latin typeface="HP Simplified" panose="020B0604020204020204" pitchFamily="34" charset="0"/>
          </a:endParaRPr>
        </a:p>
      </dsp:txBody>
      <dsp:txXfrm>
        <a:off x="2293166" y="717415"/>
        <a:ext cx="2008619" cy="718154"/>
      </dsp:txXfrm>
    </dsp:sp>
    <dsp:sp modelId="{12A913FA-FAB0-4D55-8037-2C913221B691}">
      <dsp:nvSpPr>
        <dsp:cNvPr id="0" name=""/>
        <dsp:cNvSpPr/>
      </dsp:nvSpPr>
      <dsp:spPr>
        <a:xfrm>
          <a:off x="2293166" y="1435570"/>
          <a:ext cx="2008619" cy="26839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FF0000"/>
              </a:solidFill>
              <a:latin typeface="HP Simplified" panose="020B0604020204020204" pitchFamily="34" charset="0"/>
            </a:rPr>
            <a:t>RE and Code Quality</a:t>
          </a:r>
          <a:endParaRPr lang="en-US" sz="2000" kern="1200" dirty="0">
            <a:solidFill>
              <a:srgbClr val="FF0000"/>
            </a:solidFill>
            <a:latin typeface="HP Simplified" panose="020B0604020204020204" pitchFamily="34" charset="0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HP Simplified" panose="020B0604020204020204" pitchFamily="34" charset="0"/>
            </a:rPr>
            <a:t>Crackers</a:t>
          </a:r>
          <a:endParaRPr lang="en-US" sz="2000" kern="1200" dirty="0">
            <a:latin typeface="HP Simplified" panose="020B0604020204020204" pitchFamily="34" charset="0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HP Simplified" panose="020B0604020204020204" pitchFamily="34" charset="0"/>
            </a:rPr>
            <a:t>Binary Analysis</a:t>
          </a:r>
          <a:endParaRPr lang="en-US" sz="2000" kern="1200" dirty="0">
            <a:latin typeface="HP Simplified" panose="020B0604020204020204" pitchFamily="34" charset="0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HP Simplified" panose="020B0604020204020204" pitchFamily="34" charset="0"/>
            </a:rPr>
            <a:t>Reversing</a:t>
          </a:r>
          <a:endParaRPr lang="en-US" sz="2000" kern="1200" dirty="0">
            <a:latin typeface="HP Simplified" panose="020B0604020204020204" pitchFamily="34" charset="0"/>
          </a:endParaRPr>
        </a:p>
      </dsp:txBody>
      <dsp:txXfrm>
        <a:off x="2293166" y="1435570"/>
        <a:ext cx="2008619" cy="2683934"/>
      </dsp:txXfrm>
    </dsp:sp>
    <dsp:sp modelId="{FD37848B-6D1A-4A46-BD58-C24D978B25AB}">
      <dsp:nvSpPr>
        <dsp:cNvPr id="0" name=""/>
        <dsp:cNvSpPr/>
      </dsp:nvSpPr>
      <dsp:spPr>
        <a:xfrm>
          <a:off x="4582991" y="717415"/>
          <a:ext cx="2008619" cy="718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CCFFCC"/>
              </a:solidFill>
              <a:latin typeface="HP Simplified" panose="020B0604020204020204" pitchFamily="34" charset="0"/>
            </a:rPr>
            <a:t>Client</a:t>
          </a:r>
          <a:endParaRPr lang="en-US" sz="2000" b="1" kern="1200" dirty="0">
            <a:solidFill>
              <a:srgbClr val="CCFFCC"/>
            </a:solidFill>
            <a:latin typeface="HP Simplified" panose="020B0604020204020204" pitchFamily="34" charset="0"/>
          </a:endParaRPr>
        </a:p>
      </dsp:txBody>
      <dsp:txXfrm>
        <a:off x="4582991" y="717415"/>
        <a:ext cx="2008619" cy="718154"/>
      </dsp:txXfrm>
    </dsp:sp>
    <dsp:sp modelId="{E91F7A0D-E8A7-41EB-A829-C746FC4994FE}">
      <dsp:nvSpPr>
        <dsp:cNvPr id="0" name=""/>
        <dsp:cNvSpPr/>
      </dsp:nvSpPr>
      <dsp:spPr>
        <a:xfrm>
          <a:off x="4582991" y="1435570"/>
          <a:ext cx="2008619" cy="26839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FF0000"/>
              </a:solidFill>
              <a:latin typeface="HP Simplified" panose="020B0604020204020204" pitchFamily="34" charset="0"/>
            </a:rPr>
            <a:t>File System</a:t>
          </a:r>
          <a:endParaRPr lang="en-US" sz="2000" kern="1200" dirty="0">
            <a:solidFill>
              <a:srgbClr val="FF0000"/>
            </a:solidFill>
            <a:latin typeface="HP Simplified" panose="020B0604020204020204" pitchFamily="34" charset="0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HP Simplified" panose="020B0604020204020204" pitchFamily="34" charset="0"/>
            </a:rPr>
            <a:t>Artifact Inspections</a:t>
          </a:r>
          <a:endParaRPr lang="en-US" sz="2000" kern="1200" dirty="0">
            <a:latin typeface="HP Simplified" panose="020B0604020204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FF0000"/>
              </a:solidFill>
              <a:latin typeface="HP Simplified" panose="020B0604020204020204" pitchFamily="34" charset="0"/>
            </a:rPr>
            <a:t>Runtime Tools</a:t>
          </a:r>
          <a:endParaRPr lang="en-US" sz="2000" kern="1200" dirty="0">
            <a:solidFill>
              <a:srgbClr val="FF0000"/>
            </a:solidFill>
            <a:latin typeface="HP Simplified" panose="020B0604020204020204" pitchFamily="34" charset="0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HP Simplified" panose="020B0604020204020204" pitchFamily="34" charset="0"/>
            </a:rPr>
            <a:t>Hooking</a:t>
          </a:r>
          <a:endParaRPr lang="en-US" sz="2000" kern="1200" dirty="0">
            <a:latin typeface="HP Simplified" panose="020B0604020204020204" pitchFamily="34" charset="0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HP Simplified" panose="020B0604020204020204" pitchFamily="34" charset="0"/>
            </a:rPr>
            <a:t>Dynamic Analysis</a:t>
          </a:r>
          <a:endParaRPr lang="en-US" sz="2000" kern="1200" dirty="0">
            <a:latin typeface="HP Simplified" panose="020B0604020204020204" pitchFamily="34" charset="0"/>
          </a:endParaRPr>
        </a:p>
      </dsp:txBody>
      <dsp:txXfrm>
        <a:off x="4582991" y="1435570"/>
        <a:ext cx="2008619" cy="2683934"/>
      </dsp:txXfrm>
    </dsp:sp>
    <dsp:sp modelId="{A7F2FDA0-0994-4653-AECE-2591A33C973D}">
      <dsp:nvSpPr>
        <dsp:cNvPr id="0" name=""/>
        <dsp:cNvSpPr/>
      </dsp:nvSpPr>
      <dsp:spPr>
        <a:xfrm>
          <a:off x="6872817" y="717415"/>
          <a:ext cx="2008619" cy="718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CCFFCC"/>
              </a:solidFill>
              <a:latin typeface="HP Simplified" panose="020B0604020204020204" pitchFamily="34" charset="0"/>
            </a:rPr>
            <a:t>Network/Server</a:t>
          </a:r>
          <a:endParaRPr lang="en-US" sz="2000" b="1" kern="1200" dirty="0">
            <a:solidFill>
              <a:srgbClr val="CCFFCC"/>
            </a:solidFill>
            <a:latin typeface="HP Simplified" panose="020B0604020204020204" pitchFamily="34" charset="0"/>
          </a:endParaRPr>
        </a:p>
      </dsp:txBody>
      <dsp:txXfrm>
        <a:off x="6872817" y="717415"/>
        <a:ext cx="2008619" cy="718154"/>
      </dsp:txXfrm>
    </dsp:sp>
    <dsp:sp modelId="{5DDBE3C1-40E0-487E-9474-A9DDC3D51352}">
      <dsp:nvSpPr>
        <dsp:cNvPr id="0" name=""/>
        <dsp:cNvSpPr/>
      </dsp:nvSpPr>
      <dsp:spPr>
        <a:xfrm>
          <a:off x="6872817" y="1435570"/>
          <a:ext cx="2008619" cy="26839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HP Simplified" panose="020B0604020204020204" pitchFamily="34" charset="0"/>
            </a:rPr>
            <a:t>Pretty well documented already.</a:t>
          </a:r>
          <a:endParaRPr lang="en-US" sz="2000" kern="1200" dirty="0">
            <a:latin typeface="HP Simplified" panose="020B0604020204020204" pitchFamily="34" charset="0"/>
          </a:endParaRPr>
        </a:p>
      </dsp:txBody>
      <dsp:txXfrm>
        <a:off x="6872817" y="1435570"/>
        <a:ext cx="2008619" cy="2683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</a:defRPr>
            </a:lvl1pPr>
          </a:lstStyle>
          <a:p>
            <a:pPr>
              <a:defRPr/>
            </a:pPr>
            <a:fld id="{02E73E4E-C017-4182-89EE-1EBF23599107}" type="datetimeFigureOut">
              <a:rPr lang="en-US"/>
              <a:pPr>
                <a:defRPr/>
              </a:pPr>
              <a:t>11/17/13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</a:defRPr>
            </a:lvl1pPr>
          </a:lstStyle>
          <a:p>
            <a:pPr>
              <a:defRPr/>
            </a:pPr>
            <a:fld id="{34A22ED7-D21E-41A1-BA40-A9F18136FFC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76418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</a:defRPr>
            </a:lvl1pPr>
          </a:lstStyle>
          <a:p>
            <a:pPr>
              <a:defRPr/>
            </a:pPr>
            <a:fld id="{D4D95E81-196C-47DF-BC43-7E626ABF842E}" type="datetimeFigureOut">
              <a:rPr lang="en-US"/>
              <a:pPr>
                <a:defRPr/>
              </a:pPr>
              <a:t>11/17/13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</a:defRPr>
            </a:lvl1pPr>
          </a:lstStyle>
          <a:p>
            <a:pPr>
              <a:defRPr/>
            </a:pPr>
            <a:fld id="{50A9E7FF-225A-48D9-91E8-FC603EB854B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481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>
                <a:latin typeface="Arial" pitchFamily="34" charset="0"/>
              </a:rPr>
              <a:t>In the information economy, applications</a:t>
            </a:r>
            <a:r>
              <a:rPr lang="en-US" b="0" baseline="0" dirty="0" smtClean="0">
                <a:latin typeface="Arial" pitchFamily="34" charset="0"/>
              </a:rPr>
              <a:t> are everywhere. You have:</a:t>
            </a:r>
          </a:p>
          <a:p>
            <a:pPr>
              <a:buFont typeface="Arial" pitchFamily="34" charset="0"/>
              <a:buChar char="•"/>
            </a:pPr>
            <a:r>
              <a:rPr lang="en-US" b="0" baseline="0" dirty="0" smtClean="0">
                <a:latin typeface="Arial" pitchFamily="34" charset="0"/>
              </a:rPr>
              <a:t> Applications that are being designed and conceptualized by your business leaders</a:t>
            </a:r>
          </a:p>
          <a:p>
            <a:pPr>
              <a:buFont typeface="Arial" pitchFamily="34" charset="0"/>
              <a:buChar char="•"/>
            </a:pPr>
            <a:r>
              <a:rPr lang="en-US" b="0" baseline="0" dirty="0" smtClean="0">
                <a:latin typeface="Arial" pitchFamily="34" charset="0"/>
              </a:rPr>
              <a:t> Applications that are being coded and developed by your engineers and IT analysts</a:t>
            </a:r>
          </a:p>
          <a:p>
            <a:pPr>
              <a:buFont typeface="Arial" pitchFamily="34" charset="0"/>
              <a:buChar char="•"/>
            </a:pPr>
            <a:r>
              <a:rPr lang="en-US" b="0" baseline="0" dirty="0" smtClean="0">
                <a:latin typeface="Arial" pitchFamily="34" charset="0"/>
              </a:rPr>
              <a:t> Applications that are running and supported in the Production environment. These legacy applications can be developed in-house or procured from 3</a:t>
            </a:r>
            <a:r>
              <a:rPr lang="en-US" b="0" baseline="30000" dirty="0" smtClean="0">
                <a:latin typeface="Arial" pitchFamily="34" charset="0"/>
              </a:rPr>
              <a:t>rd</a:t>
            </a:r>
            <a:r>
              <a:rPr lang="en-US" b="0" baseline="0" dirty="0" smtClean="0">
                <a:latin typeface="Arial" pitchFamily="34" charset="0"/>
              </a:rPr>
              <a:t> party sources</a:t>
            </a:r>
            <a:endParaRPr lang="en-US" b="0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A9E7FF-225A-48D9-91E8-FC603EB854B9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810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>
                <a:latin typeface="Arial" pitchFamily="34" charset="0"/>
              </a:rPr>
              <a:t>In the information economy, applications</a:t>
            </a:r>
            <a:r>
              <a:rPr lang="en-US" b="0" baseline="0" dirty="0" smtClean="0">
                <a:latin typeface="Arial" pitchFamily="34" charset="0"/>
              </a:rPr>
              <a:t> are everywhere. You have:</a:t>
            </a:r>
          </a:p>
          <a:p>
            <a:pPr>
              <a:buFont typeface="Arial" pitchFamily="34" charset="0"/>
              <a:buChar char="•"/>
            </a:pPr>
            <a:r>
              <a:rPr lang="en-US" b="0" baseline="0" dirty="0" smtClean="0">
                <a:latin typeface="Arial" pitchFamily="34" charset="0"/>
              </a:rPr>
              <a:t> Applications that are being designed and conceptualized by your business leaders</a:t>
            </a:r>
          </a:p>
          <a:p>
            <a:pPr>
              <a:buFont typeface="Arial" pitchFamily="34" charset="0"/>
              <a:buChar char="•"/>
            </a:pPr>
            <a:r>
              <a:rPr lang="en-US" b="0" baseline="0" dirty="0" smtClean="0">
                <a:latin typeface="Arial" pitchFamily="34" charset="0"/>
              </a:rPr>
              <a:t> Applications that are being coded and developed by your engineers and IT analysts</a:t>
            </a:r>
          </a:p>
          <a:p>
            <a:pPr>
              <a:buFont typeface="Arial" pitchFamily="34" charset="0"/>
              <a:buChar char="•"/>
            </a:pPr>
            <a:r>
              <a:rPr lang="en-US" b="0" baseline="0" dirty="0" smtClean="0">
                <a:latin typeface="Arial" pitchFamily="34" charset="0"/>
              </a:rPr>
              <a:t> Applications that are running and supported in the Production environment. These legacy applications can be developed in-house or procured from 3</a:t>
            </a:r>
            <a:r>
              <a:rPr lang="en-US" b="0" baseline="30000" dirty="0" smtClean="0">
                <a:latin typeface="Arial" pitchFamily="34" charset="0"/>
              </a:rPr>
              <a:t>rd</a:t>
            </a:r>
            <a:r>
              <a:rPr lang="en-US" b="0" baseline="0" dirty="0" smtClean="0">
                <a:latin typeface="Arial" pitchFamily="34" charset="0"/>
              </a:rPr>
              <a:t> party sources</a:t>
            </a:r>
            <a:endParaRPr lang="en-US" b="0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A9E7FF-225A-48D9-91E8-FC603EB854B9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810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>
                <a:latin typeface="Arial" pitchFamily="34" charset="0"/>
              </a:rPr>
              <a:t>In the information economy, applications</a:t>
            </a:r>
            <a:r>
              <a:rPr lang="en-US" b="0" baseline="0" dirty="0" smtClean="0">
                <a:latin typeface="Arial" pitchFamily="34" charset="0"/>
              </a:rPr>
              <a:t> are everywhere. You have:</a:t>
            </a:r>
          </a:p>
          <a:p>
            <a:pPr>
              <a:buFont typeface="Arial" pitchFamily="34" charset="0"/>
              <a:buChar char="•"/>
            </a:pPr>
            <a:r>
              <a:rPr lang="en-US" b="0" baseline="0" dirty="0" smtClean="0">
                <a:latin typeface="Arial" pitchFamily="34" charset="0"/>
              </a:rPr>
              <a:t> Applications that are being designed and conceptualized by your business leaders</a:t>
            </a:r>
          </a:p>
          <a:p>
            <a:pPr>
              <a:buFont typeface="Arial" pitchFamily="34" charset="0"/>
              <a:buChar char="•"/>
            </a:pPr>
            <a:r>
              <a:rPr lang="en-US" b="0" baseline="0" dirty="0" smtClean="0">
                <a:latin typeface="Arial" pitchFamily="34" charset="0"/>
              </a:rPr>
              <a:t> Applications that are being coded and developed by your engineers and IT analysts</a:t>
            </a:r>
          </a:p>
          <a:p>
            <a:pPr>
              <a:buFont typeface="Arial" pitchFamily="34" charset="0"/>
              <a:buChar char="•"/>
            </a:pPr>
            <a:r>
              <a:rPr lang="en-US" b="0" baseline="0" dirty="0" smtClean="0">
                <a:latin typeface="Arial" pitchFamily="34" charset="0"/>
              </a:rPr>
              <a:t> Applications that are running and supported in the Production environment. These legacy applications can be developed in-house or procured from 3</a:t>
            </a:r>
            <a:r>
              <a:rPr lang="en-US" b="0" baseline="30000" dirty="0" smtClean="0">
                <a:latin typeface="Arial" pitchFamily="34" charset="0"/>
              </a:rPr>
              <a:t>rd</a:t>
            </a:r>
            <a:r>
              <a:rPr lang="en-US" b="0" baseline="0" dirty="0" smtClean="0">
                <a:latin typeface="Arial" pitchFamily="34" charset="0"/>
              </a:rPr>
              <a:t> party sources</a:t>
            </a:r>
            <a:endParaRPr lang="en-US" b="0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A9E7FF-225A-48D9-91E8-FC603EB854B9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810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>
                <a:latin typeface="Arial" pitchFamily="34" charset="0"/>
              </a:rPr>
              <a:t>In the information economy, applications</a:t>
            </a:r>
            <a:r>
              <a:rPr lang="en-US" b="0" baseline="0" dirty="0" smtClean="0">
                <a:latin typeface="Arial" pitchFamily="34" charset="0"/>
              </a:rPr>
              <a:t> are everywhere. You have:</a:t>
            </a:r>
          </a:p>
          <a:p>
            <a:pPr>
              <a:buFont typeface="Arial" pitchFamily="34" charset="0"/>
              <a:buChar char="•"/>
            </a:pPr>
            <a:r>
              <a:rPr lang="en-US" b="0" baseline="0" dirty="0" smtClean="0">
                <a:latin typeface="Arial" pitchFamily="34" charset="0"/>
              </a:rPr>
              <a:t> Applications that are being designed and conceptualized by your business leaders</a:t>
            </a:r>
          </a:p>
          <a:p>
            <a:pPr>
              <a:buFont typeface="Arial" pitchFamily="34" charset="0"/>
              <a:buChar char="•"/>
            </a:pPr>
            <a:r>
              <a:rPr lang="en-US" b="0" baseline="0" dirty="0" smtClean="0">
                <a:latin typeface="Arial" pitchFamily="34" charset="0"/>
              </a:rPr>
              <a:t> Applications that are being coded and developed by your engineers and IT analysts</a:t>
            </a:r>
          </a:p>
          <a:p>
            <a:pPr>
              <a:buFont typeface="Arial" pitchFamily="34" charset="0"/>
              <a:buChar char="•"/>
            </a:pPr>
            <a:r>
              <a:rPr lang="en-US" b="0" baseline="0" dirty="0" smtClean="0">
                <a:latin typeface="Arial" pitchFamily="34" charset="0"/>
              </a:rPr>
              <a:t> Applications that are running and supported in the Production environment. These legacy applications can be developed in-house or procured from 3</a:t>
            </a:r>
            <a:r>
              <a:rPr lang="en-US" b="0" baseline="30000" dirty="0" smtClean="0">
                <a:latin typeface="Arial" pitchFamily="34" charset="0"/>
              </a:rPr>
              <a:t>rd</a:t>
            </a:r>
            <a:r>
              <a:rPr lang="en-US" b="0" baseline="0" dirty="0" smtClean="0">
                <a:latin typeface="Arial" pitchFamily="34" charset="0"/>
              </a:rPr>
              <a:t> party sources</a:t>
            </a:r>
            <a:endParaRPr lang="en-US" b="0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A9E7FF-225A-48D9-91E8-FC603EB854B9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810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>
                <a:latin typeface="Arial" pitchFamily="34" charset="0"/>
              </a:rPr>
              <a:t>In the information economy, applications</a:t>
            </a:r>
            <a:r>
              <a:rPr lang="en-US" b="0" baseline="0" dirty="0" smtClean="0">
                <a:latin typeface="Arial" pitchFamily="34" charset="0"/>
              </a:rPr>
              <a:t> are everywhere. You have:</a:t>
            </a:r>
          </a:p>
          <a:p>
            <a:pPr>
              <a:buFont typeface="Arial" pitchFamily="34" charset="0"/>
              <a:buChar char="•"/>
            </a:pPr>
            <a:r>
              <a:rPr lang="en-US" b="0" baseline="0" dirty="0" smtClean="0">
                <a:latin typeface="Arial" pitchFamily="34" charset="0"/>
              </a:rPr>
              <a:t> Applications that are being designed and conceptualized by your business leaders</a:t>
            </a:r>
          </a:p>
          <a:p>
            <a:pPr>
              <a:buFont typeface="Arial" pitchFamily="34" charset="0"/>
              <a:buChar char="•"/>
            </a:pPr>
            <a:r>
              <a:rPr lang="en-US" b="0" baseline="0" dirty="0" smtClean="0">
                <a:latin typeface="Arial" pitchFamily="34" charset="0"/>
              </a:rPr>
              <a:t> Applications that are being coded and developed by your engineers and IT analysts</a:t>
            </a:r>
          </a:p>
          <a:p>
            <a:pPr>
              <a:buFont typeface="Arial" pitchFamily="34" charset="0"/>
              <a:buChar char="•"/>
            </a:pPr>
            <a:r>
              <a:rPr lang="en-US" b="0" baseline="0" dirty="0" smtClean="0">
                <a:latin typeface="Arial" pitchFamily="34" charset="0"/>
              </a:rPr>
              <a:t> Applications that are running and supported in the Production environment. These legacy applications can be developed in-house or procured from 3</a:t>
            </a:r>
            <a:r>
              <a:rPr lang="en-US" b="0" baseline="30000" dirty="0" smtClean="0">
                <a:latin typeface="Arial" pitchFamily="34" charset="0"/>
              </a:rPr>
              <a:t>rd</a:t>
            </a:r>
            <a:r>
              <a:rPr lang="en-US" b="0" baseline="0" dirty="0" smtClean="0">
                <a:latin typeface="Arial" pitchFamily="34" charset="0"/>
              </a:rPr>
              <a:t> party sources</a:t>
            </a:r>
            <a:endParaRPr lang="en-US" b="0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A9E7FF-225A-48D9-91E8-FC603EB854B9}" type="slidenum">
              <a:rPr lang="en-GB" smtClean="0"/>
              <a:pPr>
                <a:defRPr/>
              </a:pPr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810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>
                <a:latin typeface="Arial" pitchFamily="34" charset="0"/>
              </a:rPr>
              <a:t>In the information economy, applications</a:t>
            </a:r>
            <a:r>
              <a:rPr lang="en-US" b="0" baseline="0" dirty="0" smtClean="0">
                <a:latin typeface="Arial" pitchFamily="34" charset="0"/>
              </a:rPr>
              <a:t> are everywhere. You have:</a:t>
            </a:r>
          </a:p>
          <a:p>
            <a:pPr>
              <a:buFont typeface="Arial" pitchFamily="34" charset="0"/>
              <a:buChar char="•"/>
            </a:pPr>
            <a:r>
              <a:rPr lang="en-US" b="0" baseline="0" dirty="0" smtClean="0">
                <a:latin typeface="Arial" pitchFamily="34" charset="0"/>
              </a:rPr>
              <a:t> Applications that are being designed and conceptualized by your business leaders</a:t>
            </a:r>
          </a:p>
          <a:p>
            <a:pPr>
              <a:buFont typeface="Arial" pitchFamily="34" charset="0"/>
              <a:buChar char="•"/>
            </a:pPr>
            <a:r>
              <a:rPr lang="en-US" b="0" baseline="0" dirty="0" smtClean="0">
                <a:latin typeface="Arial" pitchFamily="34" charset="0"/>
              </a:rPr>
              <a:t> Applications that are being coded and developed by your engineers and IT analysts</a:t>
            </a:r>
          </a:p>
          <a:p>
            <a:pPr>
              <a:buFont typeface="Arial" pitchFamily="34" charset="0"/>
              <a:buChar char="•"/>
            </a:pPr>
            <a:r>
              <a:rPr lang="en-US" b="0" baseline="0" dirty="0" smtClean="0">
                <a:latin typeface="Arial" pitchFamily="34" charset="0"/>
              </a:rPr>
              <a:t> Applications that are running and supported in the Production environment. These legacy applications can be developed in-house or procured from 3</a:t>
            </a:r>
            <a:r>
              <a:rPr lang="en-US" b="0" baseline="30000" dirty="0" smtClean="0">
                <a:latin typeface="Arial" pitchFamily="34" charset="0"/>
              </a:rPr>
              <a:t>rd</a:t>
            </a:r>
            <a:r>
              <a:rPr lang="en-US" b="0" baseline="0" dirty="0" smtClean="0">
                <a:latin typeface="Arial" pitchFamily="34" charset="0"/>
              </a:rPr>
              <a:t> party sources</a:t>
            </a:r>
            <a:endParaRPr lang="en-US" b="0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A9E7FF-225A-48D9-91E8-FC603EB854B9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810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>
                <a:latin typeface="Arial" pitchFamily="34" charset="0"/>
              </a:rPr>
              <a:t>In the information economy, applications</a:t>
            </a:r>
            <a:r>
              <a:rPr lang="en-US" b="0" baseline="0" dirty="0" smtClean="0">
                <a:latin typeface="Arial" pitchFamily="34" charset="0"/>
              </a:rPr>
              <a:t> are everywhere. You have:</a:t>
            </a:r>
          </a:p>
          <a:p>
            <a:pPr>
              <a:buFont typeface="Arial" pitchFamily="34" charset="0"/>
              <a:buChar char="•"/>
            </a:pPr>
            <a:r>
              <a:rPr lang="en-US" b="0" baseline="0" dirty="0" smtClean="0">
                <a:latin typeface="Arial" pitchFamily="34" charset="0"/>
              </a:rPr>
              <a:t> Applications that are being designed and conceptualized by your business leaders</a:t>
            </a:r>
          </a:p>
          <a:p>
            <a:pPr>
              <a:buFont typeface="Arial" pitchFamily="34" charset="0"/>
              <a:buChar char="•"/>
            </a:pPr>
            <a:r>
              <a:rPr lang="en-US" b="0" baseline="0" dirty="0" smtClean="0">
                <a:latin typeface="Arial" pitchFamily="34" charset="0"/>
              </a:rPr>
              <a:t> Applications that are being coded and developed by your engineers and IT analysts</a:t>
            </a:r>
          </a:p>
          <a:p>
            <a:pPr>
              <a:buFont typeface="Arial" pitchFamily="34" charset="0"/>
              <a:buChar char="•"/>
            </a:pPr>
            <a:r>
              <a:rPr lang="en-US" b="0" baseline="0" dirty="0" smtClean="0">
                <a:latin typeface="Arial" pitchFamily="34" charset="0"/>
              </a:rPr>
              <a:t> Applications that are running and supported in the Production environment. These legacy applications can be developed in-house or procured from 3</a:t>
            </a:r>
            <a:r>
              <a:rPr lang="en-US" b="0" baseline="30000" dirty="0" smtClean="0">
                <a:latin typeface="Arial" pitchFamily="34" charset="0"/>
              </a:rPr>
              <a:t>rd</a:t>
            </a:r>
            <a:r>
              <a:rPr lang="en-US" b="0" baseline="0" dirty="0" smtClean="0">
                <a:latin typeface="Arial" pitchFamily="34" charset="0"/>
              </a:rPr>
              <a:t> party sources</a:t>
            </a:r>
            <a:endParaRPr lang="en-US" b="0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A9E7FF-225A-48D9-91E8-FC603EB854B9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810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>
                <a:latin typeface="Arial" pitchFamily="34" charset="0"/>
              </a:rPr>
              <a:t>In the information economy, applications</a:t>
            </a:r>
            <a:r>
              <a:rPr lang="en-US" b="0" baseline="0" dirty="0" smtClean="0">
                <a:latin typeface="Arial" pitchFamily="34" charset="0"/>
              </a:rPr>
              <a:t> are everywhere. You have:</a:t>
            </a:r>
          </a:p>
          <a:p>
            <a:pPr>
              <a:buFont typeface="Arial" pitchFamily="34" charset="0"/>
              <a:buChar char="•"/>
            </a:pPr>
            <a:r>
              <a:rPr lang="en-US" b="0" baseline="0" dirty="0" smtClean="0">
                <a:latin typeface="Arial" pitchFamily="34" charset="0"/>
              </a:rPr>
              <a:t> Applications that are being designed and conceptualized by your business leaders</a:t>
            </a:r>
          </a:p>
          <a:p>
            <a:pPr>
              <a:buFont typeface="Arial" pitchFamily="34" charset="0"/>
              <a:buChar char="•"/>
            </a:pPr>
            <a:r>
              <a:rPr lang="en-US" b="0" baseline="0" dirty="0" smtClean="0">
                <a:latin typeface="Arial" pitchFamily="34" charset="0"/>
              </a:rPr>
              <a:t> Applications that are being coded and developed by your engineers and IT analysts</a:t>
            </a:r>
          </a:p>
          <a:p>
            <a:pPr>
              <a:buFont typeface="Arial" pitchFamily="34" charset="0"/>
              <a:buChar char="•"/>
            </a:pPr>
            <a:r>
              <a:rPr lang="en-US" b="0" baseline="0" dirty="0" smtClean="0">
                <a:latin typeface="Arial" pitchFamily="34" charset="0"/>
              </a:rPr>
              <a:t> Applications that are running and supported in the Production environment. These legacy applications can be developed in-house or procured from 3</a:t>
            </a:r>
            <a:r>
              <a:rPr lang="en-US" b="0" baseline="30000" dirty="0" smtClean="0">
                <a:latin typeface="Arial" pitchFamily="34" charset="0"/>
              </a:rPr>
              <a:t>rd</a:t>
            </a:r>
            <a:r>
              <a:rPr lang="en-US" b="0" baseline="0" dirty="0" smtClean="0">
                <a:latin typeface="Arial" pitchFamily="34" charset="0"/>
              </a:rPr>
              <a:t> party sources</a:t>
            </a:r>
            <a:endParaRPr lang="en-US" b="0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A9E7FF-225A-48D9-91E8-FC603EB854B9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810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>
                <a:latin typeface="Arial" pitchFamily="34" charset="0"/>
              </a:rPr>
              <a:t>In the information economy, applications</a:t>
            </a:r>
            <a:r>
              <a:rPr lang="en-US" b="0" baseline="0" dirty="0" smtClean="0">
                <a:latin typeface="Arial" pitchFamily="34" charset="0"/>
              </a:rPr>
              <a:t> are everywhere. You have:</a:t>
            </a:r>
          </a:p>
          <a:p>
            <a:pPr>
              <a:buFont typeface="Arial" pitchFamily="34" charset="0"/>
              <a:buChar char="•"/>
            </a:pPr>
            <a:r>
              <a:rPr lang="en-US" b="0" baseline="0" dirty="0" smtClean="0">
                <a:latin typeface="Arial" pitchFamily="34" charset="0"/>
              </a:rPr>
              <a:t> Applications that are being designed and conceptualized by your business leaders</a:t>
            </a:r>
          </a:p>
          <a:p>
            <a:pPr>
              <a:buFont typeface="Arial" pitchFamily="34" charset="0"/>
              <a:buChar char="•"/>
            </a:pPr>
            <a:r>
              <a:rPr lang="en-US" b="0" baseline="0" dirty="0" smtClean="0">
                <a:latin typeface="Arial" pitchFamily="34" charset="0"/>
              </a:rPr>
              <a:t> Applications that are being coded and developed by your engineers and IT analysts</a:t>
            </a:r>
          </a:p>
          <a:p>
            <a:pPr>
              <a:buFont typeface="Arial" pitchFamily="34" charset="0"/>
              <a:buChar char="•"/>
            </a:pPr>
            <a:r>
              <a:rPr lang="en-US" b="0" baseline="0" dirty="0" smtClean="0">
                <a:latin typeface="Arial" pitchFamily="34" charset="0"/>
              </a:rPr>
              <a:t> Applications that are running and supported in the Production environment. These legacy applications can be developed in-house or procured from 3</a:t>
            </a:r>
            <a:r>
              <a:rPr lang="en-US" b="0" baseline="30000" dirty="0" smtClean="0">
                <a:latin typeface="Arial" pitchFamily="34" charset="0"/>
              </a:rPr>
              <a:t>rd</a:t>
            </a:r>
            <a:r>
              <a:rPr lang="en-US" b="0" baseline="0" dirty="0" smtClean="0">
                <a:latin typeface="Arial" pitchFamily="34" charset="0"/>
              </a:rPr>
              <a:t> party sources</a:t>
            </a:r>
            <a:endParaRPr lang="en-US" b="0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A9E7FF-225A-48D9-91E8-FC603EB854B9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810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>
                <a:latin typeface="Arial" pitchFamily="34" charset="0"/>
              </a:rPr>
              <a:t>In the information economy, applications</a:t>
            </a:r>
            <a:r>
              <a:rPr lang="en-US" b="0" baseline="0" dirty="0" smtClean="0">
                <a:latin typeface="Arial" pitchFamily="34" charset="0"/>
              </a:rPr>
              <a:t> are everywhere. You have:</a:t>
            </a:r>
          </a:p>
          <a:p>
            <a:pPr>
              <a:buFont typeface="Arial" pitchFamily="34" charset="0"/>
              <a:buChar char="•"/>
            </a:pPr>
            <a:r>
              <a:rPr lang="en-US" b="0" baseline="0" dirty="0" smtClean="0">
                <a:latin typeface="Arial" pitchFamily="34" charset="0"/>
              </a:rPr>
              <a:t> Applications that are being designed and conceptualized by your business leaders</a:t>
            </a:r>
          </a:p>
          <a:p>
            <a:pPr>
              <a:buFont typeface="Arial" pitchFamily="34" charset="0"/>
              <a:buChar char="•"/>
            </a:pPr>
            <a:r>
              <a:rPr lang="en-US" b="0" baseline="0" dirty="0" smtClean="0">
                <a:latin typeface="Arial" pitchFamily="34" charset="0"/>
              </a:rPr>
              <a:t> Applications that are being coded and developed by your engineers and IT analysts</a:t>
            </a:r>
          </a:p>
          <a:p>
            <a:pPr>
              <a:buFont typeface="Arial" pitchFamily="34" charset="0"/>
              <a:buChar char="•"/>
            </a:pPr>
            <a:r>
              <a:rPr lang="en-US" b="0" baseline="0" dirty="0" smtClean="0">
                <a:latin typeface="Arial" pitchFamily="34" charset="0"/>
              </a:rPr>
              <a:t> Applications that are running and supported in the Production environment. These legacy applications can be developed in-house or procured from 3</a:t>
            </a:r>
            <a:r>
              <a:rPr lang="en-US" b="0" baseline="30000" dirty="0" smtClean="0">
                <a:latin typeface="Arial" pitchFamily="34" charset="0"/>
              </a:rPr>
              <a:t>rd</a:t>
            </a:r>
            <a:r>
              <a:rPr lang="en-US" b="0" baseline="0" dirty="0" smtClean="0">
                <a:latin typeface="Arial" pitchFamily="34" charset="0"/>
              </a:rPr>
              <a:t> party sources</a:t>
            </a:r>
            <a:endParaRPr lang="en-US" b="0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A9E7FF-225A-48D9-91E8-FC603EB854B9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810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>
                <a:latin typeface="Arial" pitchFamily="34" charset="0"/>
              </a:rPr>
              <a:t>In the information economy, applications</a:t>
            </a:r>
            <a:r>
              <a:rPr lang="en-US" b="0" baseline="0" dirty="0" smtClean="0">
                <a:latin typeface="Arial" pitchFamily="34" charset="0"/>
              </a:rPr>
              <a:t> are everywhere. You have:</a:t>
            </a:r>
          </a:p>
          <a:p>
            <a:pPr>
              <a:buFont typeface="Arial" pitchFamily="34" charset="0"/>
              <a:buChar char="•"/>
            </a:pPr>
            <a:r>
              <a:rPr lang="en-US" b="0" baseline="0" dirty="0" smtClean="0">
                <a:latin typeface="Arial" pitchFamily="34" charset="0"/>
              </a:rPr>
              <a:t> Applications that are being designed and conceptualized by your business leaders</a:t>
            </a:r>
          </a:p>
          <a:p>
            <a:pPr>
              <a:buFont typeface="Arial" pitchFamily="34" charset="0"/>
              <a:buChar char="•"/>
            </a:pPr>
            <a:r>
              <a:rPr lang="en-US" b="0" baseline="0" dirty="0" smtClean="0">
                <a:latin typeface="Arial" pitchFamily="34" charset="0"/>
              </a:rPr>
              <a:t> Applications that are being coded and developed by your engineers and IT analysts</a:t>
            </a:r>
          </a:p>
          <a:p>
            <a:pPr>
              <a:buFont typeface="Arial" pitchFamily="34" charset="0"/>
              <a:buChar char="•"/>
            </a:pPr>
            <a:r>
              <a:rPr lang="en-US" b="0" baseline="0" dirty="0" smtClean="0">
                <a:latin typeface="Arial" pitchFamily="34" charset="0"/>
              </a:rPr>
              <a:t> Applications that are running and supported in the Production environment. These legacy applications can be developed in-house or procured from 3</a:t>
            </a:r>
            <a:r>
              <a:rPr lang="en-US" b="0" baseline="30000" dirty="0" smtClean="0">
                <a:latin typeface="Arial" pitchFamily="34" charset="0"/>
              </a:rPr>
              <a:t>rd</a:t>
            </a:r>
            <a:r>
              <a:rPr lang="en-US" b="0" baseline="0" dirty="0" smtClean="0">
                <a:latin typeface="Arial" pitchFamily="34" charset="0"/>
              </a:rPr>
              <a:t> party sources</a:t>
            </a:r>
            <a:endParaRPr lang="en-US" b="0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A9E7FF-225A-48D9-91E8-FC603EB854B9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810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You need to start testing all your</a:t>
            </a:r>
            <a:r>
              <a:rPr lang="en-US" baseline="0" dirty="0" smtClean="0"/>
              <a:t> applications immediately. However, this can be an overwhelming endeavor. You need l</a:t>
            </a:r>
            <a:r>
              <a:rPr lang="en-US" dirty="0" smtClean="0"/>
              <a:t>arge upfront capital and human investments: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Hardware to procure, setup and maintain for the test/ staging environment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Software to procure, install and maintain to automate the testing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People with the right expertise and experience in security to hire, train and retain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Process to define and refine so that everything is standardized and efficient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A9E7FF-225A-48D9-91E8-FC603EB854B9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815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>
                <a:latin typeface="Arial" pitchFamily="34" charset="0"/>
              </a:rPr>
              <a:t>In the information economy, applications</a:t>
            </a:r>
            <a:r>
              <a:rPr lang="en-US" b="0" baseline="0" dirty="0" smtClean="0">
                <a:latin typeface="Arial" pitchFamily="34" charset="0"/>
              </a:rPr>
              <a:t> are everywhere. You have:</a:t>
            </a:r>
          </a:p>
          <a:p>
            <a:pPr>
              <a:buFont typeface="Arial" pitchFamily="34" charset="0"/>
              <a:buChar char="•"/>
            </a:pPr>
            <a:r>
              <a:rPr lang="en-US" b="0" baseline="0" dirty="0" smtClean="0">
                <a:latin typeface="Arial" pitchFamily="34" charset="0"/>
              </a:rPr>
              <a:t> Applications that are being designed and conceptualized by your business leaders</a:t>
            </a:r>
          </a:p>
          <a:p>
            <a:pPr>
              <a:buFont typeface="Arial" pitchFamily="34" charset="0"/>
              <a:buChar char="•"/>
            </a:pPr>
            <a:r>
              <a:rPr lang="en-US" b="0" baseline="0" dirty="0" smtClean="0">
                <a:latin typeface="Arial" pitchFamily="34" charset="0"/>
              </a:rPr>
              <a:t> Applications that are being coded and developed by your engineers and IT analysts</a:t>
            </a:r>
          </a:p>
          <a:p>
            <a:pPr>
              <a:buFont typeface="Arial" pitchFamily="34" charset="0"/>
              <a:buChar char="•"/>
            </a:pPr>
            <a:r>
              <a:rPr lang="en-US" b="0" baseline="0" dirty="0" smtClean="0">
                <a:latin typeface="Arial" pitchFamily="34" charset="0"/>
              </a:rPr>
              <a:t> Applications that are running and supported in the Production environment. These legacy applications can be developed in-house or procured from 3</a:t>
            </a:r>
            <a:r>
              <a:rPr lang="en-US" b="0" baseline="30000" dirty="0" smtClean="0">
                <a:latin typeface="Arial" pitchFamily="34" charset="0"/>
              </a:rPr>
              <a:t>rd</a:t>
            </a:r>
            <a:r>
              <a:rPr lang="en-US" b="0" baseline="0" dirty="0" smtClean="0">
                <a:latin typeface="Arial" pitchFamily="34" charset="0"/>
              </a:rPr>
              <a:t> party sources</a:t>
            </a:r>
            <a:endParaRPr lang="en-US" b="0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A9E7FF-225A-48D9-91E8-FC603EB854B9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810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slideMaster" Target="../slideMasters/slideMaster1.xml"/><Relationship Id="rId6" Type="http://schemas.openxmlformats.org/officeDocument/2006/relationships/oleObject" Target="../embeddings/oleObject1.bin"/><Relationship Id="rId7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tags" Target="../tags/tag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P_Discover2012_white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877888"/>
            <a:ext cx="7388225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0"/>
          <p:cNvSpPr txBox="1">
            <a:spLocks noChangeArrowheads="1"/>
          </p:cNvSpPr>
          <p:nvPr userDrawn="1"/>
        </p:nvSpPr>
        <p:spPr bwMode="auto">
          <a:xfrm>
            <a:off x="263525" y="4660900"/>
            <a:ext cx="31178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700" smtClean="0">
                <a:solidFill>
                  <a:srgbClr val="FFFFFF"/>
                </a:solidFill>
                <a:cs typeface="Arial" pitchFamily="34" charset="0"/>
              </a:rPr>
              <a:t>© Copyright 2012 Hewlett-Packard Development Company, L.P. </a:t>
            </a:r>
            <a:br>
              <a:rPr lang="en-US" sz="70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en-US" sz="700" smtClean="0">
                <a:solidFill>
                  <a:srgbClr val="FFFFFF"/>
                </a:solidFill>
                <a:cs typeface="Arial" pitchFamily="34" charset="0"/>
              </a:rPr>
              <a:t>The information contained herein is subject to change without notice.</a:t>
            </a:r>
          </a:p>
          <a:p>
            <a:pPr>
              <a:defRPr/>
            </a:pPr>
            <a:endParaRPr lang="en-US" sz="70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064" y="3835716"/>
            <a:ext cx="7772400" cy="6540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75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37884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EW Title, sub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0343559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 bwMode="black">
          <a:xfrm>
            <a:off x="331470" y="235064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  <p:custDataLst>
              <p:tags r:id="rId4"/>
            </p:custDataLst>
          </p:nvPr>
        </p:nvSpPr>
        <p:spPr>
          <a:xfrm>
            <a:off x="329184" y="1188721"/>
            <a:ext cx="8119872" cy="3228975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208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u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38328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4000" b="1" i="0" spc="-100" baseline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</a:t>
            </a:r>
            <a:br>
              <a:rPr lang="en-US" noProof="0" dirty="0" smtClean="0"/>
            </a:br>
            <a:r>
              <a:rPr lang="en-US" noProof="0" dirty="0" smtClean="0"/>
              <a:t>master </a:t>
            </a:r>
            <a:br>
              <a:rPr lang="en-US" noProof="0" dirty="0" smtClean="0"/>
            </a:br>
            <a:r>
              <a:rPr lang="en-US" noProof="0" dirty="0" smtClean="0"/>
              <a:t>title style</a:t>
            </a:r>
            <a:endParaRPr lang="en-US" noProof="0" dirty="0"/>
          </a:p>
        </p:txBody>
      </p:sp>
      <p:pic>
        <p:nvPicPr>
          <p:cNvPr id="7" name="Picture 6" descr="HP_White_RGB_150_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214" y="4535424"/>
            <a:ext cx="365736" cy="36573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4" y="4758803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chemeClr val="bg1"/>
                </a:solidFill>
                <a:latin typeface="HP Simplified"/>
                <a:cs typeface="HP Simplified"/>
              </a:rPr>
              <a:t>© Copyright 2013 Hewlett-Packard Development Company, L.P. </a:t>
            </a:r>
            <a:r>
              <a:rPr lang="en-US" sz="700" b="0" i="0" baseline="0" dirty="0" smtClean="0">
                <a:solidFill>
                  <a:schemeClr val="bg1"/>
                </a:solidFill>
                <a:latin typeface="HP Simplified"/>
                <a:cs typeface="HP Simplified"/>
              </a:rPr>
              <a:t> </a:t>
            </a:r>
            <a:r>
              <a:rPr lang="en-US" sz="700" b="0" i="0" dirty="0" smtClean="0">
                <a:solidFill>
                  <a:schemeClr val="bg1"/>
                </a:solidFill>
                <a:latin typeface="HP Simplified"/>
                <a:cs typeface="HP Simplified"/>
              </a:rPr>
              <a:t>The information contained herein is subject to change without notice.</a:t>
            </a:r>
          </a:p>
        </p:txBody>
      </p:sp>
    </p:spTree>
    <p:extLst>
      <p:ext uri="{BB962C8B-B14F-4D97-AF65-F5344CB8AC3E}">
        <p14:creationId xmlns:p14="http://schemas.microsoft.com/office/powerpoint/2010/main" val="1394393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263525" y="4660900"/>
            <a:ext cx="31178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700" smtClean="0">
                <a:cs typeface="Arial" pitchFamily="34" charset="0"/>
              </a:rPr>
              <a:t>© Copyright 2012 Hewlett-Packard Development Company, L.P. </a:t>
            </a:r>
            <a:br>
              <a:rPr lang="en-US" sz="700" smtClean="0">
                <a:cs typeface="Arial" pitchFamily="34" charset="0"/>
              </a:rPr>
            </a:br>
            <a:r>
              <a:rPr lang="en-US" sz="700" smtClean="0">
                <a:cs typeface="Arial" pitchFamily="34" charset="0"/>
              </a:rPr>
              <a:t>The information contained herein is subject to change without notice.</a:t>
            </a:r>
          </a:p>
          <a:p>
            <a:pPr>
              <a:defRPr/>
            </a:pPr>
            <a:endParaRPr lang="en-US" sz="700" smtClean="0">
              <a:cs typeface="Arial" pitchFamily="34" charset="0"/>
            </a:endParaRPr>
          </a:p>
        </p:txBody>
      </p:sp>
      <p:pic>
        <p:nvPicPr>
          <p:cNvPr id="6" name="Picture 7" descr="HP_logo_old_NewBlue_LAR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25" y="361950"/>
            <a:ext cx="189865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27025" y="3123625"/>
            <a:ext cx="4902200" cy="654625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 bwMode="black">
          <a:xfrm>
            <a:off x="321579" y="1790981"/>
            <a:ext cx="4898121" cy="1206484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28041" y="3797300"/>
            <a:ext cx="4901184" cy="658368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Arial"/>
              <a:buNone/>
              <a:tabLst/>
              <a:defRPr b="1">
                <a:solidFill>
                  <a:schemeClr val="tx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78298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>
            <a:spLocks noChangeArrowheads="1"/>
          </p:cNvSpPr>
          <p:nvPr userDrawn="1"/>
        </p:nvSpPr>
        <p:spPr bwMode="auto">
          <a:xfrm>
            <a:off x="263525" y="4660900"/>
            <a:ext cx="31178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700" smtClean="0">
                <a:solidFill>
                  <a:srgbClr val="FFFFFF"/>
                </a:solidFill>
                <a:cs typeface="Arial" pitchFamily="34" charset="0"/>
              </a:rPr>
              <a:t>© Copyright 2012 Hewlett-Packard Development Company, L.P. </a:t>
            </a:r>
            <a:br>
              <a:rPr lang="en-US" sz="70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en-US" sz="700" smtClean="0">
                <a:solidFill>
                  <a:srgbClr val="FFFFFF"/>
                </a:solidFill>
                <a:cs typeface="Arial" pitchFamily="34" charset="0"/>
              </a:rPr>
              <a:t>The information contained herein is subject to change without notice.</a:t>
            </a:r>
          </a:p>
          <a:p>
            <a:pPr>
              <a:defRPr/>
            </a:pPr>
            <a:endParaRPr lang="en-US" sz="70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4" name="Picture 10" descr="HP_White_RGB_150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825" y="4535488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296085" y="157299"/>
            <a:ext cx="7222352" cy="1341906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96085" y="3159441"/>
            <a:ext cx="5148072" cy="6492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750"/>
              </a:lnSpc>
              <a:spcBef>
                <a:spcPts val="0"/>
              </a:spcBef>
              <a:buNone/>
              <a:defRPr sz="1800" b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7310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Line with Content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1469" y="660169"/>
            <a:ext cx="8460105" cy="3770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1800" b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31469" y="235063"/>
            <a:ext cx="8460105" cy="412934"/>
          </a:xfrm>
        </p:spPr>
        <p:txBody>
          <a:bodyPr>
            <a:no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44487" y="1430691"/>
            <a:ext cx="7934325" cy="299208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083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black">
          <a:xfrm>
            <a:off x="331469" y="235063"/>
            <a:ext cx="8460105" cy="412934"/>
          </a:xfrm>
          <a:prstGeom prst="rect">
            <a:avLst/>
          </a:prstGeom>
          <a:ln>
            <a:noFill/>
          </a:ln>
        </p:spPr>
        <p:txBody>
          <a:bodyPr rtlCol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1469" y="660169"/>
            <a:ext cx="8460105" cy="3770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1800" b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44487" y="1429789"/>
            <a:ext cx="4021137" cy="2991776"/>
          </a:xfrm>
        </p:spPr>
        <p:txBody>
          <a:bodyPr>
            <a:noAutofit/>
          </a:bodyPr>
          <a:lstStyle>
            <a:lvl1pPr marL="0" indent="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762767" y="1429789"/>
            <a:ext cx="4023360" cy="2990088"/>
          </a:xfrm>
        </p:spPr>
        <p:txBody>
          <a:bodyPr>
            <a:noAutofit/>
          </a:bodyPr>
          <a:lstStyle>
            <a:lvl1pPr marL="0" indent="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950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-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1470" y="660169"/>
            <a:ext cx="4116705" cy="3770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1800" b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31470" y="235063"/>
            <a:ext cx="4126230" cy="431687"/>
          </a:xfrm>
        </p:spPr>
        <p:txBody>
          <a:bodyPr>
            <a:no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44487" y="1430623"/>
            <a:ext cx="4021137" cy="2992152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060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-page 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1470" y="660169"/>
            <a:ext cx="4116705" cy="3770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1800" b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31470" y="235063"/>
            <a:ext cx="4116705" cy="797654"/>
          </a:xfrm>
        </p:spPr>
        <p:txBody>
          <a:bodyPr>
            <a:no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44487" y="1430623"/>
            <a:ext cx="4021137" cy="2992152"/>
          </a:xfrm>
        </p:spPr>
        <p:txBody>
          <a:bodyPr>
            <a:noAutofit/>
          </a:bodyPr>
          <a:lstStyle>
            <a:lvl1pPr marL="0" indent="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794438" y="776618"/>
            <a:ext cx="4023360" cy="3657600"/>
          </a:xfrm>
          <a:noFill/>
        </p:spPr>
        <p:txBody>
          <a:bodyPr rtlCol="0">
            <a:noAutofit/>
          </a:bodyPr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17446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1470" y="660169"/>
            <a:ext cx="8460106" cy="3770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1800" b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31470" y="235063"/>
            <a:ext cx="8460105" cy="412934"/>
          </a:xfrm>
        </p:spPr>
        <p:txBody>
          <a:bodyPr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44488" y="1430028"/>
            <a:ext cx="2514600" cy="2990088"/>
          </a:xfrm>
        </p:spPr>
        <p:txBody>
          <a:bodyPr>
            <a:noAutofit/>
          </a:bodyPr>
          <a:lstStyle>
            <a:lvl1pPr marL="0" indent="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3310423" y="1430028"/>
            <a:ext cx="2514600" cy="2990088"/>
          </a:xfrm>
        </p:spPr>
        <p:txBody>
          <a:bodyPr>
            <a:noAutofit/>
          </a:bodyPr>
          <a:lstStyle>
            <a:lvl1pPr marL="0" indent="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6276358" y="1430028"/>
            <a:ext cx="2514600" cy="2990088"/>
          </a:xfrm>
        </p:spPr>
        <p:txBody>
          <a:bodyPr>
            <a:noAutofit/>
          </a:bodyPr>
          <a:lstStyle>
            <a:lvl1pPr marL="0" indent="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87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Lin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1469" y="660169"/>
            <a:ext cx="8460105" cy="3770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1800" b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31469" y="235063"/>
            <a:ext cx="8460105" cy="412934"/>
          </a:xfrm>
        </p:spPr>
        <p:txBody>
          <a:bodyPr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50536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black">
          <a:xfrm>
            <a:off x="331788" y="234950"/>
            <a:ext cx="84597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6"/>
          <p:cNvSpPr>
            <a:spLocks noGrp="1"/>
          </p:cNvSpPr>
          <p:nvPr>
            <p:ph type="body" idx="1"/>
          </p:nvPr>
        </p:nvSpPr>
        <p:spPr bwMode="black">
          <a:xfrm>
            <a:off x="330200" y="1428750"/>
            <a:ext cx="8126413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TextBox 8"/>
          <p:cNvSpPr txBox="1">
            <a:spLocks noChangeArrowheads="1"/>
          </p:cNvSpPr>
          <p:nvPr/>
        </p:nvSpPr>
        <p:spPr bwMode="auto">
          <a:xfrm>
            <a:off x="444500" y="4665663"/>
            <a:ext cx="311785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700" smtClean="0">
                <a:solidFill>
                  <a:srgbClr val="A6A6A6"/>
                </a:solidFill>
                <a:cs typeface="Arial" pitchFamily="34" charset="0"/>
              </a:rPr>
              <a:t>© Copyright 2012 Hewlett-Packard Development Company, L.P. </a:t>
            </a:r>
            <a:br>
              <a:rPr lang="en-US" sz="700" smtClean="0">
                <a:solidFill>
                  <a:srgbClr val="A6A6A6"/>
                </a:solidFill>
                <a:cs typeface="Arial" pitchFamily="34" charset="0"/>
              </a:rPr>
            </a:br>
            <a:r>
              <a:rPr lang="en-US" sz="700" smtClean="0">
                <a:solidFill>
                  <a:srgbClr val="A6A6A6"/>
                </a:solidFill>
                <a:cs typeface="Arial" pitchFamily="34" charset="0"/>
              </a:rPr>
              <a:t>The information contained herein is subject to change without notice.</a:t>
            </a:r>
          </a:p>
          <a:p>
            <a:pPr>
              <a:defRPr/>
            </a:pPr>
            <a:endParaRPr lang="en-US" sz="700" smtClean="0">
              <a:solidFill>
                <a:srgbClr val="A6A6A6"/>
              </a:solidFill>
              <a:cs typeface="Arial" pitchFamily="34" charset="0"/>
            </a:endParaRPr>
          </a:p>
        </p:txBody>
      </p:sp>
      <p:sp>
        <p:nvSpPr>
          <p:cNvPr id="1029" name="TextBox 9"/>
          <p:cNvSpPr txBox="1">
            <a:spLocks noChangeArrowheads="1"/>
          </p:cNvSpPr>
          <p:nvPr/>
        </p:nvSpPr>
        <p:spPr bwMode="gray">
          <a:xfrm>
            <a:off x="344488" y="4692650"/>
            <a:ext cx="322262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>
              <a:defRPr/>
            </a:pPr>
            <a:fld id="{161BE7A5-9F9C-4563-A501-900B111C3161}" type="slidenum">
              <a:rPr lang="en-US" sz="700" smtClean="0">
                <a:solidFill>
                  <a:srgbClr val="A6A6A6"/>
                </a:solidFill>
                <a:cs typeface="Arial" pitchFamily="34" charset="0"/>
              </a:rPr>
              <a:pPr defTabSz="914400">
                <a:defRPr/>
              </a:pPr>
              <a:t>‹#›</a:t>
            </a:fld>
            <a:endParaRPr lang="en-US" sz="700" smtClean="0">
              <a:solidFill>
                <a:srgbClr val="A6A6A6"/>
              </a:solidFill>
              <a:cs typeface="Arial" pitchFamily="34" charset="0"/>
            </a:endParaRPr>
          </a:p>
        </p:txBody>
      </p:sp>
      <p:pic>
        <p:nvPicPr>
          <p:cNvPr id="1030" name="Picture 11" descr="HP_Blue_RGB_150_S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825" y="4535488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54" r:id="rId10"/>
    <p:sldLayoutId id="2147483860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lang="en-GB" sz="2800" b="1" kern="1200" dirty="0">
          <a:solidFill>
            <a:schemeClr val="tx1"/>
          </a:solidFill>
          <a:latin typeface="Arial"/>
          <a:ea typeface="+mj-ea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0" indent="0" algn="l" defTabSz="457200" rtl="0" eaLnBrk="1" fontAlgn="base" hangingPunct="1">
        <a:spcBef>
          <a:spcPct val="0"/>
        </a:spcBef>
        <a:spcAft>
          <a:spcPts val="400"/>
        </a:spcAft>
        <a:buSzPct val="100000"/>
        <a:buFont typeface="Arial" pitchFamily="34" charset="0"/>
        <a:defRPr b="1" kern="1200">
          <a:solidFill>
            <a:schemeClr val="accent1"/>
          </a:solidFill>
          <a:latin typeface="Arial"/>
          <a:ea typeface="+mn-ea"/>
          <a:cs typeface="Arial"/>
        </a:defRPr>
      </a:lvl1pPr>
      <a:lvl2pPr algn="l" defTabSz="430213" rtl="0" eaLnBrk="1" fontAlgn="base" hangingPunct="1">
        <a:spcBef>
          <a:spcPct val="0"/>
        </a:spcBef>
        <a:spcAft>
          <a:spcPts val="400"/>
        </a:spcAft>
        <a:buSzPct val="100000"/>
        <a:buFont typeface="Lucida Grande"/>
        <a:defRPr kern="1200">
          <a:solidFill>
            <a:schemeClr val="tx1"/>
          </a:solidFill>
          <a:latin typeface="Arial"/>
          <a:ea typeface="+mn-ea"/>
          <a:cs typeface="Arial"/>
        </a:defRPr>
      </a:lvl2pPr>
      <a:lvl3pPr marL="169863" indent="-169863" algn="l" defTabSz="457200" rtl="0" eaLnBrk="1" fontAlgn="base" hangingPunct="1">
        <a:spcBef>
          <a:spcPct val="0"/>
        </a:spcBef>
        <a:spcAft>
          <a:spcPts val="400"/>
        </a:spcAft>
        <a:buFont typeface="Arial" pitchFamily="34" charset="0"/>
        <a:buChar char="•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341313" indent="-180975" algn="l" defTabSz="457200" rtl="0" eaLnBrk="1" fontAlgn="base" hangingPunct="1">
        <a:spcBef>
          <a:spcPct val="0"/>
        </a:spcBef>
        <a:spcAft>
          <a:spcPts val="400"/>
        </a:spcAft>
        <a:buSzPct val="80000"/>
        <a:buFont typeface="Lucida Grande"/>
        <a:buChar char="−"/>
        <a:defRPr lang="en-US" sz="1400" kern="1200" dirty="0">
          <a:solidFill>
            <a:schemeClr val="tx1"/>
          </a:solidFill>
          <a:latin typeface="Arial"/>
          <a:ea typeface="+mn-ea"/>
          <a:cs typeface="Arial"/>
        </a:defRPr>
      </a:lvl4pPr>
      <a:lvl5pPr marL="458788" indent="-150813" algn="l" defTabSz="457200" rtl="0" eaLnBrk="1" fontAlgn="base" hangingPunct="1">
        <a:spcBef>
          <a:spcPct val="0"/>
        </a:spcBef>
        <a:spcAft>
          <a:spcPts val="400"/>
        </a:spcAft>
        <a:buFont typeface="Arial" pitchFamily="34" charset="0"/>
        <a:buChar char="•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286000" indent="0" algn="l" defTabSz="457200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s://code.google.com/p/iphone-clutch/downloads/list" TargetMode="External"/><Relationship Id="rId3" Type="http://schemas.openxmlformats.org/officeDocument/2006/relationships/hyperlink" Target="https://twitter.com/iRastignac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s://developer.apple.com/library/mac/documentation/Darwin/Reference/ManPages/man1/otool.1.htm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16TeiqJ" TargetMode="External"/><Relationship Id="rId4" Type="http://schemas.openxmlformats.org/officeDocument/2006/relationships/hyperlink" Target="https://github.com/ptoomey3/Keychain-Dumper" TargetMode="External"/><Relationship Id="rId5" Type="http://schemas.openxmlformats.org/officeDocument/2006/relationships/hyperlink" Target="http://www.libimobiledevice.org/" TargetMode="External"/><Relationship Id="rId6" Type="http://schemas.openxmlformats.org/officeDocument/2006/relationships/hyperlink" Target="http://www.securitylearn.net/2012/10/18/extracting-data-protection-class-from-files-on-ios/" TargetMode="External"/><Relationship Id="rId1" Type="http://schemas.openxmlformats.org/officeDocument/2006/relationships/slideLayout" Target="../slideLayouts/slideLayout9.xml"/><Relationship Id="rId2" Type="http://schemas.openxmlformats.org/officeDocument/2006/relationships/hyperlink" Target="http://www.securitylearn.net/2012/10/27/cookies-binarycookies-reader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ubtitle 5"/>
          <p:cNvSpPr>
            <a:spLocks noGrp="1"/>
          </p:cNvSpPr>
          <p:nvPr>
            <p:ph type="subTitle" idx="1"/>
          </p:nvPr>
        </p:nvSpPr>
        <p:spPr>
          <a:xfrm>
            <a:off x="327025" y="3124200"/>
            <a:ext cx="4902200" cy="6540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dirty, s*</a:t>
            </a:r>
            <a:r>
              <a:rPr lang="en-US" dirty="0" err="1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xy</a:t>
            </a:r>
            <a:r>
              <a:rPr lang="en-US" dirty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cmdline</a:t>
            </a:r>
            <a:r>
              <a:rPr lang="en-US" dirty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 tools for mobile auditors</a:t>
            </a:r>
            <a:endParaRPr lang="en-US" dirty="0" smtClean="0">
              <a:solidFill>
                <a:schemeClr val="bg1"/>
              </a:solidFill>
              <a:latin typeface="HP Simplified" panose="020B0604020204020204" pitchFamily="34" charset="0"/>
              <a:cs typeface="Arial" pitchFamily="34" charset="0"/>
            </a:endParaRPr>
          </a:p>
        </p:txBody>
      </p:sp>
      <p:sp>
        <p:nvSpPr>
          <p:cNvPr id="8195" name="Title 4"/>
          <p:cNvSpPr>
            <a:spLocks noGrp="1"/>
          </p:cNvSpPr>
          <p:nvPr>
            <p:ph type="ctrTitle"/>
          </p:nvPr>
        </p:nvSpPr>
        <p:spPr>
          <a:xfrm>
            <a:off x="322263" y="1790700"/>
            <a:ext cx="6232361" cy="1206500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BASHing</a:t>
            </a:r>
            <a:r>
              <a:rPr lang="en-US" dirty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iOS</a:t>
            </a:r>
            <a:r>
              <a:rPr lang="en-US" dirty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Applications</a:t>
            </a:r>
          </a:p>
        </p:txBody>
      </p:sp>
      <p:pic>
        <p:nvPicPr>
          <p:cNvPr id="2051" name="Picture 3" descr="D:\Dropbox\Dropbox\Public\SL_Logos\iphone_meticon\shadowlabsFU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064" y="87107"/>
            <a:ext cx="3271395" cy="514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086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331788" y="234950"/>
            <a:ext cx="8459787" cy="43021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Anatomy of a better solution</a:t>
            </a:r>
            <a:endParaRPr lang="en-US" dirty="0" smtClean="0">
              <a:solidFill>
                <a:schemeClr val="bg1"/>
              </a:solidFill>
              <a:latin typeface="HP Simplified" panose="020B0604020204020204" pitchFamily="34" charset="0"/>
              <a:cs typeface="Arial" pitchFamily="34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00049" y="1107949"/>
            <a:ext cx="4607787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Quick</a:t>
            </a:r>
          </a:p>
          <a:p>
            <a:pPr eaLnBrk="1" hangingPunct="1">
              <a:spcBef>
                <a:spcPts val="12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GB" sz="1600" dirty="0" err="1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Blackbox</a:t>
            </a:r>
            <a:r>
              <a:rPr lang="en-GB" sz="1600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 capable - no source required</a:t>
            </a:r>
          </a:p>
          <a:p>
            <a:pPr eaLnBrk="1" hangingPunct="1">
              <a:spcBef>
                <a:spcPts val="12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Good coverage with low effort/expertise</a:t>
            </a:r>
          </a:p>
          <a:p>
            <a:pPr eaLnBrk="1" hangingPunct="1">
              <a:spcBef>
                <a:spcPts val="12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Automatable</a:t>
            </a:r>
          </a:p>
          <a:p>
            <a:pPr eaLnBrk="1" hangingPunct="1">
              <a:spcBef>
                <a:spcPts val="12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Manageable learning curve</a:t>
            </a:r>
          </a:p>
          <a:p>
            <a:pPr eaLnBrk="1" hangingPunct="1">
              <a:spcBef>
                <a:spcPts val="1200"/>
              </a:spcBef>
              <a:spcAft>
                <a:spcPts val="400"/>
              </a:spcAft>
              <a:buFont typeface="Arial" pitchFamily="34" charset="0"/>
              <a:buChar char="•"/>
            </a:pPr>
            <a:endParaRPr lang="en-GB" sz="1600" dirty="0" smtClean="0">
              <a:solidFill>
                <a:schemeClr val="bg1"/>
              </a:solidFill>
              <a:latin typeface="HP Simplified" panose="020B0604020204020204" pitchFamily="34" charset="0"/>
              <a:cs typeface="Arial" pitchFamily="34" charset="0"/>
            </a:endParaRPr>
          </a:p>
          <a:p>
            <a:pPr lvl="1" eaLnBrk="1" hangingPunct="1">
              <a:spcBef>
                <a:spcPts val="1200"/>
              </a:spcBef>
              <a:spcAft>
                <a:spcPts val="400"/>
              </a:spcAft>
              <a:buFont typeface="Arial" pitchFamily="34" charset="0"/>
              <a:buChar char="•"/>
            </a:pPr>
            <a:endParaRPr lang="en-GB" sz="1600" dirty="0">
              <a:solidFill>
                <a:schemeClr val="bg1"/>
              </a:solidFill>
              <a:latin typeface="HP Simplified" panose="020B0604020204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80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Let’s make some buckets…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79590307"/>
              </p:ext>
            </p:extLst>
          </p:nvPr>
        </p:nvGraphicFramePr>
        <p:xfrm>
          <a:off x="136732" y="834550"/>
          <a:ext cx="8884777" cy="4836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848969" y="822478"/>
            <a:ext cx="545021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en-US" sz="3200" b="1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Tool </a:t>
            </a:r>
            <a:r>
              <a:rPr lang="en-US" sz="3200" b="1" dirty="0" smtClean="0">
                <a:solidFill>
                  <a:srgbClr val="CCFFCC"/>
                </a:solidFill>
                <a:latin typeface="HP Simplified" panose="020B0604020204020204" pitchFamily="34" charset="0"/>
                <a:cs typeface="Arial" pitchFamily="34" charset="0"/>
              </a:rPr>
              <a:t>Domains</a:t>
            </a:r>
            <a:r>
              <a:rPr lang="en-US" sz="3200" b="1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 and </a:t>
            </a:r>
            <a:r>
              <a:rPr lang="en-US" sz="3200" b="1" dirty="0" smtClean="0">
                <a:solidFill>
                  <a:srgbClr val="FF0000"/>
                </a:solidFill>
                <a:latin typeface="HP Simplified" panose="020B0604020204020204" pitchFamily="34" charset="0"/>
                <a:cs typeface="Arial" pitchFamily="34" charset="0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2343101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331788" y="234950"/>
            <a:ext cx="8459787" cy="43021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Where does this lead us?</a:t>
            </a:r>
            <a:endParaRPr lang="en-US" dirty="0" smtClean="0">
              <a:solidFill>
                <a:schemeClr val="bg1"/>
              </a:solidFill>
              <a:latin typeface="HP Simplified" panose="020B0604020204020204" pitchFamily="34" charset="0"/>
              <a:cs typeface="Arial" pitchFamily="34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00049" y="1107949"/>
            <a:ext cx="4607787" cy="2749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FF0000"/>
                </a:solidFill>
                <a:latin typeface="HP Simplified" panose="020B0604020204020204" pitchFamily="34" charset="0"/>
                <a:cs typeface="Arial" pitchFamily="34" charset="0"/>
              </a:rPr>
              <a:t>Source scanners limit our scope</a:t>
            </a:r>
          </a:p>
          <a:p>
            <a:pPr eaLnBrk="1" hangingPunct="1">
              <a:spcBef>
                <a:spcPts val="12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FF0000"/>
                </a:solidFill>
                <a:latin typeface="HP Simplified" panose="020B0604020204020204" pitchFamily="34" charset="0"/>
                <a:cs typeface="Arial" pitchFamily="34" charset="0"/>
              </a:rPr>
              <a:t>Reversing and runtime tools have steep learning curve</a:t>
            </a:r>
          </a:p>
          <a:p>
            <a:pPr eaLnBrk="1" hangingPunct="1">
              <a:spcBef>
                <a:spcPts val="12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FF0000"/>
                </a:solidFill>
                <a:latin typeface="HP Simplified" panose="020B0604020204020204" pitchFamily="34" charset="0"/>
                <a:cs typeface="Arial" pitchFamily="34" charset="0"/>
              </a:rPr>
              <a:t>We already know how to do network/server</a:t>
            </a:r>
          </a:p>
          <a:p>
            <a:pPr eaLnBrk="1" hangingPunct="1">
              <a:spcBef>
                <a:spcPts val="12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What’s left?</a:t>
            </a:r>
          </a:p>
          <a:p>
            <a:pPr marL="0" indent="0" eaLnBrk="1" hangingPunct="1">
              <a:spcBef>
                <a:spcPts val="1200"/>
              </a:spcBef>
              <a:spcAft>
                <a:spcPts val="400"/>
              </a:spcAft>
            </a:pPr>
            <a:endParaRPr lang="en-GB" sz="1600" dirty="0" smtClean="0">
              <a:solidFill>
                <a:schemeClr val="bg1"/>
              </a:solidFill>
              <a:latin typeface="HP Simplified" panose="020B0604020204020204" pitchFamily="34" charset="0"/>
              <a:cs typeface="Arial" pitchFamily="34" charset="0"/>
            </a:endParaRPr>
          </a:p>
          <a:p>
            <a:pPr lvl="1" eaLnBrk="1" hangingPunct="1">
              <a:spcBef>
                <a:spcPts val="1200"/>
              </a:spcBef>
              <a:spcAft>
                <a:spcPts val="400"/>
              </a:spcAft>
              <a:buFont typeface="Arial" pitchFamily="34" charset="0"/>
              <a:buChar char="•"/>
            </a:pPr>
            <a:endParaRPr lang="en-GB" sz="1600" dirty="0">
              <a:solidFill>
                <a:schemeClr val="bg1"/>
              </a:solidFill>
              <a:latin typeface="HP Simplified" panose="020B0604020204020204" pitchFamily="34" charset="0"/>
              <a:cs typeface="Arial" pitchFamily="34" charset="0"/>
            </a:endParaRPr>
          </a:p>
        </p:txBody>
      </p:sp>
      <p:pic>
        <p:nvPicPr>
          <p:cNvPr id="4" name="Picture 3" descr="Emerald_City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423" y="467131"/>
            <a:ext cx="32766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30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331788" y="234950"/>
            <a:ext cx="8459787" cy="43021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What’s left?</a:t>
            </a:r>
            <a:endParaRPr lang="en-US" dirty="0" smtClean="0">
              <a:solidFill>
                <a:schemeClr val="bg1"/>
              </a:solidFill>
              <a:latin typeface="HP Simplified" panose="020B0604020204020204" pitchFamily="34" charset="0"/>
              <a:cs typeface="Arial" pitchFamily="34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00049" y="1107949"/>
            <a:ext cx="4607787" cy="385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Binary analysis</a:t>
            </a:r>
          </a:p>
          <a:p>
            <a:pPr lvl="1" eaLnBrk="1" hangingPunct="1">
              <a:spcBef>
                <a:spcPts val="12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3366FF"/>
                </a:solidFill>
                <a:latin typeface="HP Simplified" panose="020B0604020204020204" pitchFamily="34" charset="0"/>
                <a:cs typeface="Arial" pitchFamily="34" charset="0"/>
              </a:rPr>
              <a:t>No source required</a:t>
            </a:r>
          </a:p>
          <a:p>
            <a:pPr lvl="1" eaLnBrk="1" hangingPunct="1">
              <a:spcBef>
                <a:spcPts val="12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Doesn’t SOUND easy/quick</a:t>
            </a:r>
          </a:p>
          <a:p>
            <a:pPr lvl="1" eaLnBrk="1" hangingPunct="1">
              <a:spcBef>
                <a:spcPts val="12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Automatable?</a:t>
            </a:r>
          </a:p>
          <a:p>
            <a:pPr eaLnBrk="1" hangingPunct="1">
              <a:spcBef>
                <a:spcPts val="12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File system</a:t>
            </a:r>
          </a:p>
          <a:p>
            <a:pPr lvl="1" eaLnBrk="1" hangingPunct="1">
              <a:spcBef>
                <a:spcPts val="12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3366FF"/>
                </a:solidFill>
                <a:latin typeface="HP Simplified" panose="020B0604020204020204" pitchFamily="34" charset="0"/>
                <a:cs typeface="Arial" pitchFamily="34" charset="0"/>
              </a:rPr>
              <a:t>No source required</a:t>
            </a:r>
          </a:p>
          <a:p>
            <a:pPr lvl="1" eaLnBrk="1" hangingPunct="1">
              <a:spcBef>
                <a:spcPts val="12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Probably automatable</a:t>
            </a:r>
          </a:p>
          <a:p>
            <a:pPr lvl="1" eaLnBrk="1" hangingPunct="1">
              <a:spcBef>
                <a:spcPts val="12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Easy? Quick?</a:t>
            </a:r>
          </a:p>
          <a:p>
            <a:pPr lvl="1" eaLnBrk="1" hangingPunct="1">
              <a:spcBef>
                <a:spcPts val="1200"/>
              </a:spcBef>
              <a:spcAft>
                <a:spcPts val="400"/>
              </a:spcAft>
              <a:buFont typeface="Arial" pitchFamily="34" charset="0"/>
              <a:buChar char="•"/>
            </a:pPr>
            <a:endParaRPr lang="en-GB" sz="1600" dirty="0">
              <a:solidFill>
                <a:schemeClr val="bg1"/>
              </a:solidFill>
              <a:latin typeface="HP Simplified" panose="020B0604020204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886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331788" y="234950"/>
            <a:ext cx="8459787" cy="43021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What’s in YOUR binary?</a:t>
            </a:r>
            <a:endParaRPr lang="en-US" dirty="0" smtClean="0">
              <a:solidFill>
                <a:schemeClr val="bg1"/>
              </a:solidFill>
              <a:latin typeface="HP Simplified" panose="020B0604020204020204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642188"/>
              </p:ext>
            </p:extLst>
          </p:nvPr>
        </p:nvGraphicFramePr>
        <p:xfrm>
          <a:off x="526273" y="757162"/>
          <a:ext cx="8031390" cy="4221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5695"/>
                <a:gridCol w="401569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Mobile Top 10</a:t>
                      </a:r>
                      <a:r>
                        <a:rPr lang="en-US" baseline="0" dirty="0" smtClean="0"/>
                        <a:t> 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Look for…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M1: Insecure Data Storage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Data Protection API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Storage to </a:t>
                      </a:r>
                      <a:r>
                        <a:rPr lang="en-US" baseline="0" dirty="0" err="1" smtClean="0"/>
                        <a:t>plist</a:t>
                      </a:r>
                      <a:r>
                        <a:rPr lang="en-US" baseline="0" dirty="0" smtClean="0"/>
                        <a:t> files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Storage to client database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M3: Insufficient</a:t>
                      </a:r>
                      <a:r>
                        <a:rPr lang="en-US" baseline="0" dirty="0" smtClean="0"/>
                        <a:t> Transport Layer Protection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Insecure SSL configuration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Web service calls over HTTP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M4: Client-Side</a:t>
                      </a:r>
                      <a:r>
                        <a:rPr lang="en-US" baseline="0" dirty="0" smtClean="0"/>
                        <a:t> Injection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Vulnerable</a:t>
                      </a:r>
                      <a:r>
                        <a:rPr lang="en-US" baseline="0" dirty="0" smtClean="0"/>
                        <a:t> SQL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Web views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M8:</a:t>
                      </a:r>
                      <a:r>
                        <a:rPr lang="en-US" baseline="0" dirty="0" smtClean="0"/>
                        <a:t> Side-Channel Data Leakage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err="1" smtClean="0"/>
                        <a:t>Backgrounding</a:t>
                      </a:r>
                      <a:r>
                        <a:rPr lang="en-US" dirty="0" smtClean="0"/>
                        <a:t> screenshot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M9: Broken Cryptography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Weak algorithms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M10: Sensitive Information Disclosure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Sensitive</a:t>
                      </a:r>
                      <a:r>
                        <a:rPr lang="en-US" baseline="0" dirty="0" smtClean="0"/>
                        <a:t> info over HTTP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Logging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URL schemes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853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itle 5"/>
          <p:cNvSpPr>
            <a:spLocks noGrp="1"/>
          </p:cNvSpPr>
          <p:nvPr>
            <p:ph type="title"/>
          </p:nvPr>
        </p:nvSpPr>
        <p:spPr>
          <a:xfrm>
            <a:off x="331788" y="234950"/>
            <a:ext cx="8459787" cy="430213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iOS.sh</a:t>
            </a:r>
            <a:endParaRPr lang="en-US" dirty="0" smtClean="0">
              <a:solidFill>
                <a:schemeClr val="bg1"/>
              </a:solidFill>
              <a:latin typeface="HP Simplified" panose="020B0604020204020204" pitchFamily="34" charset="0"/>
              <a:cs typeface="Arial" pitchFamily="34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081088"/>
            <a:ext cx="8132763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54247" y="4439773"/>
            <a:ext cx="3533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dirty="0">
                <a:solidFill>
                  <a:schemeClr val="bg2"/>
                </a:solidFill>
                <a:cs typeface="Arial" pitchFamily="34" charset="0"/>
              </a:rPr>
              <a:t>https://</a:t>
            </a:r>
            <a:r>
              <a:rPr lang="en-US" dirty="0" err="1">
                <a:solidFill>
                  <a:schemeClr val="bg2"/>
                </a:solidFill>
                <a:cs typeface="Arial" pitchFamily="34" charset="0"/>
              </a:rPr>
              <a:t>github.com</a:t>
            </a:r>
            <a:r>
              <a:rPr lang="en-US" dirty="0">
                <a:solidFill>
                  <a:schemeClr val="bg2"/>
                </a:solidFill>
                <a:cs typeface="Arial" pitchFamily="34" charset="0"/>
              </a:rPr>
              <a:t>/</a:t>
            </a:r>
            <a:r>
              <a:rPr lang="en-US" dirty="0" err="1">
                <a:solidFill>
                  <a:schemeClr val="bg2"/>
                </a:solidFill>
                <a:cs typeface="Arial" pitchFamily="34" charset="0"/>
              </a:rPr>
              <a:t>jhaddix</a:t>
            </a:r>
            <a:r>
              <a:rPr lang="en-US" dirty="0">
                <a:solidFill>
                  <a:schemeClr val="bg2"/>
                </a:solidFill>
                <a:cs typeface="Arial" pitchFamily="34" charset="0"/>
              </a:rPr>
              <a:t>/</a:t>
            </a:r>
            <a:r>
              <a:rPr lang="en-US" dirty="0" err="1">
                <a:solidFill>
                  <a:schemeClr val="bg2"/>
                </a:solidFill>
                <a:cs typeface="Arial" pitchFamily="34" charset="0"/>
              </a:rPr>
              <a:t>ios_sh</a:t>
            </a:r>
            <a:endParaRPr lang="en-US" dirty="0" smtClean="0">
              <a:solidFill>
                <a:schemeClr val="bg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988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203" y="1901509"/>
            <a:ext cx="8117206" cy="430887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a typeface="+mn-ea"/>
                <a:cs typeface="Arial"/>
              </a:rPr>
              <a:t>BINARY TOOLS</a:t>
            </a:r>
            <a:br>
              <a:rPr lang="en-US" sz="4000" dirty="0" smtClean="0">
                <a:solidFill>
                  <a:schemeClr val="bg1"/>
                </a:solidFill>
                <a:ea typeface="+mn-ea"/>
                <a:cs typeface="Arial"/>
              </a:rPr>
            </a:br>
            <a:r>
              <a:rPr lang="en-US" dirty="0" smtClean="0">
                <a:solidFill>
                  <a:schemeClr val="bg1"/>
                </a:solidFill>
                <a:ea typeface="+mn-ea"/>
                <a:cs typeface="Arial"/>
              </a:rPr>
              <a:t>(mostly non-runtime &amp; require a JB device)</a:t>
            </a:r>
            <a:endParaRPr lang="en-US" dirty="0">
              <a:solidFill>
                <a:schemeClr val="bg1"/>
              </a:solidFill>
              <a:ea typeface="+mn-ea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190" y="3249731"/>
            <a:ext cx="2134794" cy="189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0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itle 5"/>
          <p:cNvSpPr>
            <a:spLocks noGrp="1"/>
          </p:cNvSpPr>
          <p:nvPr>
            <p:ph type="title"/>
          </p:nvPr>
        </p:nvSpPr>
        <p:spPr>
          <a:xfrm>
            <a:off x="331788" y="234950"/>
            <a:ext cx="8459787" cy="43021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Cracking Apps</a:t>
            </a:r>
          </a:p>
        </p:txBody>
      </p:sp>
      <p:sp>
        <p:nvSpPr>
          <p:cNvPr id="24582" name="TextBox 4"/>
          <p:cNvSpPr txBox="1">
            <a:spLocks noChangeArrowheads="1"/>
          </p:cNvSpPr>
          <p:nvPr/>
        </p:nvSpPr>
        <p:spPr bwMode="auto">
          <a:xfrm>
            <a:off x="388608" y="1119392"/>
            <a:ext cx="8496123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lvl="1" indent="0" eaLnBrk="1" hangingPunct="1">
              <a:spcBef>
                <a:spcPts val="1200"/>
              </a:spcBef>
              <a:spcAft>
                <a:spcPts val="400"/>
              </a:spcAft>
            </a:pPr>
            <a:r>
              <a:rPr lang="en-GB" sz="1600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Remove Apple’s encryption!</a:t>
            </a:r>
          </a:p>
          <a:p>
            <a:pPr marL="457200" lvl="1" indent="0" eaLnBrk="1" hangingPunct="1">
              <a:spcBef>
                <a:spcPts val="1200"/>
              </a:spcBef>
              <a:spcAft>
                <a:spcPts val="400"/>
              </a:spcAft>
            </a:pPr>
            <a:r>
              <a:rPr lang="en-GB" sz="1600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Clutch</a:t>
            </a:r>
          </a:p>
          <a:p>
            <a:pPr lvl="2" indent="-285750" eaLnBrk="1" hangingPunct="1">
              <a:spcBef>
                <a:spcPts val="1200"/>
              </a:spcBef>
              <a:spcAft>
                <a:spcPts val="400"/>
              </a:spcAft>
              <a:buFont typeface="Arial"/>
              <a:buChar char="•"/>
            </a:pPr>
            <a:r>
              <a:rPr lang="en-GB" sz="1600" dirty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  <a:hlinkClick r:id="rId2"/>
              </a:rPr>
              <a:t>https://code.google.com/p/iphone-clutch/downloads/</a:t>
            </a:r>
            <a:r>
              <a:rPr lang="en-GB" sz="1600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  <a:hlinkClick r:id="rId2"/>
              </a:rPr>
              <a:t>list</a:t>
            </a:r>
            <a:endParaRPr lang="en-GB" sz="1600" dirty="0" smtClean="0">
              <a:solidFill>
                <a:schemeClr val="bg1"/>
              </a:solidFill>
              <a:latin typeface="HP Simplified" panose="020B0604020204020204" pitchFamily="34" charset="0"/>
              <a:cs typeface="Arial" pitchFamily="34" charset="0"/>
            </a:endParaRPr>
          </a:p>
          <a:p>
            <a:pPr marL="457200" lvl="1" indent="0" eaLnBrk="1" hangingPunct="1">
              <a:spcBef>
                <a:spcPts val="1200"/>
              </a:spcBef>
              <a:spcAft>
                <a:spcPts val="400"/>
              </a:spcAft>
            </a:pPr>
            <a:r>
              <a:rPr lang="en-GB" sz="1600" dirty="0" err="1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Rasticrac</a:t>
            </a:r>
            <a:endParaRPr lang="en-GB" sz="1600" dirty="0" smtClean="0">
              <a:solidFill>
                <a:schemeClr val="bg1"/>
              </a:solidFill>
              <a:latin typeface="HP Simplified" panose="020B0604020204020204" pitchFamily="34" charset="0"/>
              <a:cs typeface="Arial" pitchFamily="34" charset="0"/>
            </a:endParaRPr>
          </a:p>
          <a:p>
            <a:pPr lvl="2" eaLnBrk="1" hangingPunct="1">
              <a:spcBef>
                <a:spcPts val="1200"/>
              </a:spcBef>
              <a:spcAft>
                <a:spcPts val="400"/>
              </a:spcAft>
              <a:buFont typeface="Arial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Has some built-in magic to detect different versions of ARM and anti-cracking code.</a:t>
            </a:r>
          </a:p>
          <a:p>
            <a:pPr lvl="2" eaLnBrk="1" hangingPunct="1">
              <a:spcBef>
                <a:spcPts val="1200"/>
              </a:spcBef>
              <a:spcAft>
                <a:spcPts val="400"/>
              </a:spcAft>
              <a:buFont typeface="Arial"/>
              <a:buChar char="•"/>
            </a:pPr>
            <a:r>
              <a:rPr lang="en-GB" sz="1600" dirty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  <a:hlinkClick r:id="rId3"/>
              </a:rPr>
              <a:t>https://twitter.com/</a:t>
            </a:r>
            <a:r>
              <a:rPr lang="en-GB" sz="1600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  <a:hlinkClick r:id="rId3"/>
              </a:rPr>
              <a:t>iRastignac</a:t>
            </a:r>
            <a:endParaRPr lang="en-GB" sz="1600" dirty="0" smtClean="0">
              <a:solidFill>
                <a:schemeClr val="bg1"/>
              </a:solidFill>
              <a:latin typeface="HP Simplified" panose="020B0604020204020204" pitchFamily="34" charset="0"/>
              <a:cs typeface="Arial" pitchFamily="34" charset="0"/>
            </a:endParaRPr>
          </a:p>
          <a:p>
            <a:pPr lvl="2" eaLnBrk="1" hangingPunct="1">
              <a:spcBef>
                <a:spcPts val="1200"/>
              </a:spcBef>
              <a:spcAft>
                <a:spcPts val="400"/>
              </a:spcAft>
              <a:buFont typeface="Arial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Uses GDB</a:t>
            </a:r>
          </a:p>
          <a:p>
            <a:pPr marL="914400" lvl="2" indent="0" eaLnBrk="1" hangingPunct="1">
              <a:spcBef>
                <a:spcPts val="1200"/>
              </a:spcBef>
              <a:spcAft>
                <a:spcPts val="400"/>
              </a:spcAft>
            </a:pPr>
            <a:endParaRPr lang="en-GB" sz="1600" dirty="0" smtClean="0">
              <a:solidFill>
                <a:schemeClr val="bg1"/>
              </a:solidFill>
              <a:latin typeface="HP Simplified" panose="020B0604020204020204" pitchFamily="34" charset="0"/>
              <a:cs typeface="Arial" pitchFamily="34" charset="0"/>
            </a:endParaRPr>
          </a:p>
          <a:p>
            <a:pPr marL="0" indent="0" eaLnBrk="1" hangingPunct="1">
              <a:spcBef>
                <a:spcPts val="1200"/>
              </a:spcBef>
              <a:spcAft>
                <a:spcPts val="400"/>
              </a:spcAft>
            </a:pPr>
            <a:endParaRPr lang="en-GB" sz="1600" dirty="0" smtClean="0">
              <a:solidFill>
                <a:schemeClr val="bg1"/>
              </a:solidFill>
              <a:latin typeface="HP Simplified" panose="020B0604020204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2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itle 5"/>
          <p:cNvSpPr>
            <a:spLocks noGrp="1"/>
          </p:cNvSpPr>
          <p:nvPr>
            <p:ph type="title"/>
          </p:nvPr>
        </p:nvSpPr>
        <p:spPr>
          <a:xfrm>
            <a:off x="331788" y="234950"/>
            <a:ext cx="8459787" cy="43021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Binary *Disassembly* and Parsing</a:t>
            </a:r>
          </a:p>
        </p:txBody>
      </p:sp>
      <p:sp>
        <p:nvSpPr>
          <p:cNvPr id="24582" name="TextBox 4"/>
          <p:cNvSpPr txBox="1">
            <a:spLocks noChangeArrowheads="1"/>
          </p:cNvSpPr>
          <p:nvPr/>
        </p:nvSpPr>
        <p:spPr bwMode="auto">
          <a:xfrm>
            <a:off x="388608" y="1119392"/>
            <a:ext cx="8496123" cy="389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lvl="1" indent="0" eaLnBrk="1" hangingPunct="1">
              <a:spcBef>
                <a:spcPts val="1200"/>
              </a:spcBef>
              <a:spcAft>
                <a:spcPts val="400"/>
              </a:spcAft>
            </a:pPr>
            <a:r>
              <a:rPr lang="en-GB" sz="1600" dirty="0" err="1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o</a:t>
            </a:r>
            <a:r>
              <a:rPr lang="en-GB" sz="1600" dirty="0" err="1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tool</a:t>
            </a:r>
            <a:r>
              <a:rPr lang="en-GB" sz="1600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 </a:t>
            </a:r>
          </a:p>
          <a:p>
            <a:pPr marL="857250" lvl="2" indent="0" eaLnBrk="1" hangingPunct="1">
              <a:spcBef>
                <a:spcPts val="1200"/>
              </a:spcBef>
              <a:spcAft>
                <a:spcPts val="400"/>
              </a:spcAft>
            </a:pPr>
            <a:r>
              <a:rPr lang="en-GB" sz="1600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  <a:hlinkClick r:id="rId2"/>
              </a:rPr>
              <a:t>https</a:t>
            </a:r>
            <a:r>
              <a:rPr lang="en-GB" sz="1600" dirty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  <a:hlinkClick r:id="rId2"/>
              </a:rPr>
              <a:t>://developer.apple.com/library/mac/documentation/Darwin/Reference/ManPages/man1/otool.1.</a:t>
            </a:r>
            <a:r>
              <a:rPr lang="en-GB" sz="1600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  <a:hlinkClick r:id="rId2"/>
              </a:rPr>
              <a:t>html</a:t>
            </a:r>
            <a:endParaRPr lang="en-GB" sz="1600" dirty="0">
              <a:solidFill>
                <a:schemeClr val="bg1"/>
              </a:solidFill>
              <a:latin typeface="HP Simplified" panose="020B0604020204020204" pitchFamily="34" charset="0"/>
              <a:cs typeface="Arial" pitchFamily="34" charset="0"/>
            </a:endParaRPr>
          </a:p>
          <a:p>
            <a:pPr marL="457200" lvl="1" indent="0" eaLnBrk="1" hangingPunct="1">
              <a:spcBef>
                <a:spcPts val="1200"/>
              </a:spcBef>
              <a:spcAft>
                <a:spcPts val="400"/>
              </a:spcAft>
            </a:pPr>
            <a:r>
              <a:rPr lang="en-GB" sz="1600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Good for parsing out:</a:t>
            </a:r>
          </a:p>
          <a:p>
            <a:pPr lvl="2" eaLnBrk="1" hangingPunct="1">
              <a:spcBef>
                <a:spcPts val="1200"/>
              </a:spcBef>
              <a:spcAft>
                <a:spcPts val="400"/>
              </a:spcAft>
              <a:buFont typeface="Arial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Architectures</a:t>
            </a:r>
          </a:p>
          <a:p>
            <a:pPr lvl="2" eaLnBrk="1" hangingPunct="1">
              <a:spcBef>
                <a:spcPts val="1200"/>
              </a:spcBef>
              <a:spcAft>
                <a:spcPts val="400"/>
              </a:spcAft>
              <a:buFont typeface="Arial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Frameworks</a:t>
            </a:r>
          </a:p>
          <a:p>
            <a:pPr lvl="2" eaLnBrk="1" hangingPunct="1">
              <a:spcBef>
                <a:spcPts val="1200"/>
              </a:spcBef>
              <a:spcAft>
                <a:spcPts val="400"/>
              </a:spcAft>
              <a:buFont typeface="Arial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Binary protection usage (PIE, Stack Smashing)</a:t>
            </a:r>
          </a:p>
          <a:p>
            <a:pPr lvl="2" eaLnBrk="1" hangingPunct="1">
              <a:spcBef>
                <a:spcPts val="1200"/>
              </a:spcBef>
              <a:spcAft>
                <a:spcPts val="400"/>
              </a:spcAft>
              <a:buFont typeface="Arial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Code Quality (ARC)</a:t>
            </a:r>
            <a:endParaRPr lang="en-GB" sz="1600" dirty="0">
              <a:solidFill>
                <a:schemeClr val="bg1"/>
              </a:solidFill>
              <a:latin typeface="HP Simplified" panose="020B0604020204020204" pitchFamily="34" charset="0"/>
              <a:cs typeface="Arial" pitchFamily="34" charset="0"/>
            </a:endParaRPr>
          </a:p>
          <a:p>
            <a:pPr marL="457200" lvl="1" indent="0" eaLnBrk="1" hangingPunct="1">
              <a:spcBef>
                <a:spcPts val="1200"/>
              </a:spcBef>
              <a:spcAft>
                <a:spcPts val="400"/>
              </a:spcAft>
            </a:pPr>
            <a:r>
              <a:rPr lang="en-GB" sz="1600" dirty="0" smtClean="0">
                <a:solidFill>
                  <a:schemeClr val="accent2"/>
                </a:solidFill>
                <a:latin typeface="HP Simplified" panose="020B0604020204020204" pitchFamily="34" charset="0"/>
                <a:cs typeface="Arial" pitchFamily="34" charset="0"/>
              </a:rPr>
              <a:t>Also important: most of the above is unencrypted strings data. This means that strings, </a:t>
            </a:r>
            <a:r>
              <a:rPr lang="en-GB" sz="1600" dirty="0" err="1" smtClean="0">
                <a:solidFill>
                  <a:schemeClr val="accent2"/>
                </a:solidFill>
                <a:latin typeface="HP Simplified" panose="020B0604020204020204" pitchFamily="34" charset="0"/>
                <a:cs typeface="Arial" pitchFamily="34" charset="0"/>
              </a:rPr>
              <a:t>grep</a:t>
            </a:r>
            <a:r>
              <a:rPr lang="en-GB" sz="1600" dirty="0" smtClean="0">
                <a:solidFill>
                  <a:schemeClr val="accent2"/>
                </a:solidFill>
                <a:latin typeface="HP Simplified" panose="020B0604020204020204" pitchFamily="34" charset="0"/>
                <a:cs typeface="Arial" pitchFamily="34" charset="0"/>
              </a:rPr>
              <a:t>, </a:t>
            </a:r>
            <a:r>
              <a:rPr lang="en-GB" sz="1600" dirty="0" err="1" smtClean="0">
                <a:solidFill>
                  <a:schemeClr val="accent2"/>
                </a:solidFill>
                <a:latin typeface="HP Simplified" panose="020B0604020204020204" pitchFamily="34" charset="0"/>
                <a:cs typeface="Arial" pitchFamily="34" charset="0"/>
              </a:rPr>
              <a:t>sed</a:t>
            </a:r>
            <a:r>
              <a:rPr lang="en-GB" sz="1600" dirty="0" smtClean="0">
                <a:solidFill>
                  <a:schemeClr val="accent2"/>
                </a:solidFill>
                <a:latin typeface="HP Simplified" panose="020B0604020204020204" pitchFamily="34" charset="0"/>
                <a:cs typeface="Arial" pitchFamily="34" charset="0"/>
              </a:rPr>
              <a:t>, and </a:t>
            </a:r>
            <a:r>
              <a:rPr lang="en-GB" sz="1600" dirty="0" err="1" smtClean="0">
                <a:solidFill>
                  <a:schemeClr val="accent2"/>
                </a:solidFill>
                <a:latin typeface="HP Simplified" panose="020B0604020204020204" pitchFamily="34" charset="0"/>
                <a:cs typeface="Arial" pitchFamily="34" charset="0"/>
              </a:rPr>
              <a:t>awk</a:t>
            </a:r>
            <a:r>
              <a:rPr lang="en-GB" sz="1600" dirty="0" smtClean="0">
                <a:solidFill>
                  <a:schemeClr val="accent2"/>
                </a:solidFill>
                <a:latin typeface="HP Simplified" panose="020B0604020204020204" pitchFamily="34" charset="0"/>
                <a:cs typeface="Arial" pitchFamily="34" charset="0"/>
              </a:rPr>
              <a:t> are magical!</a:t>
            </a:r>
            <a:endParaRPr lang="en-GB" sz="1600" dirty="0">
              <a:solidFill>
                <a:schemeClr val="accent2"/>
              </a:solidFill>
              <a:latin typeface="HP Simplified" panose="020B0604020204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004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10-18 at 12.49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724"/>
            <a:ext cx="9144000" cy="452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98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969" y="0"/>
            <a:ext cx="2382083" cy="232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Whoami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Director of </a:t>
            </a:r>
            <a:r>
              <a:rPr lang="en-US" dirty="0" err="1" smtClean="0">
                <a:solidFill>
                  <a:schemeClr val="bg1"/>
                </a:solidFill>
              </a:rPr>
              <a:t>Pentesting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– Fortify on Demand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Leader of ShadowLabs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iOS application Hacker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OWASP Mobile Top Ten Leader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OWASP iOS assessment Cheat Sheet leader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OWASP SB Leader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Proud husband and father!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8" name="Picture 2" descr="http://d3j5vwomefv46c.cloudfront.net/photos/large/411683631.jpg?131743124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130" y="2469735"/>
            <a:ext cx="1507762" cy="267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405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black">
          <a:xfrm>
            <a:off x="331788" y="234950"/>
            <a:ext cx="84597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GB" sz="2800" b="1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Poor Man’s Disassembly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388608" y="1119392"/>
            <a:ext cx="8496123" cy="250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hangingPunct="1">
              <a:spcBef>
                <a:spcPts val="1200"/>
              </a:spcBef>
              <a:spcAft>
                <a:spcPts val="400"/>
              </a:spcAft>
              <a:buFont typeface="Arial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Application binaries contain LOTS of relevant strings</a:t>
            </a:r>
          </a:p>
          <a:p>
            <a:pPr lvl="1" eaLnBrk="1" hangingPunct="1">
              <a:spcBef>
                <a:spcPts val="1200"/>
              </a:spcBef>
              <a:spcAft>
                <a:spcPts val="400"/>
              </a:spcAft>
              <a:buFont typeface="Arial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The “strings” command can be revealing</a:t>
            </a:r>
          </a:p>
          <a:p>
            <a:pPr lvl="2" eaLnBrk="1" hangingPunct="1">
              <a:spcBef>
                <a:spcPts val="1200"/>
              </a:spcBef>
              <a:spcAft>
                <a:spcPts val="400"/>
              </a:spcAft>
              <a:buFont typeface="Arial"/>
              <a:buChar char="•"/>
            </a:pPr>
            <a:r>
              <a:rPr lang="en-GB" sz="1600" dirty="0" smtClean="0">
                <a:solidFill>
                  <a:srgbClr val="0096D6"/>
                </a:solidFill>
                <a:latin typeface="HP Simplified" panose="020B0604020204020204" pitchFamily="34" charset="0"/>
                <a:cs typeface="Arial" pitchFamily="34" charset="0"/>
              </a:rPr>
              <a:t>Method names</a:t>
            </a:r>
            <a:endParaRPr lang="en-GB" sz="1600" dirty="0">
              <a:solidFill>
                <a:srgbClr val="0096D6"/>
              </a:solidFill>
              <a:latin typeface="HP Simplified" panose="020B0604020204020204" pitchFamily="34" charset="0"/>
              <a:cs typeface="Arial" pitchFamily="34" charset="0"/>
            </a:endParaRPr>
          </a:p>
          <a:p>
            <a:pPr lvl="2" eaLnBrk="1" hangingPunct="1">
              <a:spcBef>
                <a:spcPts val="1200"/>
              </a:spcBef>
              <a:spcAft>
                <a:spcPts val="400"/>
              </a:spcAft>
              <a:buFont typeface="Arial"/>
              <a:buChar char="•"/>
            </a:pPr>
            <a:r>
              <a:rPr lang="en-GB" sz="1600" dirty="0" smtClean="0">
                <a:solidFill>
                  <a:srgbClr val="0096D6"/>
                </a:solidFill>
                <a:latin typeface="HP Simplified" panose="020B0604020204020204" pitchFamily="34" charset="0"/>
                <a:cs typeface="Arial" pitchFamily="34" charset="0"/>
              </a:rPr>
              <a:t>Web service URLs</a:t>
            </a:r>
          </a:p>
          <a:p>
            <a:pPr lvl="2" eaLnBrk="1" hangingPunct="1">
              <a:spcBef>
                <a:spcPts val="1200"/>
              </a:spcBef>
              <a:spcAft>
                <a:spcPts val="400"/>
              </a:spcAft>
              <a:buFont typeface="Arial"/>
              <a:buChar char="•"/>
            </a:pPr>
            <a:r>
              <a:rPr lang="en-GB" sz="1600" dirty="0" smtClean="0">
                <a:solidFill>
                  <a:srgbClr val="0096D6"/>
                </a:solidFill>
                <a:latin typeface="HP Simplified" panose="020B0604020204020204" pitchFamily="34" charset="0"/>
                <a:cs typeface="Arial" pitchFamily="34" charset="0"/>
              </a:rPr>
              <a:t>SQL query strings</a:t>
            </a:r>
          </a:p>
          <a:p>
            <a:pPr lvl="2" eaLnBrk="1" hangingPunct="1">
              <a:spcBef>
                <a:spcPts val="1200"/>
              </a:spcBef>
              <a:spcAft>
                <a:spcPts val="400"/>
              </a:spcAft>
              <a:buFont typeface="Arial"/>
              <a:buChar char="•"/>
            </a:pPr>
            <a:r>
              <a:rPr lang="en-GB" sz="1600" dirty="0" smtClean="0">
                <a:solidFill>
                  <a:srgbClr val="0096D6"/>
                </a:solidFill>
                <a:latin typeface="HP Simplified" panose="020B0604020204020204" pitchFamily="34" charset="0"/>
                <a:cs typeface="Arial" pitchFamily="34" charset="0"/>
              </a:rPr>
              <a:t>API secrets, crypto keys, passwords</a:t>
            </a:r>
          </a:p>
        </p:txBody>
      </p:sp>
    </p:spTree>
    <p:extLst>
      <p:ext uri="{BB962C8B-B14F-4D97-AF65-F5344CB8AC3E}">
        <p14:creationId xmlns:p14="http://schemas.microsoft.com/office/powerpoint/2010/main" val="1735064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lk_forma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850900"/>
            <a:ext cx="8458787" cy="341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88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black">
          <a:xfrm>
            <a:off x="331788" y="234950"/>
            <a:ext cx="84597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GB" sz="2800" b="1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Vulnerability Detection with </a:t>
            </a:r>
            <a:r>
              <a:rPr lang="en-US" dirty="0" err="1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grep</a:t>
            </a:r>
            <a:endParaRPr lang="en-US" dirty="0" smtClean="0">
              <a:solidFill>
                <a:schemeClr val="bg1"/>
              </a:solidFill>
              <a:latin typeface="HP Simplified" panose="020B0604020204020204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8608" y="1119392"/>
            <a:ext cx="8496123" cy="205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hangingPunct="1">
              <a:spcBef>
                <a:spcPts val="1200"/>
              </a:spcBef>
              <a:spcAft>
                <a:spcPts val="400"/>
              </a:spcAft>
              <a:buFont typeface="Arial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Use strings from binary to zero in on issues</a:t>
            </a:r>
          </a:p>
          <a:p>
            <a:pPr lvl="1" eaLnBrk="1" hangingPunct="1">
              <a:spcBef>
                <a:spcPts val="1200"/>
              </a:spcBef>
              <a:spcAft>
                <a:spcPts val="400"/>
              </a:spcAft>
              <a:buFont typeface="Arial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Presence of deprecated/known vulnerable methods</a:t>
            </a:r>
          </a:p>
          <a:p>
            <a:pPr lvl="1" eaLnBrk="1" hangingPunct="1">
              <a:spcBef>
                <a:spcPts val="1200"/>
              </a:spcBef>
              <a:spcAft>
                <a:spcPts val="400"/>
              </a:spcAft>
              <a:buFont typeface="Arial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Vulnerable coding practices (SQL injection)</a:t>
            </a:r>
          </a:p>
          <a:p>
            <a:pPr lvl="1" eaLnBrk="1" hangingPunct="1">
              <a:spcBef>
                <a:spcPts val="1200"/>
              </a:spcBef>
              <a:spcAft>
                <a:spcPts val="400"/>
              </a:spcAft>
              <a:buFont typeface="Arial"/>
              <a:buChar char="•"/>
            </a:pPr>
            <a:r>
              <a:rPr lang="en-GB" sz="1600" dirty="0" smtClean="0">
                <a:solidFill>
                  <a:schemeClr val="accent1"/>
                </a:solidFill>
                <a:latin typeface="HP Simplified" panose="020B0604020204020204" pitchFamily="34" charset="0"/>
                <a:cs typeface="Arial" pitchFamily="34" charset="0"/>
              </a:rPr>
              <a:t>Pro: Fast, easy to code</a:t>
            </a:r>
          </a:p>
          <a:p>
            <a:pPr lvl="1" eaLnBrk="1" hangingPunct="1">
              <a:spcBef>
                <a:spcPts val="1200"/>
              </a:spcBef>
              <a:spcAft>
                <a:spcPts val="400"/>
              </a:spcAft>
              <a:buFont typeface="Arial"/>
              <a:buChar char="•"/>
            </a:pPr>
            <a:r>
              <a:rPr lang="en-GB" sz="1600" dirty="0" smtClean="0">
                <a:solidFill>
                  <a:schemeClr val="accent2"/>
                </a:solidFill>
                <a:latin typeface="HP Simplified" panose="020B0604020204020204" pitchFamily="34" charset="0"/>
                <a:cs typeface="Arial" pitchFamily="34" charset="0"/>
              </a:rPr>
              <a:t>Con: Without source, confidence level may vary – no context</a:t>
            </a:r>
          </a:p>
        </p:txBody>
      </p:sp>
    </p:spTree>
    <p:extLst>
      <p:ext uri="{BB962C8B-B14F-4D97-AF65-F5344CB8AC3E}">
        <p14:creationId xmlns:p14="http://schemas.microsoft.com/office/powerpoint/2010/main" val="2652074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black">
          <a:xfrm>
            <a:off x="331788" y="234950"/>
            <a:ext cx="84597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GB" sz="2800" b="1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Putting it all together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8608" y="1119392"/>
            <a:ext cx="8496123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hangingPunct="1">
              <a:spcBef>
                <a:spcPts val="1200"/>
              </a:spcBef>
              <a:spcAft>
                <a:spcPts val="400"/>
              </a:spcAft>
              <a:buFont typeface="Arial"/>
              <a:buChar char="•"/>
            </a:pPr>
            <a:r>
              <a:rPr lang="en-GB" sz="1600" dirty="0" smtClean="0">
                <a:solidFill>
                  <a:srgbClr val="0096D6"/>
                </a:solidFill>
                <a:latin typeface="HP Simplified" panose="020B0604020204020204" pitchFamily="34" charset="0"/>
                <a:cs typeface="Arial" pitchFamily="34" charset="0"/>
              </a:rPr>
              <a:t>Install app</a:t>
            </a:r>
          </a:p>
          <a:p>
            <a:pPr lvl="1" eaLnBrk="1" hangingPunct="1">
              <a:spcBef>
                <a:spcPts val="1200"/>
              </a:spcBef>
              <a:spcAft>
                <a:spcPts val="400"/>
              </a:spcAft>
              <a:buFont typeface="Arial"/>
              <a:buChar char="•"/>
            </a:pPr>
            <a:r>
              <a:rPr lang="en-GB" sz="1600" dirty="0" smtClean="0">
                <a:solidFill>
                  <a:srgbClr val="0096D6"/>
                </a:solidFill>
                <a:latin typeface="HP Simplified" panose="020B0604020204020204" pitchFamily="34" charset="0"/>
                <a:cs typeface="Arial" pitchFamily="34" charset="0"/>
              </a:rPr>
              <a:t>Crack app</a:t>
            </a:r>
          </a:p>
          <a:p>
            <a:pPr lvl="1" eaLnBrk="1" hangingPunct="1">
              <a:spcBef>
                <a:spcPts val="1200"/>
              </a:spcBef>
              <a:spcAft>
                <a:spcPts val="400"/>
              </a:spcAft>
              <a:buFont typeface="Arial"/>
              <a:buChar char="•"/>
            </a:pPr>
            <a:r>
              <a:rPr lang="en-GB" sz="1600" dirty="0" smtClean="0">
                <a:solidFill>
                  <a:srgbClr val="0096D6"/>
                </a:solidFill>
                <a:latin typeface="HP Simplified" panose="020B0604020204020204" pitchFamily="34" charset="0"/>
                <a:cs typeface="Arial" pitchFamily="34" charset="0"/>
              </a:rPr>
              <a:t>Extract headers, symbols, and frameworks (</a:t>
            </a:r>
            <a:r>
              <a:rPr lang="en-GB" sz="1600" dirty="0" err="1" smtClean="0">
                <a:solidFill>
                  <a:srgbClr val="0096D6"/>
                </a:solidFill>
                <a:latin typeface="HP Simplified" panose="020B0604020204020204" pitchFamily="34" charset="0"/>
                <a:cs typeface="Arial" pitchFamily="34" charset="0"/>
              </a:rPr>
              <a:t>otool</a:t>
            </a:r>
            <a:r>
              <a:rPr lang="en-GB" sz="1600" dirty="0" smtClean="0">
                <a:solidFill>
                  <a:srgbClr val="0096D6"/>
                </a:solidFill>
                <a:latin typeface="HP Simplified" panose="020B0604020204020204" pitchFamily="34" charset="0"/>
                <a:cs typeface="Arial" pitchFamily="34" charset="0"/>
              </a:rPr>
              <a:t>)</a:t>
            </a:r>
          </a:p>
          <a:p>
            <a:pPr lvl="1" eaLnBrk="1" hangingPunct="1">
              <a:spcBef>
                <a:spcPts val="1200"/>
              </a:spcBef>
              <a:spcAft>
                <a:spcPts val="400"/>
              </a:spcAft>
              <a:buFont typeface="Arial"/>
              <a:buChar char="•"/>
            </a:pPr>
            <a:r>
              <a:rPr lang="en-GB" sz="1600" dirty="0" smtClean="0">
                <a:solidFill>
                  <a:srgbClr val="0096D6"/>
                </a:solidFill>
                <a:latin typeface="HP Simplified" panose="020B0604020204020204" pitchFamily="34" charset="0"/>
                <a:cs typeface="Arial" pitchFamily="34" charset="0"/>
              </a:rPr>
              <a:t>Extract binary strings (strings)</a:t>
            </a:r>
          </a:p>
          <a:p>
            <a:pPr lvl="1" eaLnBrk="1" hangingPunct="1">
              <a:spcBef>
                <a:spcPts val="1200"/>
              </a:spcBef>
              <a:spcAft>
                <a:spcPts val="400"/>
              </a:spcAft>
              <a:buFont typeface="Arial"/>
              <a:buChar char="•"/>
            </a:pPr>
            <a:r>
              <a:rPr lang="en-GB" sz="1600" dirty="0" smtClean="0">
                <a:solidFill>
                  <a:srgbClr val="0096D6"/>
                </a:solidFill>
                <a:latin typeface="HP Simplified" panose="020B0604020204020204" pitchFamily="34" charset="0"/>
                <a:cs typeface="Arial" pitchFamily="34" charset="0"/>
              </a:rPr>
              <a:t>Search for known patterns (</a:t>
            </a:r>
            <a:r>
              <a:rPr lang="en-GB" sz="1600" dirty="0" err="1" smtClean="0">
                <a:solidFill>
                  <a:srgbClr val="0096D6"/>
                </a:solidFill>
                <a:latin typeface="HP Simplified" panose="020B0604020204020204" pitchFamily="34" charset="0"/>
                <a:cs typeface="Arial" pitchFamily="34" charset="0"/>
              </a:rPr>
              <a:t>grep</a:t>
            </a:r>
            <a:r>
              <a:rPr lang="en-GB" sz="1600" dirty="0" smtClean="0">
                <a:solidFill>
                  <a:srgbClr val="0096D6"/>
                </a:solidFill>
                <a:latin typeface="HP Simplified" panose="020B0604020204020204" pitchFamily="34" charset="0"/>
                <a:cs typeface="Arial" pitchFamily="34" charset="0"/>
              </a:rPr>
              <a:t>)</a:t>
            </a:r>
          </a:p>
          <a:p>
            <a:pPr marL="457200" lvl="1" indent="0" eaLnBrk="1" hangingPunct="1">
              <a:spcBef>
                <a:spcPts val="1200"/>
              </a:spcBef>
              <a:spcAft>
                <a:spcPts val="400"/>
              </a:spcAft>
            </a:pPr>
            <a:endParaRPr lang="en-GB" sz="1600" dirty="0">
              <a:solidFill>
                <a:schemeClr val="bg1"/>
              </a:solidFill>
              <a:latin typeface="HP Simplified" panose="020B0604020204020204" pitchFamily="34" charset="0"/>
              <a:cs typeface="Arial" pitchFamily="34" charset="0"/>
            </a:endParaRPr>
          </a:p>
          <a:p>
            <a:pPr marL="457200" lvl="1" indent="0" eaLnBrk="1" hangingPunct="1">
              <a:spcBef>
                <a:spcPts val="1200"/>
              </a:spcBef>
              <a:spcAft>
                <a:spcPts val="400"/>
              </a:spcAft>
            </a:pPr>
            <a:r>
              <a:rPr lang="en-GB" sz="2000" i="1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This can all be wrapped in a scripting language of your choice!</a:t>
            </a:r>
          </a:p>
        </p:txBody>
      </p:sp>
    </p:spTree>
    <p:extLst>
      <p:ext uri="{BB962C8B-B14F-4D97-AF65-F5344CB8AC3E}">
        <p14:creationId xmlns:p14="http://schemas.microsoft.com/office/powerpoint/2010/main" val="2244736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black">
          <a:xfrm>
            <a:off x="331788" y="234950"/>
            <a:ext cx="84597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GB" sz="2800" b="1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Binary Analysis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8608" y="1119392"/>
            <a:ext cx="8496123" cy="250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hangingPunct="1">
              <a:spcBef>
                <a:spcPts val="1200"/>
              </a:spcBef>
              <a:spcAft>
                <a:spcPts val="400"/>
              </a:spcAft>
              <a:buFont typeface="Arial"/>
              <a:buChar char="•"/>
            </a:pPr>
            <a:r>
              <a:rPr lang="en-GB" sz="1600" dirty="0" smtClean="0">
                <a:solidFill>
                  <a:schemeClr val="accent1"/>
                </a:solidFill>
                <a:latin typeface="HP Simplified" panose="020B0604020204020204" pitchFamily="34" charset="0"/>
                <a:cs typeface="Arial" pitchFamily="34" charset="0"/>
              </a:rPr>
              <a:t>Quick</a:t>
            </a:r>
          </a:p>
          <a:p>
            <a:pPr lvl="1" eaLnBrk="1" hangingPunct="1">
              <a:spcBef>
                <a:spcPts val="1200"/>
              </a:spcBef>
              <a:spcAft>
                <a:spcPts val="400"/>
              </a:spcAft>
              <a:buFont typeface="Arial"/>
              <a:buChar char="•"/>
            </a:pPr>
            <a:r>
              <a:rPr lang="en-GB" sz="1600" dirty="0" smtClean="0">
                <a:solidFill>
                  <a:schemeClr val="accent1"/>
                </a:solidFill>
                <a:latin typeface="HP Simplified" panose="020B0604020204020204" pitchFamily="34" charset="0"/>
                <a:cs typeface="Arial" pitchFamily="34" charset="0"/>
              </a:rPr>
              <a:t>No source required</a:t>
            </a:r>
          </a:p>
          <a:p>
            <a:pPr lvl="1" eaLnBrk="1" hangingPunct="1">
              <a:spcBef>
                <a:spcPts val="1200"/>
              </a:spcBef>
              <a:spcAft>
                <a:spcPts val="400"/>
              </a:spcAft>
              <a:buFont typeface="Arial"/>
              <a:buChar char="•"/>
            </a:pPr>
            <a:r>
              <a:rPr lang="en-GB" sz="1600" dirty="0" smtClean="0">
                <a:solidFill>
                  <a:schemeClr val="accent1"/>
                </a:solidFill>
                <a:latin typeface="HP Simplified" panose="020B0604020204020204" pitchFamily="34" charset="0"/>
                <a:cs typeface="Arial" pitchFamily="34" charset="0"/>
              </a:rPr>
              <a:t>Covers six Mobile Top 10 categories</a:t>
            </a:r>
          </a:p>
          <a:p>
            <a:pPr lvl="1" eaLnBrk="1" hangingPunct="1">
              <a:spcBef>
                <a:spcPts val="1200"/>
              </a:spcBef>
              <a:spcAft>
                <a:spcPts val="400"/>
              </a:spcAft>
              <a:buFont typeface="Arial"/>
              <a:buChar char="•"/>
            </a:pPr>
            <a:r>
              <a:rPr lang="en-GB" sz="1600" dirty="0" smtClean="0">
                <a:solidFill>
                  <a:schemeClr val="accent1"/>
                </a:solidFill>
                <a:latin typeface="HP Simplified" panose="020B0604020204020204" pitchFamily="34" charset="0"/>
                <a:cs typeface="Arial" pitchFamily="34" charset="0"/>
              </a:rPr>
              <a:t>Very easy to automate</a:t>
            </a:r>
          </a:p>
          <a:p>
            <a:pPr lvl="1" eaLnBrk="1" hangingPunct="1">
              <a:spcBef>
                <a:spcPts val="1200"/>
              </a:spcBef>
              <a:spcAft>
                <a:spcPts val="400"/>
              </a:spcAft>
              <a:buFont typeface="Arial"/>
              <a:buChar char="•"/>
            </a:pPr>
            <a:r>
              <a:rPr lang="en-GB" sz="1600" dirty="0" smtClean="0">
                <a:solidFill>
                  <a:schemeClr val="accent1"/>
                </a:solidFill>
                <a:latin typeface="HP Simplified" panose="020B0604020204020204" pitchFamily="34" charset="0"/>
                <a:cs typeface="Arial" pitchFamily="34" charset="0"/>
              </a:rPr>
              <a:t>Low technical learning curve</a:t>
            </a:r>
          </a:p>
          <a:p>
            <a:pPr marL="457200" lvl="1" indent="0" eaLnBrk="1" hangingPunct="1">
              <a:spcBef>
                <a:spcPts val="1200"/>
              </a:spcBef>
              <a:spcAft>
                <a:spcPts val="400"/>
              </a:spcAft>
            </a:pPr>
            <a:endParaRPr lang="en-GB" sz="1600" dirty="0" smtClean="0">
              <a:solidFill>
                <a:schemeClr val="accent2"/>
              </a:solidFill>
              <a:latin typeface="HP Simplified" panose="020B0604020204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1579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203" y="1901509"/>
            <a:ext cx="8117206" cy="430887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a typeface="+mn-ea"/>
                <a:cs typeface="Arial"/>
              </a:rPr>
              <a:t>But wait, there’s more!</a:t>
            </a:r>
            <a:br>
              <a:rPr lang="en-US" sz="4000" dirty="0" smtClean="0">
                <a:solidFill>
                  <a:schemeClr val="bg1"/>
                </a:solidFill>
                <a:ea typeface="+mn-ea"/>
                <a:cs typeface="Arial"/>
              </a:rPr>
            </a:br>
            <a:r>
              <a:rPr lang="en-US" dirty="0" smtClean="0">
                <a:solidFill>
                  <a:schemeClr val="bg1"/>
                </a:solidFill>
                <a:ea typeface="+mn-ea"/>
                <a:cs typeface="Arial"/>
              </a:rPr>
              <a:t>(we didn’t actually run the app yet)</a:t>
            </a:r>
            <a:endParaRPr lang="en-US" dirty="0">
              <a:solidFill>
                <a:schemeClr val="bg1"/>
              </a:solidFill>
              <a:ea typeface="+mn-ea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190" y="3249731"/>
            <a:ext cx="2134794" cy="189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23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331788" y="234950"/>
            <a:ext cx="8459787" cy="430213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1"/>
                </a:solidFill>
                <a:cs typeface="Arial" pitchFamily="34" charset="0"/>
              </a:rPr>
              <a:t>Plists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 and DBs and caches, oh my!</a:t>
            </a:r>
            <a:endParaRPr lang="en-US" dirty="0" smtClean="0">
              <a:solidFill>
                <a:schemeClr val="bg1"/>
              </a:solidFill>
              <a:latin typeface="HP Simplified" panose="020B0604020204020204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645416"/>
              </p:ext>
            </p:extLst>
          </p:nvPr>
        </p:nvGraphicFramePr>
        <p:xfrm>
          <a:off x="368485" y="986016"/>
          <a:ext cx="8360788" cy="3855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0394"/>
                <a:gridCol w="418039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Mobile Top 10 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Loo</a:t>
                      </a:r>
                      <a:r>
                        <a:rPr lang="en-US" baseline="0" dirty="0" smtClean="0"/>
                        <a:t>k for…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M1: Insecure Data Storage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Data protection classes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Credential/sensitive data in </a:t>
                      </a:r>
                      <a:r>
                        <a:rPr lang="en-US" dirty="0" err="1" smtClean="0"/>
                        <a:t>plists</a:t>
                      </a:r>
                      <a:r>
                        <a:rPr lang="en-US" dirty="0" smtClean="0"/>
                        <a:t> and databases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Sensitive</a:t>
                      </a:r>
                      <a:r>
                        <a:rPr lang="en-US" baseline="0" dirty="0" smtClean="0"/>
                        <a:t> image storage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M4: Client-Side</a:t>
                      </a:r>
                      <a:r>
                        <a:rPr lang="en-US" baseline="0" dirty="0" smtClean="0"/>
                        <a:t> Injection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Loading</a:t>
                      </a:r>
                      <a:r>
                        <a:rPr lang="en-US" baseline="0" dirty="0" smtClean="0"/>
                        <a:t> from shared storage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M6: Improper Session Handling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Cookie/session</a:t>
                      </a:r>
                      <a:r>
                        <a:rPr lang="en-US" baseline="0" dirty="0" smtClean="0"/>
                        <a:t> ID storage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“Remember me” persistence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M8:</a:t>
                      </a:r>
                      <a:r>
                        <a:rPr lang="en-US" baseline="0" dirty="0" smtClean="0"/>
                        <a:t> Side-Channel Data Leakage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Cached background image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Autocorrect cache</a:t>
                      </a:r>
                      <a:endParaRPr lang="en-US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URL caches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M10: Sensitive Information Disclosure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Logging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9457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itle 5"/>
          <p:cNvSpPr>
            <a:spLocks noGrp="1"/>
          </p:cNvSpPr>
          <p:nvPr>
            <p:ph type="title"/>
          </p:nvPr>
        </p:nvSpPr>
        <p:spPr>
          <a:xfrm>
            <a:off x="331788" y="234950"/>
            <a:ext cx="8459787" cy="43021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Artifact Inspection</a:t>
            </a:r>
          </a:p>
        </p:txBody>
      </p:sp>
      <p:sp>
        <p:nvSpPr>
          <p:cNvPr id="24582" name="TextBox 4"/>
          <p:cNvSpPr txBox="1">
            <a:spLocks noChangeArrowheads="1"/>
          </p:cNvSpPr>
          <p:nvPr/>
        </p:nvSpPr>
        <p:spPr bwMode="auto">
          <a:xfrm>
            <a:off x="388608" y="1119392"/>
            <a:ext cx="8496123" cy="408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lvl="1" indent="0" eaLnBrk="1" hangingPunct="1">
              <a:spcBef>
                <a:spcPts val="1200"/>
              </a:spcBef>
              <a:spcAft>
                <a:spcPts val="400"/>
              </a:spcAft>
            </a:pPr>
            <a:r>
              <a:rPr lang="en-GB" sz="1200" dirty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Cookie Reader: </a:t>
            </a:r>
            <a:endParaRPr lang="en-GB" sz="1200" dirty="0" smtClean="0">
              <a:solidFill>
                <a:schemeClr val="bg1"/>
              </a:solidFill>
              <a:latin typeface="HP Simplified" panose="020B0604020204020204" pitchFamily="34" charset="0"/>
              <a:cs typeface="Arial" pitchFamily="34" charset="0"/>
            </a:endParaRPr>
          </a:p>
          <a:p>
            <a:pPr marL="857250" lvl="2" indent="0" eaLnBrk="1" hangingPunct="1">
              <a:spcBef>
                <a:spcPts val="1200"/>
              </a:spcBef>
              <a:spcAft>
                <a:spcPts val="400"/>
              </a:spcAft>
            </a:pPr>
            <a:r>
              <a:rPr lang="en-GB" sz="1200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  <a:hlinkClick r:id="rId2"/>
              </a:rPr>
              <a:t>http</a:t>
            </a:r>
            <a:r>
              <a:rPr lang="en-GB" sz="1200" dirty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  <a:hlinkClick r:id="rId2"/>
              </a:rPr>
              <a:t>://www.securitylearn.net/2012/10/27/cookies-binarycookies-reader</a:t>
            </a:r>
            <a:r>
              <a:rPr lang="en-GB" sz="1200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  <a:hlinkClick r:id="rId2"/>
              </a:rPr>
              <a:t>/</a:t>
            </a:r>
            <a:endParaRPr lang="en-GB" sz="1200" dirty="0" smtClean="0">
              <a:solidFill>
                <a:schemeClr val="bg1"/>
              </a:solidFill>
              <a:latin typeface="HP Simplified" panose="020B0604020204020204" pitchFamily="34" charset="0"/>
              <a:cs typeface="Arial" pitchFamily="34" charset="0"/>
            </a:endParaRPr>
          </a:p>
          <a:p>
            <a:pPr marL="457200" lvl="1" indent="0" eaLnBrk="1" hangingPunct="1">
              <a:spcBef>
                <a:spcPts val="1200"/>
              </a:spcBef>
              <a:spcAft>
                <a:spcPts val="400"/>
              </a:spcAft>
            </a:pPr>
            <a:r>
              <a:rPr lang="en-GB" sz="1200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File monitor: </a:t>
            </a:r>
          </a:p>
          <a:p>
            <a:pPr marL="857250" lvl="2" indent="0" eaLnBrk="1" hangingPunct="1">
              <a:spcBef>
                <a:spcPts val="1200"/>
              </a:spcBef>
              <a:spcAft>
                <a:spcPts val="400"/>
              </a:spcAft>
            </a:pPr>
            <a:r>
              <a:rPr lang="en-GB" sz="1200" dirty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  <a:hlinkClick r:id="rId3"/>
              </a:rPr>
              <a:t>http://bit.ly/</a:t>
            </a:r>
            <a:r>
              <a:rPr lang="en-GB" sz="1200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  <a:hlinkClick r:id="rId3"/>
              </a:rPr>
              <a:t>16TeiqJ</a:t>
            </a:r>
            <a:r>
              <a:rPr lang="en-GB" sz="1200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 (or </a:t>
            </a:r>
            <a:r>
              <a:rPr lang="en-GB" sz="1200" dirty="0" err="1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binutils</a:t>
            </a:r>
            <a:r>
              <a:rPr lang="en-GB" sz="1200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)</a:t>
            </a:r>
          </a:p>
          <a:p>
            <a:pPr marL="457200" lvl="1" indent="0" eaLnBrk="1" hangingPunct="1">
              <a:spcBef>
                <a:spcPts val="1200"/>
              </a:spcBef>
              <a:spcAft>
                <a:spcPts val="400"/>
              </a:spcAft>
            </a:pPr>
            <a:r>
              <a:rPr lang="en-GB" sz="1200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Keychain </a:t>
            </a:r>
            <a:r>
              <a:rPr lang="en-GB" sz="1200" dirty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dumper: </a:t>
            </a:r>
            <a:endParaRPr lang="en-GB" sz="1200" dirty="0" smtClean="0">
              <a:solidFill>
                <a:schemeClr val="bg1"/>
              </a:solidFill>
              <a:latin typeface="HP Simplified" panose="020B0604020204020204" pitchFamily="34" charset="0"/>
              <a:cs typeface="Arial" pitchFamily="34" charset="0"/>
            </a:endParaRPr>
          </a:p>
          <a:p>
            <a:pPr marL="857250" lvl="2" indent="0" eaLnBrk="1" hangingPunct="1">
              <a:spcBef>
                <a:spcPts val="1200"/>
              </a:spcBef>
              <a:spcAft>
                <a:spcPts val="400"/>
              </a:spcAft>
            </a:pPr>
            <a:r>
              <a:rPr lang="en-GB" sz="1200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  <a:hlinkClick r:id="rId4"/>
              </a:rPr>
              <a:t>https</a:t>
            </a:r>
            <a:r>
              <a:rPr lang="en-GB" sz="1200" dirty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  <a:hlinkClick r:id="rId4"/>
              </a:rPr>
              <a:t>://github.com/ptoomey3/Keychain-</a:t>
            </a:r>
            <a:r>
              <a:rPr lang="en-GB" sz="1200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  <a:hlinkClick r:id="rId4"/>
              </a:rPr>
              <a:t>Dumper</a:t>
            </a:r>
            <a:endParaRPr lang="en-GB" sz="1200" dirty="0" smtClean="0">
              <a:solidFill>
                <a:schemeClr val="bg1"/>
              </a:solidFill>
              <a:latin typeface="HP Simplified" panose="020B0604020204020204" pitchFamily="34" charset="0"/>
              <a:cs typeface="Arial" pitchFamily="34" charset="0"/>
            </a:endParaRPr>
          </a:p>
          <a:p>
            <a:pPr marL="457200" lvl="1" indent="0" eaLnBrk="1" hangingPunct="1">
              <a:spcBef>
                <a:spcPts val="1200"/>
              </a:spcBef>
              <a:spcAft>
                <a:spcPts val="400"/>
              </a:spcAft>
            </a:pPr>
            <a:r>
              <a:rPr lang="en-GB" sz="1200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Log reader: </a:t>
            </a:r>
          </a:p>
          <a:p>
            <a:pPr marL="857250" lvl="2" indent="0" eaLnBrk="1" hangingPunct="1">
              <a:spcBef>
                <a:spcPts val="1200"/>
              </a:spcBef>
              <a:spcAft>
                <a:spcPts val="400"/>
              </a:spcAft>
            </a:pPr>
            <a:r>
              <a:rPr lang="en-GB" sz="1200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iPhone Configuration Utility or </a:t>
            </a:r>
            <a:r>
              <a:rPr lang="en-GB" sz="1200" dirty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  <a:hlinkClick r:id="rId5"/>
              </a:rPr>
              <a:t>http://www.libimobiledevice.org</a:t>
            </a:r>
            <a:r>
              <a:rPr lang="en-GB" sz="1200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  <a:hlinkClick r:id="rId5"/>
              </a:rPr>
              <a:t>/</a:t>
            </a:r>
            <a:r>
              <a:rPr lang="en-GB" sz="1200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 API</a:t>
            </a:r>
          </a:p>
          <a:p>
            <a:pPr marL="457200" lvl="1" indent="0" eaLnBrk="1" hangingPunct="1">
              <a:spcBef>
                <a:spcPts val="1200"/>
              </a:spcBef>
              <a:spcAft>
                <a:spcPts val="400"/>
              </a:spcAft>
            </a:pPr>
            <a:r>
              <a:rPr lang="en-GB" sz="1200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Data Protection Class </a:t>
            </a:r>
            <a:r>
              <a:rPr lang="en-GB" sz="1200" dirty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Parser: </a:t>
            </a:r>
            <a:endParaRPr lang="en-GB" sz="1200" dirty="0" smtClean="0">
              <a:solidFill>
                <a:schemeClr val="bg1"/>
              </a:solidFill>
              <a:latin typeface="HP Simplified" panose="020B0604020204020204" pitchFamily="34" charset="0"/>
              <a:cs typeface="Arial" pitchFamily="34" charset="0"/>
            </a:endParaRPr>
          </a:p>
          <a:p>
            <a:pPr marL="857250" lvl="2" indent="0" eaLnBrk="1" hangingPunct="1">
              <a:spcBef>
                <a:spcPts val="1200"/>
              </a:spcBef>
              <a:spcAft>
                <a:spcPts val="400"/>
              </a:spcAft>
            </a:pPr>
            <a:r>
              <a:rPr lang="en-GB" sz="1200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  <a:hlinkClick r:id="rId6"/>
              </a:rPr>
              <a:t>http</a:t>
            </a:r>
            <a:r>
              <a:rPr lang="en-GB" sz="1200" dirty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  <a:hlinkClick r:id="rId6"/>
              </a:rPr>
              <a:t>://www.securitylearn.net/2012/10/18/extracting-data-protection-class-from-files-on-ios</a:t>
            </a:r>
            <a:r>
              <a:rPr lang="en-GB" sz="1200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  <a:hlinkClick r:id="rId6"/>
              </a:rPr>
              <a:t>/</a:t>
            </a:r>
            <a:endParaRPr lang="en-GB" sz="1200" dirty="0" smtClean="0">
              <a:solidFill>
                <a:schemeClr val="bg1"/>
              </a:solidFill>
              <a:latin typeface="HP Simplified" panose="020B0604020204020204" pitchFamily="34" charset="0"/>
              <a:cs typeface="Arial" pitchFamily="34" charset="0"/>
            </a:endParaRPr>
          </a:p>
          <a:p>
            <a:pPr marL="457200" lvl="1" indent="0" eaLnBrk="1" hangingPunct="1">
              <a:spcBef>
                <a:spcPts val="1200"/>
              </a:spcBef>
              <a:spcAft>
                <a:spcPts val="400"/>
              </a:spcAft>
            </a:pPr>
            <a:endParaRPr lang="en-GB" sz="1200" dirty="0" smtClean="0">
              <a:solidFill>
                <a:schemeClr val="bg1"/>
              </a:solidFill>
              <a:latin typeface="HP Simplified" panose="020B0604020204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364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black">
          <a:xfrm>
            <a:off x="331788" y="234950"/>
            <a:ext cx="84597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GB" sz="2800" b="1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Putting it all together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8608" y="1119392"/>
            <a:ext cx="8496123" cy="391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hangingPunct="1">
              <a:spcBef>
                <a:spcPts val="1200"/>
              </a:spcBef>
              <a:spcAft>
                <a:spcPts val="400"/>
              </a:spcAft>
              <a:buFont typeface="Arial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Install app</a:t>
            </a:r>
          </a:p>
          <a:p>
            <a:pPr lvl="1" eaLnBrk="1" hangingPunct="1">
              <a:spcBef>
                <a:spcPts val="1200"/>
              </a:spcBef>
              <a:spcAft>
                <a:spcPts val="400"/>
              </a:spcAft>
              <a:buFont typeface="Arial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Crack app</a:t>
            </a:r>
          </a:p>
          <a:p>
            <a:pPr lvl="1" eaLnBrk="1" hangingPunct="1">
              <a:spcBef>
                <a:spcPts val="1200"/>
              </a:spcBef>
              <a:spcAft>
                <a:spcPts val="400"/>
              </a:spcAft>
              <a:buFont typeface="Arial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Extract headers, symbols, and frameworks (</a:t>
            </a:r>
            <a:r>
              <a:rPr lang="en-GB" sz="1600" dirty="0" err="1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otool</a:t>
            </a:r>
            <a:r>
              <a:rPr lang="en-GB" sz="1600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)</a:t>
            </a:r>
          </a:p>
          <a:p>
            <a:pPr lvl="1" eaLnBrk="1" hangingPunct="1">
              <a:spcBef>
                <a:spcPts val="1200"/>
              </a:spcBef>
              <a:spcAft>
                <a:spcPts val="400"/>
              </a:spcAft>
              <a:buFont typeface="Arial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Extract binary strings (strings)</a:t>
            </a:r>
          </a:p>
          <a:p>
            <a:pPr lvl="1" eaLnBrk="1" hangingPunct="1">
              <a:spcBef>
                <a:spcPts val="1200"/>
              </a:spcBef>
              <a:spcAft>
                <a:spcPts val="400"/>
              </a:spcAft>
              <a:buFont typeface="Arial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Search for known patterns (</a:t>
            </a:r>
            <a:r>
              <a:rPr lang="en-GB" sz="1600" dirty="0" err="1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grep</a:t>
            </a:r>
            <a:r>
              <a:rPr lang="en-GB" sz="1600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)</a:t>
            </a:r>
          </a:p>
          <a:p>
            <a:pPr lvl="1" eaLnBrk="1" hangingPunct="1">
              <a:spcBef>
                <a:spcPts val="1200"/>
              </a:spcBef>
              <a:spcAft>
                <a:spcPts val="400"/>
              </a:spcAft>
              <a:buFont typeface="Arial"/>
              <a:buChar char="•"/>
            </a:pPr>
            <a:r>
              <a:rPr lang="en-GB" sz="1600" dirty="0" smtClean="0">
                <a:solidFill>
                  <a:srgbClr val="0096D6"/>
                </a:solidFill>
                <a:latin typeface="HP Simplified" panose="020B0604020204020204" pitchFamily="34" charset="0"/>
                <a:cs typeface="Arial" pitchFamily="34" charset="0"/>
              </a:rPr>
              <a:t>Launch app</a:t>
            </a:r>
          </a:p>
          <a:p>
            <a:pPr lvl="1" eaLnBrk="1" hangingPunct="1">
              <a:spcBef>
                <a:spcPts val="1200"/>
              </a:spcBef>
              <a:spcAft>
                <a:spcPts val="400"/>
              </a:spcAft>
              <a:buFont typeface="Arial"/>
              <a:buChar char="•"/>
            </a:pPr>
            <a:r>
              <a:rPr lang="en-GB" sz="1600" dirty="0" smtClean="0">
                <a:solidFill>
                  <a:srgbClr val="0096D6"/>
                </a:solidFill>
                <a:latin typeface="HP Simplified" panose="020B0604020204020204" pitchFamily="34" charset="0"/>
                <a:cs typeface="Arial" pitchFamily="34" charset="0"/>
              </a:rPr>
              <a:t>Parse/search </a:t>
            </a:r>
            <a:r>
              <a:rPr lang="en-GB" sz="1600" dirty="0" err="1" smtClean="0">
                <a:solidFill>
                  <a:srgbClr val="0096D6"/>
                </a:solidFill>
                <a:latin typeface="HP Simplified" panose="020B0604020204020204" pitchFamily="34" charset="0"/>
                <a:cs typeface="Arial" pitchFamily="34" charset="0"/>
              </a:rPr>
              <a:t>artifacts</a:t>
            </a:r>
            <a:r>
              <a:rPr lang="en-GB" sz="1600" dirty="0" smtClean="0">
                <a:solidFill>
                  <a:srgbClr val="0096D6"/>
                </a:solidFill>
                <a:latin typeface="HP Simplified" panose="020B0604020204020204" pitchFamily="34" charset="0"/>
                <a:cs typeface="Arial" pitchFamily="34" charset="0"/>
              </a:rPr>
              <a:t> (more </a:t>
            </a:r>
            <a:r>
              <a:rPr lang="en-GB" sz="1600" dirty="0" err="1" smtClean="0">
                <a:solidFill>
                  <a:srgbClr val="0096D6"/>
                </a:solidFill>
                <a:latin typeface="HP Simplified" panose="020B0604020204020204" pitchFamily="34" charset="0"/>
                <a:cs typeface="Arial" pitchFamily="34" charset="0"/>
              </a:rPr>
              <a:t>grep</a:t>
            </a:r>
            <a:r>
              <a:rPr lang="en-GB" sz="1600" dirty="0" smtClean="0">
                <a:solidFill>
                  <a:srgbClr val="0096D6"/>
                </a:solidFill>
                <a:latin typeface="HP Simplified" panose="020B0604020204020204" pitchFamily="34" charset="0"/>
                <a:cs typeface="Arial" pitchFamily="34" charset="0"/>
              </a:rPr>
              <a:t>)</a:t>
            </a:r>
            <a:endParaRPr lang="en-GB" sz="1600" dirty="0" smtClean="0">
              <a:solidFill>
                <a:srgbClr val="0096D6"/>
              </a:solidFill>
              <a:latin typeface="HP Simplified" panose="020B0604020204020204" pitchFamily="34" charset="0"/>
              <a:cs typeface="Arial" pitchFamily="34" charset="0"/>
            </a:endParaRPr>
          </a:p>
          <a:p>
            <a:pPr marL="457200" lvl="1" indent="0" eaLnBrk="1" hangingPunct="1">
              <a:spcBef>
                <a:spcPts val="1200"/>
              </a:spcBef>
              <a:spcAft>
                <a:spcPts val="400"/>
              </a:spcAft>
            </a:pPr>
            <a:endParaRPr lang="en-GB" sz="1600" dirty="0">
              <a:solidFill>
                <a:schemeClr val="bg1"/>
              </a:solidFill>
              <a:latin typeface="HP Simplified" panose="020B0604020204020204" pitchFamily="34" charset="0"/>
              <a:cs typeface="Arial" pitchFamily="34" charset="0"/>
            </a:endParaRPr>
          </a:p>
          <a:p>
            <a:pPr marL="457200" lvl="1" indent="0" eaLnBrk="1" hangingPunct="1">
              <a:spcBef>
                <a:spcPts val="1200"/>
              </a:spcBef>
              <a:spcAft>
                <a:spcPts val="400"/>
              </a:spcAft>
            </a:pPr>
            <a:r>
              <a:rPr lang="en-GB" sz="2000" i="1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This can all be wrapped in a scripting language of your choice!</a:t>
            </a:r>
          </a:p>
        </p:txBody>
      </p:sp>
    </p:spTree>
    <p:extLst>
      <p:ext uri="{BB962C8B-B14F-4D97-AF65-F5344CB8AC3E}">
        <p14:creationId xmlns:p14="http://schemas.microsoft.com/office/powerpoint/2010/main" val="32692513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black">
          <a:xfrm>
            <a:off x="331788" y="234950"/>
            <a:ext cx="84597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GB" sz="2800" b="1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DIY Mobile Assessment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8608" y="1119392"/>
            <a:ext cx="8496123" cy="254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hangingPunct="1">
              <a:spcBef>
                <a:spcPts val="1200"/>
              </a:spcBef>
              <a:spcAft>
                <a:spcPts val="400"/>
              </a:spcAft>
              <a:buFont typeface="Arial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Manual process = tedious</a:t>
            </a:r>
          </a:p>
          <a:p>
            <a:pPr lvl="1" eaLnBrk="1" hangingPunct="1">
              <a:spcBef>
                <a:spcPts val="1200"/>
              </a:spcBef>
              <a:spcAft>
                <a:spcPts val="400"/>
              </a:spcAft>
              <a:buFont typeface="Arial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Tool fragmentation creates a learning curve</a:t>
            </a:r>
          </a:p>
          <a:p>
            <a:pPr lvl="1" eaLnBrk="1" hangingPunct="1">
              <a:spcBef>
                <a:spcPts val="1200"/>
              </a:spcBef>
              <a:spcAft>
                <a:spcPts val="400"/>
              </a:spcAft>
              <a:buFont typeface="Arial"/>
              <a:buChar char="•"/>
            </a:pPr>
            <a:endParaRPr lang="en-GB" sz="1600" dirty="0" smtClean="0">
              <a:solidFill>
                <a:schemeClr val="bg1"/>
              </a:solidFill>
              <a:latin typeface="HP Simplified" panose="020B0604020204020204" pitchFamily="34" charset="0"/>
              <a:cs typeface="Arial" pitchFamily="34" charset="0"/>
            </a:endParaRPr>
          </a:p>
          <a:p>
            <a:pPr lvl="1" eaLnBrk="1" hangingPunct="1">
              <a:spcBef>
                <a:spcPts val="1200"/>
              </a:spcBef>
              <a:spcAft>
                <a:spcPts val="400"/>
              </a:spcAft>
              <a:buFont typeface="Arial"/>
              <a:buChar char="•"/>
            </a:pPr>
            <a:endParaRPr lang="en-GB" sz="1600" dirty="0">
              <a:solidFill>
                <a:schemeClr val="bg1"/>
              </a:solidFill>
              <a:latin typeface="HP Simplified" panose="020B0604020204020204" pitchFamily="34" charset="0"/>
              <a:cs typeface="Arial" pitchFamily="34" charset="0"/>
            </a:endParaRPr>
          </a:p>
          <a:p>
            <a:pPr marL="457200" lvl="1" indent="0" eaLnBrk="1" hangingPunct="1">
              <a:spcBef>
                <a:spcPts val="1200"/>
              </a:spcBef>
              <a:spcAft>
                <a:spcPts val="400"/>
              </a:spcAft>
            </a:pPr>
            <a:r>
              <a:rPr lang="en-GB" sz="2400" i="1" dirty="0" smtClean="0">
                <a:solidFill>
                  <a:srgbClr val="0096D6"/>
                </a:solidFill>
                <a:latin typeface="HP Simplified" panose="020B0604020204020204" pitchFamily="34" charset="0"/>
                <a:cs typeface="Arial" pitchFamily="34" charset="0"/>
              </a:rPr>
              <a:t>If each individual tool is a module in a larger assessment process, then what we really need is a framework. </a:t>
            </a:r>
          </a:p>
        </p:txBody>
      </p:sp>
    </p:spTree>
    <p:extLst>
      <p:ext uri="{BB962C8B-B14F-4D97-AF65-F5344CB8AC3E}">
        <p14:creationId xmlns:p14="http://schemas.microsoft.com/office/powerpoint/2010/main" val="1650546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969" y="0"/>
            <a:ext cx="2382083" cy="232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Whoami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Mobile Security Consultant – Fortify on Demand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Python coder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</a:t>
            </a:r>
            <a:r>
              <a:rPr lang="en-US" dirty="0" smtClean="0">
                <a:solidFill>
                  <a:schemeClr val="bg1"/>
                </a:solidFill>
              </a:rPr>
              <a:t>unter of bugs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Ninja crafter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Herder of extremely well-behaved hackers-in-training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" name="Picture 1" descr="jumip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89" y="2876091"/>
            <a:ext cx="3023212" cy="226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12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203" y="1901509"/>
            <a:ext cx="8117206" cy="430887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a typeface="+mn-ea"/>
                <a:cs typeface="Arial"/>
              </a:rPr>
              <a:t>That’s too much stuff. I just don’t have the resources.</a:t>
            </a:r>
            <a:endParaRPr lang="en-US" dirty="0">
              <a:solidFill>
                <a:schemeClr val="bg1"/>
              </a:solidFill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0531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203" y="585596"/>
            <a:ext cx="8117206" cy="381984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ea typeface="+mn-ea"/>
                <a:cs typeface="Arial"/>
              </a:rPr>
              <a:t/>
            </a:r>
            <a:br>
              <a:rPr lang="en-US" dirty="0" smtClean="0">
                <a:solidFill>
                  <a:schemeClr val="bg1"/>
                </a:solidFill>
                <a:ea typeface="+mn-ea"/>
                <a:cs typeface="Arial"/>
              </a:rPr>
            </a:br>
            <a:r>
              <a:rPr lang="en-US" dirty="0" smtClean="0">
                <a:solidFill>
                  <a:schemeClr val="bg1"/>
                </a:solidFill>
                <a:ea typeface="+mn-ea"/>
                <a:cs typeface="Arial"/>
              </a:rPr>
              <a:t>DEMO Risker ENGINE</a:t>
            </a:r>
            <a:br>
              <a:rPr lang="en-US" dirty="0" smtClean="0">
                <a:solidFill>
                  <a:schemeClr val="bg1"/>
                </a:solidFill>
                <a:ea typeface="+mn-ea"/>
                <a:cs typeface="Arial"/>
              </a:rPr>
            </a:br>
            <a:r>
              <a:rPr lang="en-US" dirty="0">
                <a:solidFill>
                  <a:schemeClr val="bg1"/>
                </a:solidFill>
                <a:ea typeface="+mn-ea"/>
                <a:cs typeface="Arial"/>
              </a:rPr>
              <a:t/>
            </a:r>
            <a:br>
              <a:rPr lang="en-US" dirty="0">
                <a:solidFill>
                  <a:schemeClr val="bg1"/>
                </a:solidFill>
                <a:ea typeface="+mn-ea"/>
                <a:cs typeface="Arial"/>
              </a:rPr>
            </a:br>
            <a:r>
              <a:rPr lang="en-US" dirty="0" smtClean="0">
                <a:solidFill>
                  <a:schemeClr val="bg1"/>
                </a:solidFill>
                <a:ea typeface="+mn-ea"/>
                <a:cs typeface="Arial"/>
              </a:rPr>
              <a:t>DEMO RISKER Frontend</a:t>
            </a:r>
            <a:endParaRPr lang="en-US" dirty="0">
              <a:solidFill>
                <a:schemeClr val="bg1"/>
              </a:solidFill>
              <a:ea typeface="+mn-ea"/>
              <a:cs typeface="Arial"/>
            </a:endParaRPr>
          </a:p>
        </p:txBody>
      </p:sp>
      <p:pic>
        <p:nvPicPr>
          <p:cNvPr id="2" name="Picture 1" descr="Screen Shot 2013-10-18 at 2.21.2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995" y="2597122"/>
            <a:ext cx="45593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48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itle 5"/>
          <p:cNvSpPr>
            <a:spLocks noGrp="1"/>
          </p:cNvSpPr>
          <p:nvPr>
            <p:ph type="title"/>
          </p:nvPr>
        </p:nvSpPr>
        <p:spPr>
          <a:xfrm>
            <a:off x="331788" y="234950"/>
            <a:ext cx="8459787" cy="43021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Risker is eating a lot of Apples</a:t>
            </a:r>
          </a:p>
        </p:txBody>
      </p:sp>
      <p:sp>
        <p:nvSpPr>
          <p:cNvPr id="24582" name="TextBox 4"/>
          <p:cNvSpPr txBox="1">
            <a:spLocks noChangeArrowheads="1"/>
          </p:cNvSpPr>
          <p:nvPr/>
        </p:nvSpPr>
        <p:spPr bwMode="auto">
          <a:xfrm>
            <a:off x="400049" y="1107949"/>
            <a:ext cx="8477954" cy="250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Risker (ENGINE) is used in our Mobile </a:t>
            </a:r>
            <a:r>
              <a:rPr lang="en-GB" sz="1600" dirty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E</a:t>
            </a:r>
            <a:r>
              <a:rPr lang="en-GB" sz="1600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xpress offering </a:t>
            </a:r>
          </a:p>
          <a:p>
            <a:pPr eaLnBrk="1" hangingPunct="1">
              <a:spcBef>
                <a:spcPts val="12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With this methodology and toolset , you can create your own Risker!</a:t>
            </a:r>
          </a:p>
          <a:p>
            <a:pPr eaLnBrk="1" hangingPunct="1">
              <a:spcBef>
                <a:spcPts val="12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Frontend just launched</a:t>
            </a:r>
          </a:p>
          <a:p>
            <a:pPr eaLnBrk="1" hangingPunct="1">
              <a:spcBef>
                <a:spcPts val="12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Currently crunching all the Apples</a:t>
            </a:r>
          </a:p>
          <a:p>
            <a:pPr eaLnBrk="1" hangingPunct="1">
              <a:spcBef>
                <a:spcPts val="1200"/>
              </a:spcBef>
              <a:spcAft>
                <a:spcPts val="400"/>
              </a:spcAft>
              <a:buFont typeface="Arial" pitchFamily="34" charset="0"/>
              <a:buChar char="•"/>
            </a:pPr>
            <a:endParaRPr lang="en-GB" sz="1600" dirty="0" smtClean="0">
              <a:solidFill>
                <a:schemeClr val="bg1"/>
              </a:solidFill>
              <a:latin typeface="HP Simplified" panose="020B0604020204020204" pitchFamily="34" charset="0"/>
              <a:cs typeface="Arial" pitchFamily="34" charset="0"/>
            </a:endParaRPr>
          </a:p>
          <a:p>
            <a:pPr lvl="1" eaLnBrk="1" hangingPunct="1">
              <a:spcBef>
                <a:spcPts val="1200"/>
              </a:spcBef>
              <a:spcAft>
                <a:spcPts val="400"/>
              </a:spcAft>
              <a:buFont typeface="Arial" pitchFamily="34" charset="0"/>
              <a:buChar char="•"/>
            </a:pPr>
            <a:endParaRPr lang="en-GB" sz="1600" dirty="0">
              <a:solidFill>
                <a:schemeClr val="bg1"/>
              </a:solidFill>
              <a:latin typeface="HP Simplified" panose="020B0604020204020204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181" y="2475426"/>
            <a:ext cx="5342819" cy="266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33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195" y="-183081"/>
            <a:ext cx="7417609" cy="722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32647" y="677138"/>
            <a:ext cx="8117206" cy="430887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a typeface="+mn-ea"/>
                <a:cs typeface="Arial"/>
              </a:rPr>
              <a:t>Thanks! </a:t>
            </a:r>
            <a:br>
              <a:rPr lang="en-US" sz="4000" dirty="0" smtClean="0">
                <a:solidFill>
                  <a:schemeClr val="bg1"/>
                </a:solidFill>
                <a:ea typeface="+mn-ea"/>
                <a:cs typeface="Arial"/>
              </a:rPr>
            </a:br>
            <a:r>
              <a:rPr lang="en-US" sz="2000" dirty="0">
                <a:solidFill>
                  <a:schemeClr val="bg1"/>
                </a:solidFill>
                <a:ea typeface="+mn-ea"/>
                <a:cs typeface="Arial"/>
              </a:rPr>
              <a:t/>
            </a:r>
            <a:br>
              <a:rPr lang="en-US" sz="2000" dirty="0">
                <a:solidFill>
                  <a:schemeClr val="bg1"/>
                </a:solidFill>
                <a:ea typeface="+mn-ea"/>
                <a:cs typeface="Arial"/>
              </a:rPr>
            </a:br>
            <a:r>
              <a:rPr lang="en-US" sz="3200" dirty="0" err="1">
                <a:solidFill>
                  <a:schemeClr val="bg1"/>
                </a:solidFill>
                <a:ea typeface="+mn-ea"/>
                <a:cs typeface="Arial"/>
              </a:rPr>
              <a:t>j</a:t>
            </a:r>
            <a:r>
              <a:rPr lang="en-US" sz="3200" dirty="0" err="1" smtClean="0">
                <a:solidFill>
                  <a:schemeClr val="bg1"/>
                </a:solidFill>
                <a:ea typeface="+mn-ea"/>
                <a:cs typeface="Arial"/>
              </a:rPr>
              <a:t>ason.haddix@hp.com</a:t>
            </a:r>
            <a:r>
              <a:rPr lang="en-US" sz="3200" dirty="0" smtClean="0">
                <a:solidFill>
                  <a:schemeClr val="bg1"/>
                </a:solidFill>
                <a:ea typeface="+mn-ea"/>
                <a:cs typeface="Arial"/>
              </a:rPr>
              <a:t/>
            </a:r>
            <a:br>
              <a:rPr lang="en-US" sz="3200" dirty="0" smtClean="0">
                <a:solidFill>
                  <a:schemeClr val="bg1"/>
                </a:solidFill>
                <a:ea typeface="+mn-ea"/>
                <a:cs typeface="Arial"/>
              </a:rPr>
            </a:br>
            <a:r>
              <a:rPr lang="en-US" sz="3200" dirty="0" err="1" smtClean="0">
                <a:solidFill>
                  <a:schemeClr val="bg1"/>
                </a:solidFill>
                <a:ea typeface="+mn-ea"/>
                <a:cs typeface="Arial"/>
              </a:rPr>
              <a:t>dawn@hp.com</a:t>
            </a:r>
            <a:endParaRPr lang="en-US" sz="3200" dirty="0">
              <a:solidFill>
                <a:schemeClr val="bg1"/>
              </a:solidFill>
              <a:ea typeface="+mn-ea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632" y="2952220"/>
            <a:ext cx="1939540" cy="193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04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1470" y="858922"/>
            <a:ext cx="8117206" cy="430887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bg1"/>
                </a:solidFill>
                <a:ea typeface="+mn-ea"/>
                <a:cs typeface="Arial"/>
              </a:rPr>
              <a:t>What are we doing here?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0"/>
          </p:nvPr>
        </p:nvSpPr>
        <p:spPr>
          <a:xfrm>
            <a:off x="329183" y="2051867"/>
            <a:ext cx="8507167" cy="3228975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HP Simplified" panose="020B0604020204020204" pitchFamily="34" charset="0"/>
              </a:rPr>
              <a:t>Mobile app testing tools are fragmented!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117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Mobile App testing tools are fragmented!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824"/>
            <a:ext cx="9171774" cy="420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856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1084" y="2038821"/>
            <a:ext cx="8117206" cy="430887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a typeface="+mn-ea"/>
                <a:cs typeface="Arial"/>
              </a:rPr>
              <a:t>What are we looking for?</a:t>
            </a:r>
            <a:endParaRPr lang="en-US" sz="4000" dirty="0">
              <a:solidFill>
                <a:schemeClr val="bg1"/>
              </a:solidFill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6551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le:Topt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20" y="236629"/>
            <a:ext cx="7306653" cy="461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682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1470" y="858922"/>
            <a:ext cx="8117206" cy="430887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a typeface="+mn-ea"/>
                <a:cs typeface="Arial"/>
              </a:rPr>
              <a:t>TLDR; expertise needed to assess a mobile app in-depth is high.</a:t>
            </a:r>
            <a:r>
              <a:rPr lang="en-US" sz="4000" dirty="0" smtClean="0">
                <a:solidFill>
                  <a:schemeClr val="bg1"/>
                </a:solidFill>
                <a:ea typeface="+mn-ea"/>
                <a:cs typeface="Arial"/>
              </a:rPr>
              <a:t/>
            </a:r>
            <a:br>
              <a:rPr lang="en-US" sz="4000" dirty="0" smtClean="0">
                <a:solidFill>
                  <a:schemeClr val="bg1"/>
                </a:solidFill>
                <a:ea typeface="+mn-ea"/>
                <a:cs typeface="Arial"/>
              </a:rPr>
            </a:br>
            <a:r>
              <a:rPr lang="en-US" sz="4000" dirty="0">
                <a:solidFill>
                  <a:schemeClr val="bg1"/>
                </a:solidFill>
                <a:ea typeface="+mn-ea"/>
                <a:cs typeface="Arial"/>
              </a:rPr>
              <a:t/>
            </a:r>
            <a:br>
              <a:rPr lang="en-US" sz="4000" dirty="0">
                <a:solidFill>
                  <a:schemeClr val="bg1"/>
                </a:solidFill>
                <a:ea typeface="+mn-ea"/>
                <a:cs typeface="Arial"/>
              </a:rPr>
            </a:br>
            <a:r>
              <a:rPr lang="en-US" sz="4000" dirty="0" smtClean="0">
                <a:solidFill>
                  <a:schemeClr val="bg1"/>
                </a:solidFill>
                <a:ea typeface="+mn-ea"/>
                <a:cs typeface="Arial"/>
              </a:rPr>
              <a:t>Testers need better solutions: </a:t>
            </a:r>
            <a:r>
              <a:rPr lang="en-US" sz="4000" dirty="0">
                <a:solidFill>
                  <a:schemeClr val="bg1"/>
                </a:solidFill>
                <a:ea typeface="+mn-ea"/>
                <a:cs typeface="Arial"/>
              </a:rPr>
              <a:t>f</a:t>
            </a:r>
            <a:r>
              <a:rPr lang="en-US" sz="4000" dirty="0" smtClean="0">
                <a:solidFill>
                  <a:schemeClr val="bg1"/>
                </a:solidFill>
                <a:ea typeface="+mn-ea"/>
                <a:cs typeface="Arial"/>
              </a:rPr>
              <a:t>aster, more cost-effective.</a:t>
            </a:r>
            <a:endParaRPr lang="en-US" sz="4000" dirty="0">
              <a:solidFill>
                <a:schemeClr val="bg1"/>
              </a:solidFill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4116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331788" y="234950"/>
            <a:ext cx="8459787" cy="43021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Is this you?</a:t>
            </a:r>
            <a:endParaRPr lang="en-US" dirty="0" smtClean="0">
              <a:solidFill>
                <a:schemeClr val="bg1"/>
              </a:solidFill>
              <a:latin typeface="HP Simplified" panose="020B0604020204020204" pitchFamily="34" charset="0"/>
              <a:cs typeface="Arial" pitchFamily="34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00049" y="1107949"/>
            <a:ext cx="7677103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eaLnBrk="1" hangingPunct="1">
              <a:spcBef>
                <a:spcPts val="1200"/>
              </a:spcBef>
              <a:spcAft>
                <a:spcPts val="400"/>
              </a:spcAft>
            </a:pPr>
            <a:r>
              <a:rPr lang="en-GB" sz="2000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Do one of these categories describe you?</a:t>
            </a:r>
          </a:p>
          <a:p>
            <a:pPr eaLnBrk="1" hangingPunct="1">
              <a:spcBef>
                <a:spcPts val="12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New to mobile</a:t>
            </a:r>
            <a:endParaRPr lang="en-GB" sz="2000" dirty="0">
              <a:solidFill>
                <a:schemeClr val="bg1"/>
              </a:solidFill>
              <a:latin typeface="HP Simplified" panose="020B0604020204020204" pitchFamily="34" charset="0"/>
              <a:cs typeface="Arial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Large enterprise with LOTS of mobile apps</a:t>
            </a:r>
          </a:p>
          <a:p>
            <a:pPr eaLnBrk="1" hangingPunct="1">
              <a:spcBef>
                <a:spcPts val="12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HP Simplified" panose="020B0604020204020204" pitchFamily="34" charset="0"/>
                <a:cs typeface="Arial" pitchFamily="34" charset="0"/>
              </a:rPr>
              <a:t>Worried about impact of BYOD</a:t>
            </a:r>
            <a:endParaRPr lang="en-GB" sz="2000" dirty="0">
              <a:solidFill>
                <a:schemeClr val="bg1"/>
              </a:solidFill>
              <a:latin typeface="HP Simplified" panose="020B0604020204020204" pitchFamily="34" charset="0"/>
              <a:cs typeface="Arial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400"/>
              </a:spcAft>
              <a:buFont typeface="Arial" pitchFamily="34" charset="0"/>
              <a:buChar char="•"/>
            </a:pPr>
            <a:endParaRPr lang="en-GB" sz="1600" dirty="0" smtClean="0">
              <a:solidFill>
                <a:schemeClr val="bg1"/>
              </a:solidFill>
              <a:latin typeface="HP Simplified" panose="020B0604020204020204" pitchFamily="34" charset="0"/>
              <a:cs typeface="Arial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400"/>
              </a:spcAft>
              <a:buFont typeface="Arial" pitchFamily="34" charset="0"/>
              <a:buChar char="•"/>
            </a:pPr>
            <a:endParaRPr lang="en-GB" sz="1600" dirty="0">
              <a:solidFill>
                <a:schemeClr val="bg1"/>
              </a:solidFill>
              <a:latin typeface="HP Simplified" panose="020B0604020204020204" pitchFamily="34" charset="0"/>
              <a:cs typeface="Arial" pitchFamily="34" charset="0"/>
            </a:endParaRPr>
          </a:p>
          <a:p>
            <a:pPr marL="0" indent="0" algn="ctr" eaLnBrk="1" hangingPunct="1">
              <a:spcBef>
                <a:spcPts val="1200"/>
              </a:spcBef>
              <a:spcAft>
                <a:spcPts val="400"/>
              </a:spcAft>
            </a:pPr>
            <a:r>
              <a:rPr lang="en-GB" sz="4000" dirty="0" smtClean="0">
                <a:solidFill>
                  <a:srgbClr val="0096D6"/>
                </a:solidFill>
                <a:latin typeface="HP Simplified" panose="020B0604020204020204" pitchFamily="34" charset="0"/>
                <a:cs typeface="Arial" pitchFamily="34" charset="0"/>
              </a:rPr>
              <a:t>You need a better solution too.</a:t>
            </a:r>
          </a:p>
        </p:txBody>
      </p:sp>
    </p:spTree>
    <p:extLst>
      <p:ext uri="{BB962C8B-B14F-4D97-AF65-F5344CB8AC3E}">
        <p14:creationId xmlns:p14="http://schemas.microsoft.com/office/powerpoint/2010/main" val="19488914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bAYMfWB5UeiliktN0LaG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03M2ZV7vUqGrlrNb0_Zfw"/>
</p:tagLst>
</file>

<file path=ppt/theme/theme1.xml><?xml version="1.0" encoding="utf-8"?>
<a:theme xmlns:a="http://schemas.openxmlformats.org/drawingml/2006/main" name="HP Discover 2012 PPT_vMar12WIP_v6">
  <a:themeElements>
    <a:clrScheme name="Custom 167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6D6"/>
      </a:accent1>
      <a:accent2>
        <a:srgbClr val="F05332"/>
      </a:accent2>
      <a:accent3>
        <a:srgbClr val="B7CA34"/>
      </a:accent3>
      <a:accent4>
        <a:srgbClr val="87898B"/>
      </a:accent4>
      <a:accent5>
        <a:srgbClr val="B9B8BB"/>
      </a:accent5>
      <a:accent6>
        <a:srgbClr val="E5E8E8"/>
      </a:accent6>
      <a:hlink>
        <a:srgbClr val="0096D6"/>
      </a:hlink>
      <a:folHlink>
        <a:srgbClr val="0096D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0" defTabSz="430213">
          <a:spcAft>
            <a:spcPts val="400"/>
          </a:spcAft>
          <a:buSzPct val="100000"/>
          <a:defRPr dirty="0" smtClean="0">
            <a:solidFill>
              <a:prstClr val="black"/>
            </a:solidFill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16370</TotalTime>
  <Words>1843</Words>
  <Application>Microsoft Macintosh PowerPoint</Application>
  <PresentationFormat>On-screen Show (16:9)</PresentationFormat>
  <Paragraphs>256</Paragraphs>
  <Slides>33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HP Discover 2012 PPT_vMar12WIP_v6</vt:lpstr>
      <vt:lpstr>think-cell Slide</vt:lpstr>
      <vt:lpstr>BASHing iOS Applications</vt:lpstr>
      <vt:lpstr>Whoami?</vt:lpstr>
      <vt:lpstr>Whoami?</vt:lpstr>
      <vt:lpstr>What are we doing here?</vt:lpstr>
      <vt:lpstr>PowerPoint Presentation</vt:lpstr>
      <vt:lpstr>What are we looking for?</vt:lpstr>
      <vt:lpstr>PowerPoint Presentation</vt:lpstr>
      <vt:lpstr>TLDR; expertise needed to assess a mobile app in-depth is high.  Testers need better solutions: faster, more cost-effective.</vt:lpstr>
      <vt:lpstr>Is this you?</vt:lpstr>
      <vt:lpstr>Anatomy of a better solution</vt:lpstr>
      <vt:lpstr>Let’s make some buckets…</vt:lpstr>
      <vt:lpstr>Where does this lead us?</vt:lpstr>
      <vt:lpstr>What’s left?</vt:lpstr>
      <vt:lpstr>What’s in YOUR binary?</vt:lpstr>
      <vt:lpstr>iOS.sh</vt:lpstr>
      <vt:lpstr>BINARY TOOLS (mostly non-runtime &amp; require a JB device)</vt:lpstr>
      <vt:lpstr>Cracking Apps</vt:lpstr>
      <vt:lpstr>Binary *Disassembly* and Parsing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But wait, there’s more! (we didn’t actually run the app yet)</vt:lpstr>
      <vt:lpstr>Plists and DBs and caches, oh my!</vt:lpstr>
      <vt:lpstr>Artifact Inspection</vt:lpstr>
      <vt:lpstr>PowerPoint Presentation</vt:lpstr>
      <vt:lpstr>PowerPoint Presentation</vt:lpstr>
      <vt:lpstr>That’s too much stuff. I just don’t have the resources.</vt:lpstr>
      <vt:lpstr> DEMO Risker ENGINE  DEMO RISKER Frontend</vt:lpstr>
      <vt:lpstr>Risker is eating a lot of Apples</vt:lpstr>
      <vt:lpstr>Thanks!   jason.haddix@hp.com dawn@hp.com</vt:lpstr>
    </vt:vector>
  </TitlesOfParts>
  <Company>HP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Seven-color system</dc:title>
  <dc:creator>Joanne McMenoman</dc:creator>
  <cp:lastModifiedBy>Dawn Isabel</cp:lastModifiedBy>
  <cp:revision>160</cp:revision>
  <cp:lastPrinted>2012-03-19T15:23:02Z</cp:lastPrinted>
  <dcterms:created xsi:type="dcterms:W3CDTF">2012-03-22T19:11:06Z</dcterms:created>
  <dcterms:modified xsi:type="dcterms:W3CDTF">2013-11-20T16:29:00Z</dcterms:modified>
</cp:coreProperties>
</file>