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59" r:id="rId4"/>
    <p:sldId id="262" r:id="rId5"/>
    <p:sldId id="260" r:id="rId6"/>
    <p:sldId id="263" r:id="rId7"/>
    <p:sldId id="261" r:id="rId8"/>
    <p:sldId id="264" r:id="rId9"/>
    <p:sldId id="257" r:id="rId10"/>
    <p:sldId id="265" r:id="rId11"/>
    <p:sldId id="266" r:id="rId12"/>
    <p:sldId id="267" r:id="rId13"/>
    <p:sldId id="268"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368F"/>
    <a:srgbClr val="00007E"/>
    <a:srgbClr val="EDDA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7" d="100"/>
          <a:sy n="87" d="100"/>
        </p:scale>
        <p:origin x="-85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924FC1-BCBB-B54E-852D-6EB85E13A6A5}" type="datetimeFigureOut">
              <a:rPr lang="en-US" smtClean="0"/>
              <a:t>11/20/13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8A39DD-4F12-BF4C-957C-83080866CE20}" type="slidenum">
              <a:rPr lang="en-US" smtClean="0"/>
              <a:t>‹#›</a:t>
            </a:fld>
            <a:endParaRPr lang="en-US" dirty="0"/>
          </a:p>
        </p:txBody>
      </p:sp>
    </p:spTree>
    <p:extLst>
      <p:ext uri="{BB962C8B-B14F-4D97-AF65-F5344CB8AC3E}">
        <p14:creationId xmlns:p14="http://schemas.microsoft.com/office/powerpoint/2010/main" val="34171900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Owasp main page flagship</a:t>
            </a:r>
            <a:r>
              <a:rPr lang="en-US" baseline="0" dirty="0" smtClean="0"/>
              <a:t> V2 is building on first release, Hiw did we begin, TOC…</a:t>
            </a:r>
            <a:endParaRPr lang="en-US" dirty="0"/>
          </a:p>
        </p:txBody>
      </p:sp>
      <p:sp>
        <p:nvSpPr>
          <p:cNvPr id="4" name="Slide Number Placeholder 3"/>
          <p:cNvSpPr>
            <a:spLocks noGrp="1"/>
          </p:cNvSpPr>
          <p:nvPr>
            <p:ph type="sldNum" sz="quarter" idx="10"/>
          </p:nvPr>
        </p:nvSpPr>
        <p:spPr/>
        <p:txBody>
          <a:bodyPr/>
          <a:lstStyle/>
          <a:p>
            <a:fld id="{4A8A39DD-4F12-BF4C-957C-83080866CE20}" type="slidenum">
              <a:rPr lang="en-US" smtClean="0"/>
              <a:t>4</a:t>
            </a:fld>
            <a:endParaRPr lang="en-US" dirty="0"/>
          </a:p>
        </p:txBody>
      </p:sp>
    </p:spTree>
    <p:extLst>
      <p:ext uri="{BB962C8B-B14F-4D97-AF65-F5344CB8AC3E}">
        <p14:creationId xmlns:p14="http://schemas.microsoft.com/office/powerpoint/2010/main" val="2217749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all need a second look at our work, however it is human nature that cone cannot proofread one’s own work. Today we have authors that need editors. Software developers need the same assistance as authors to achieve the goals of the software organization, compliance, and security. The combination of a book on secure code review and tools to support such an activity is very powerful as it gives the developer community a place to start regarding secure application development. The aim of this guide help developers and code reviewers alike navigate a source code review and pinpoint areas of weakness from a security standpoint.</a:t>
            </a:r>
          </a:p>
          <a:p>
            <a:endParaRPr lang="en-US" dirty="0"/>
          </a:p>
        </p:txBody>
      </p:sp>
      <p:sp>
        <p:nvSpPr>
          <p:cNvPr id="4" name="Slide Number Placeholder 3"/>
          <p:cNvSpPr>
            <a:spLocks noGrp="1"/>
          </p:cNvSpPr>
          <p:nvPr>
            <p:ph type="sldNum" sz="quarter" idx="10"/>
          </p:nvPr>
        </p:nvSpPr>
        <p:spPr/>
        <p:txBody>
          <a:bodyPr/>
          <a:lstStyle/>
          <a:p>
            <a:fld id="{4A8A39DD-4F12-BF4C-957C-83080866CE20}" type="slidenum">
              <a:rPr lang="en-US" smtClean="0"/>
              <a:t>5</a:t>
            </a:fld>
            <a:endParaRPr lang="en-US" dirty="0"/>
          </a:p>
        </p:txBody>
      </p:sp>
    </p:spTree>
    <p:extLst>
      <p:ext uri="{BB962C8B-B14F-4D97-AF65-F5344CB8AC3E}">
        <p14:creationId xmlns:p14="http://schemas.microsoft.com/office/powerpoint/2010/main" val="73643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Eoin Keary, OWASP board member since 2009. Elected to position of global Vice Chair, September 2011. Eoin previously lead the OWASP Testing Guide and currently the OWASP Code Review Guide and also contributed to other OWASP projects such as OWASP SAMM, OWASP CISO Guide &amp; CISO Survey, OWASP Cheat sheets, and the OWASP ASVS &amp; ZAP as a reviewer. Eoin s based in Ireland and runs a software security practice, bccriskadvisory.com.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Larry Conklin, New to OWASP. Co-leader OWASP Code review project 2.0. Reviewer for OWASP Application Security Code of Conduct books 2.0.  Contributor Tulsa TechFest October 2012 and 2011. Vice-President of Tulsa .Net Users Group. Presented a poster session 2012 2nd Annual (ISC)2 Security Congress/ASIS International 58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on integrating security into an organization SDLC. ISC(2) CISSP Certification. Larry is based in Tulsa, OK and works for QuikTrip Inc. Larry also is a blogger at www.voixsecurity.blogspot.com.</a:t>
            </a:r>
          </a:p>
          <a:p>
            <a:endParaRPr lang="en-US" dirty="0"/>
          </a:p>
        </p:txBody>
      </p:sp>
      <p:sp>
        <p:nvSpPr>
          <p:cNvPr id="4" name="Slide Number Placeholder 3"/>
          <p:cNvSpPr>
            <a:spLocks noGrp="1"/>
          </p:cNvSpPr>
          <p:nvPr>
            <p:ph type="sldNum" sz="quarter" idx="10"/>
          </p:nvPr>
        </p:nvSpPr>
        <p:spPr/>
        <p:txBody>
          <a:bodyPr/>
          <a:lstStyle/>
          <a:p>
            <a:fld id="{4A8A39DD-4F12-BF4C-957C-83080866CE20}" type="slidenum">
              <a:rPr lang="en-US" smtClean="0"/>
              <a:t>6</a:t>
            </a:fld>
            <a:endParaRPr lang="en-US" dirty="0"/>
          </a:p>
        </p:txBody>
      </p:sp>
    </p:spTree>
    <p:extLst>
      <p:ext uri="{BB962C8B-B14F-4D97-AF65-F5344CB8AC3E}">
        <p14:creationId xmlns:p14="http://schemas.microsoft.com/office/powerpoint/2010/main" val="2217749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Eoin Keary, OWASP board member since 2009. Elected to position of global Vice Chair, September 2011. Eoin previously lead the OWASP Testing Guide and currently the OWASP Code Review Guide and also contributed to other OWASP projects such as OWASP SAMM, OWASP CISO Guide &amp; CISO Survey, OWASP Cheat sheets, and the OWASP ASVS &amp; ZAP as a reviewer. Eoin s based in Ireland and runs a software security practice, bccriskadvisory.com.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Larry Conklin, New to OWASP. Co-leader OWASP Code review project 2.0. Reviewer for OWASP Application Security Code of Conduct books 2.0.  Contributor Tulsa TechFest October 2012 and 2011. Vice-President of Tulsa .Net Users Group. Presented a poster session 2012 2nd Annual (ISC)2 Security Congress/ASIS International 58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on integrating security into an organization SDLC. ISC(2) CISSP Certification. Larry is based in Tulsa, OK and works for QuikTrip Inc. Larry also is a blogger at www.voixsecurity.blogspot.com.</a:t>
            </a:r>
          </a:p>
          <a:p>
            <a:endParaRPr lang="en-US" dirty="0"/>
          </a:p>
        </p:txBody>
      </p:sp>
      <p:sp>
        <p:nvSpPr>
          <p:cNvPr id="4" name="Slide Number Placeholder 3"/>
          <p:cNvSpPr>
            <a:spLocks noGrp="1"/>
          </p:cNvSpPr>
          <p:nvPr>
            <p:ph type="sldNum" sz="quarter" idx="10"/>
          </p:nvPr>
        </p:nvSpPr>
        <p:spPr/>
        <p:txBody>
          <a:bodyPr/>
          <a:lstStyle/>
          <a:p>
            <a:fld id="{4A8A39DD-4F12-BF4C-957C-83080866CE20}" type="slidenum">
              <a:rPr lang="en-US" smtClean="0"/>
              <a:t>7</a:t>
            </a:fld>
            <a:endParaRPr lang="en-US" dirty="0"/>
          </a:p>
        </p:txBody>
      </p:sp>
    </p:spTree>
    <p:extLst>
      <p:ext uri="{BB962C8B-B14F-4D97-AF65-F5344CB8AC3E}">
        <p14:creationId xmlns:p14="http://schemas.microsoft.com/office/powerpoint/2010/main" val="2217749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Eoin Keary, OWASP board member since 2009. Elected to position of global Vice Chair, September 2011. Eoin previously lead the OWASP Testing Guide and currently the OWASP Code Review Guide and also contributed to other OWASP projects such as OWASP SAMM, OWASP CISO Guide &amp; CISO Survey, OWASP Cheat sheets, and the OWASP ASVS &amp; ZAP as a reviewer. Eoin s based in Ireland and runs a software security practice, bccriskadvisory.com.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Larry Conklin, New to OWASP. Co-leader OWASP Code review project 2.0. Reviewer for OWASP Application Security Code of Conduct books 2.0.  Contributor Tulsa TechFest October 2012 and 2011. Vice-President of Tulsa .Net Users Group. Presented a poster session 2012 2nd Annual (ISC)2 Security Congress/ASIS International 58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on integrating security into an organization SDLC. ISC(2) CISSP Certification. Larry is based in Tulsa, OK and works for QuikTrip Inc. Larry also is a blogger at www.voixsecurity.blogspot.com.</a:t>
            </a:r>
          </a:p>
          <a:p>
            <a:endParaRPr lang="en-US" dirty="0"/>
          </a:p>
        </p:txBody>
      </p:sp>
      <p:sp>
        <p:nvSpPr>
          <p:cNvPr id="4" name="Slide Number Placeholder 3"/>
          <p:cNvSpPr>
            <a:spLocks noGrp="1"/>
          </p:cNvSpPr>
          <p:nvPr>
            <p:ph type="sldNum" sz="quarter" idx="10"/>
          </p:nvPr>
        </p:nvSpPr>
        <p:spPr/>
        <p:txBody>
          <a:bodyPr/>
          <a:lstStyle/>
          <a:p>
            <a:fld id="{4A8A39DD-4F12-BF4C-957C-83080866CE20}" type="slidenum">
              <a:rPr lang="en-US" smtClean="0"/>
              <a:t>8</a:t>
            </a:fld>
            <a:endParaRPr lang="en-US" dirty="0"/>
          </a:p>
        </p:txBody>
      </p:sp>
    </p:spTree>
    <p:extLst>
      <p:ext uri="{BB962C8B-B14F-4D97-AF65-F5344CB8AC3E}">
        <p14:creationId xmlns:p14="http://schemas.microsoft.com/office/powerpoint/2010/main" val="2217749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8A39DD-4F12-BF4C-957C-83080866CE20}" type="slidenum">
              <a:rPr lang="en-US" smtClean="0"/>
              <a:t>10</a:t>
            </a:fld>
            <a:endParaRPr lang="en-US" dirty="0"/>
          </a:p>
        </p:txBody>
      </p:sp>
    </p:spTree>
    <p:extLst>
      <p:ext uri="{BB962C8B-B14F-4D97-AF65-F5344CB8AC3E}">
        <p14:creationId xmlns:p14="http://schemas.microsoft.com/office/powerpoint/2010/main" val="3553227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8A39DD-4F12-BF4C-957C-83080866CE20}" type="slidenum">
              <a:rPr lang="en-US" smtClean="0"/>
              <a:t>11</a:t>
            </a:fld>
            <a:endParaRPr lang="en-US" dirty="0"/>
          </a:p>
        </p:txBody>
      </p:sp>
    </p:spTree>
    <p:extLst>
      <p:ext uri="{BB962C8B-B14F-4D97-AF65-F5344CB8AC3E}">
        <p14:creationId xmlns:p14="http://schemas.microsoft.com/office/powerpoint/2010/main" val="3553227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all need a second look at our work, however it is human nature that cone cannot proofread one’s own work. Today we have authors that need editors. Software developers need the same assistance as authors to achieve the goals of the software organization, compliance, and security. The combination of a book on secure code review and tools to support such an activity is very powerful as it gives the developer community a place to start regarding secure application development. The aim of this guide help developers and code reviewers alike navigate a source code review and pinpoint areas of weakness from a security standpoint.</a:t>
            </a:r>
          </a:p>
          <a:p>
            <a:endParaRPr lang="en-US" dirty="0"/>
          </a:p>
        </p:txBody>
      </p:sp>
      <p:sp>
        <p:nvSpPr>
          <p:cNvPr id="4" name="Slide Number Placeholder 3"/>
          <p:cNvSpPr>
            <a:spLocks noGrp="1"/>
          </p:cNvSpPr>
          <p:nvPr>
            <p:ph type="sldNum" sz="quarter" idx="10"/>
          </p:nvPr>
        </p:nvSpPr>
        <p:spPr/>
        <p:txBody>
          <a:bodyPr/>
          <a:lstStyle/>
          <a:p>
            <a:fld id="{4A8A39DD-4F12-BF4C-957C-83080866CE20}" type="slidenum">
              <a:rPr lang="en-US" smtClean="0"/>
              <a:t>12</a:t>
            </a:fld>
            <a:endParaRPr lang="en-US" dirty="0"/>
          </a:p>
        </p:txBody>
      </p:sp>
    </p:spTree>
    <p:extLst>
      <p:ext uri="{BB962C8B-B14F-4D97-AF65-F5344CB8AC3E}">
        <p14:creationId xmlns:p14="http://schemas.microsoft.com/office/powerpoint/2010/main" val="73643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all need a second look at our work, however it is human nature that cone cannot proofread one’s own work. Today we have authors that need editors. Software developers need the same assistance as authors to achieve the goals of the software organization, compliance, and security. The combination of a book on secure code review and tools to support such an activity is very powerful as it gives the developer community a place to start regarding secure application development. The aim of this guide help developers and code reviewers alike navigate a source code review and pinpoint areas of weakness from a security standpoint.</a:t>
            </a:r>
          </a:p>
          <a:p>
            <a:endParaRPr lang="en-US" dirty="0"/>
          </a:p>
        </p:txBody>
      </p:sp>
      <p:sp>
        <p:nvSpPr>
          <p:cNvPr id="4" name="Slide Number Placeholder 3"/>
          <p:cNvSpPr>
            <a:spLocks noGrp="1"/>
          </p:cNvSpPr>
          <p:nvPr>
            <p:ph type="sldNum" sz="quarter" idx="10"/>
          </p:nvPr>
        </p:nvSpPr>
        <p:spPr/>
        <p:txBody>
          <a:bodyPr/>
          <a:lstStyle/>
          <a:p>
            <a:fld id="{4A8A39DD-4F12-BF4C-957C-83080866CE20}" type="slidenum">
              <a:rPr lang="en-US" smtClean="0"/>
              <a:t>13</a:t>
            </a:fld>
            <a:endParaRPr lang="en-US" dirty="0"/>
          </a:p>
        </p:txBody>
      </p:sp>
    </p:spTree>
    <p:extLst>
      <p:ext uri="{BB962C8B-B14F-4D97-AF65-F5344CB8AC3E}">
        <p14:creationId xmlns:p14="http://schemas.microsoft.com/office/powerpoint/2010/main" val="73643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3B6FEBB-A470-7947-BE3F-33BFF4FB56D6}" type="datetimeFigureOut">
              <a:rPr lang="en-US"/>
              <a:pPr>
                <a:defRPr/>
              </a:pPr>
              <a:t>11/20/13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9D5A45-954F-8F46-BD86-8AC745CDEB84}" type="slidenum">
              <a:rPr lang="en-US"/>
              <a:pPr>
                <a:defRPr/>
              </a:pPr>
              <a:t>‹#›</a:t>
            </a:fld>
            <a:endParaRPr lang="en-US" dirty="0"/>
          </a:p>
        </p:txBody>
      </p:sp>
    </p:spTree>
    <p:extLst>
      <p:ext uri="{BB962C8B-B14F-4D97-AF65-F5344CB8AC3E}">
        <p14:creationId xmlns:p14="http://schemas.microsoft.com/office/powerpoint/2010/main" val="795019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BC3F888-E095-2D4C-BB20-7401D3CFB5F8}" type="datetimeFigureOut">
              <a:rPr lang="en-US"/>
              <a:pPr>
                <a:defRPr/>
              </a:pPr>
              <a:t>11/20/13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DBDED06-42C1-B146-AF4E-98B01FB2BFAE}" type="slidenum">
              <a:rPr lang="en-US"/>
              <a:pPr>
                <a:defRPr/>
              </a:pPr>
              <a:t>‹#›</a:t>
            </a:fld>
            <a:endParaRPr lang="en-US" dirty="0"/>
          </a:p>
        </p:txBody>
      </p:sp>
    </p:spTree>
    <p:extLst>
      <p:ext uri="{BB962C8B-B14F-4D97-AF65-F5344CB8AC3E}">
        <p14:creationId xmlns:p14="http://schemas.microsoft.com/office/powerpoint/2010/main" val="2658163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0AA292-B01E-CB44-813D-129409B579FC}" type="datetimeFigureOut">
              <a:rPr lang="en-US"/>
              <a:pPr>
                <a:defRPr/>
              </a:pPr>
              <a:t>11/20/13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FBAC1E2-1E92-D340-ADE2-E0D450442F9D}" type="slidenum">
              <a:rPr lang="en-US"/>
              <a:pPr>
                <a:defRPr/>
              </a:pPr>
              <a:t>‹#›</a:t>
            </a:fld>
            <a:endParaRPr lang="en-US" dirty="0"/>
          </a:p>
        </p:txBody>
      </p:sp>
    </p:spTree>
    <p:extLst>
      <p:ext uri="{BB962C8B-B14F-4D97-AF65-F5344CB8AC3E}">
        <p14:creationId xmlns:p14="http://schemas.microsoft.com/office/powerpoint/2010/main" val="807585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B18A14-A6D5-0546-9B7A-3C05AC55827F}" type="datetimeFigureOut">
              <a:rPr lang="en-US"/>
              <a:pPr>
                <a:defRPr/>
              </a:pPr>
              <a:t>11/20/13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5BB76D9-4281-1648-A385-581089AAB950}" type="slidenum">
              <a:rPr lang="en-US"/>
              <a:pPr>
                <a:defRPr/>
              </a:pPr>
              <a:t>‹#›</a:t>
            </a:fld>
            <a:endParaRPr lang="en-US" dirty="0"/>
          </a:p>
        </p:txBody>
      </p:sp>
    </p:spTree>
    <p:extLst>
      <p:ext uri="{BB962C8B-B14F-4D97-AF65-F5344CB8AC3E}">
        <p14:creationId xmlns:p14="http://schemas.microsoft.com/office/powerpoint/2010/main" val="3914256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35B731A-6227-6440-A4AF-4B0D17A89742}" type="datetimeFigureOut">
              <a:rPr lang="en-US"/>
              <a:pPr>
                <a:defRPr/>
              </a:pPr>
              <a:t>11/20/13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302CAD7-F30D-A04B-8848-A565B0185560}" type="slidenum">
              <a:rPr lang="en-US"/>
              <a:pPr>
                <a:defRPr/>
              </a:pPr>
              <a:t>‹#›</a:t>
            </a:fld>
            <a:endParaRPr lang="en-US" dirty="0"/>
          </a:p>
        </p:txBody>
      </p:sp>
    </p:spTree>
    <p:extLst>
      <p:ext uri="{BB962C8B-B14F-4D97-AF65-F5344CB8AC3E}">
        <p14:creationId xmlns:p14="http://schemas.microsoft.com/office/powerpoint/2010/main" val="1140777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6F32F84-949E-4442-9820-23703846EBFF}" type="datetimeFigureOut">
              <a:rPr lang="en-US"/>
              <a:pPr>
                <a:defRPr/>
              </a:pPr>
              <a:t>11/20/13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79CBA91-25D8-C64D-8FCF-458465B6D72C}" type="slidenum">
              <a:rPr lang="en-US"/>
              <a:pPr>
                <a:defRPr/>
              </a:pPr>
              <a:t>‹#›</a:t>
            </a:fld>
            <a:endParaRPr lang="en-US" dirty="0"/>
          </a:p>
        </p:txBody>
      </p:sp>
    </p:spTree>
    <p:extLst>
      <p:ext uri="{BB962C8B-B14F-4D97-AF65-F5344CB8AC3E}">
        <p14:creationId xmlns:p14="http://schemas.microsoft.com/office/powerpoint/2010/main" val="3109599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A6AF2E7-95C5-544E-8854-AE4B39EB4E74}" type="datetimeFigureOut">
              <a:rPr lang="en-US"/>
              <a:pPr>
                <a:defRPr/>
              </a:pPr>
              <a:t>11/20/13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A173AB4-03AA-A542-95B0-54C19233191C}" type="slidenum">
              <a:rPr lang="en-US"/>
              <a:pPr>
                <a:defRPr/>
              </a:pPr>
              <a:t>‹#›</a:t>
            </a:fld>
            <a:endParaRPr lang="en-US" dirty="0"/>
          </a:p>
        </p:txBody>
      </p:sp>
    </p:spTree>
    <p:extLst>
      <p:ext uri="{BB962C8B-B14F-4D97-AF65-F5344CB8AC3E}">
        <p14:creationId xmlns:p14="http://schemas.microsoft.com/office/powerpoint/2010/main" val="3310712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BAC663B-87B6-F646-B1F0-10FC705CCB69}" type="datetimeFigureOut">
              <a:rPr lang="en-US"/>
              <a:pPr>
                <a:defRPr/>
              </a:pPr>
              <a:t>11/20/13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CBB5EC9-BD38-C941-94CF-0594E80CFB51}" type="slidenum">
              <a:rPr lang="en-US"/>
              <a:pPr>
                <a:defRPr/>
              </a:pPr>
              <a:t>‹#›</a:t>
            </a:fld>
            <a:endParaRPr lang="en-US" dirty="0"/>
          </a:p>
        </p:txBody>
      </p:sp>
    </p:spTree>
    <p:extLst>
      <p:ext uri="{BB962C8B-B14F-4D97-AF65-F5344CB8AC3E}">
        <p14:creationId xmlns:p14="http://schemas.microsoft.com/office/powerpoint/2010/main" val="1467013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4C5057C-921C-B343-A98A-696A5ED343D5}" type="datetimeFigureOut">
              <a:rPr lang="en-US"/>
              <a:pPr>
                <a:defRPr/>
              </a:pPr>
              <a:t>11/20/13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0F48A28-C24A-5044-96BA-66A978084637}" type="slidenum">
              <a:rPr lang="en-US"/>
              <a:pPr>
                <a:defRPr/>
              </a:pPr>
              <a:t>‹#›</a:t>
            </a:fld>
            <a:endParaRPr lang="en-US" dirty="0"/>
          </a:p>
        </p:txBody>
      </p:sp>
    </p:spTree>
    <p:extLst>
      <p:ext uri="{BB962C8B-B14F-4D97-AF65-F5344CB8AC3E}">
        <p14:creationId xmlns:p14="http://schemas.microsoft.com/office/powerpoint/2010/main" val="2104719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5241EF-DAB8-994A-BCA3-663249272C06}" type="datetimeFigureOut">
              <a:rPr lang="en-US"/>
              <a:pPr>
                <a:defRPr/>
              </a:pPr>
              <a:t>11/20/13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43EDAAE-7A6E-F94D-B127-30FD685B6F06}" type="slidenum">
              <a:rPr lang="en-US"/>
              <a:pPr>
                <a:defRPr/>
              </a:pPr>
              <a:t>‹#›</a:t>
            </a:fld>
            <a:endParaRPr lang="en-US" dirty="0"/>
          </a:p>
        </p:txBody>
      </p:sp>
    </p:spTree>
    <p:extLst>
      <p:ext uri="{BB962C8B-B14F-4D97-AF65-F5344CB8AC3E}">
        <p14:creationId xmlns:p14="http://schemas.microsoft.com/office/powerpoint/2010/main" val="2546596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AFFFD9-9200-FA4C-9CC0-D864386F9E24}" type="datetimeFigureOut">
              <a:rPr lang="en-US"/>
              <a:pPr>
                <a:defRPr/>
              </a:pPr>
              <a:t>11/20/13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49A1384-9373-A147-93DA-7558584FEEF7}" type="slidenum">
              <a:rPr lang="en-US"/>
              <a:pPr>
                <a:defRPr/>
              </a:pPr>
              <a:t>‹#›</a:t>
            </a:fld>
            <a:endParaRPr lang="en-US" dirty="0"/>
          </a:p>
        </p:txBody>
      </p:sp>
    </p:spTree>
    <p:extLst>
      <p:ext uri="{BB962C8B-B14F-4D97-AF65-F5344CB8AC3E}">
        <p14:creationId xmlns:p14="http://schemas.microsoft.com/office/powerpoint/2010/main" val="33451736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67200" y="76200"/>
            <a:ext cx="47244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8987D626-F4EA-A643-A6D4-41DCDDDDF396}" type="datetimeFigureOut">
              <a:rPr lang="en-US"/>
              <a:pPr>
                <a:defRPr/>
              </a:pPr>
              <a:t>11/20/13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4D12DD90-29F8-6543-9060-B94BDA104F4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2800" kern="1200">
          <a:solidFill>
            <a:srgbClr val="D9D9D9"/>
          </a:solidFill>
          <a:latin typeface="+mj-lt"/>
          <a:ea typeface="ＭＳ Ｐゴシック" charset="0"/>
          <a:cs typeface="ＭＳ Ｐゴシック" charset="0"/>
        </a:defRPr>
      </a:lvl1pPr>
      <a:lvl2pPr algn="ctr" rtl="0" fontAlgn="base">
        <a:spcBef>
          <a:spcPct val="0"/>
        </a:spcBef>
        <a:spcAft>
          <a:spcPct val="0"/>
        </a:spcAft>
        <a:defRPr sz="2800">
          <a:solidFill>
            <a:srgbClr val="D9D9D9"/>
          </a:solidFill>
          <a:latin typeface="Calibri" charset="0"/>
          <a:ea typeface="ＭＳ Ｐゴシック" charset="0"/>
          <a:cs typeface="ＭＳ Ｐゴシック" charset="0"/>
        </a:defRPr>
      </a:lvl2pPr>
      <a:lvl3pPr algn="ctr" rtl="0" fontAlgn="base">
        <a:spcBef>
          <a:spcPct val="0"/>
        </a:spcBef>
        <a:spcAft>
          <a:spcPct val="0"/>
        </a:spcAft>
        <a:defRPr sz="2800">
          <a:solidFill>
            <a:srgbClr val="D9D9D9"/>
          </a:solidFill>
          <a:latin typeface="Calibri" charset="0"/>
          <a:ea typeface="ＭＳ Ｐゴシック" charset="0"/>
          <a:cs typeface="ＭＳ Ｐゴシック" charset="0"/>
        </a:defRPr>
      </a:lvl3pPr>
      <a:lvl4pPr algn="ctr" rtl="0" fontAlgn="base">
        <a:spcBef>
          <a:spcPct val="0"/>
        </a:spcBef>
        <a:spcAft>
          <a:spcPct val="0"/>
        </a:spcAft>
        <a:defRPr sz="2800">
          <a:solidFill>
            <a:srgbClr val="D9D9D9"/>
          </a:solidFill>
          <a:latin typeface="Calibri" charset="0"/>
          <a:ea typeface="ＭＳ Ｐゴシック" charset="0"/>
          <a:cs typeface="ＭＳ Ｐゴシック" charset="0"/>
        </a:defRPr>
      </a:lvl4pPr>
      <a:lvl5pPr algn="ctr" rtl="0" fontAlgn="base">
        <a:spcBef>
          <a:spcPct val="0"/>
        </a:spcBef>
        <a:spcAft>
          <a:spcPct val="0"/>
        </a:spcAft>
        <a:defRPr sz="2800">
          <a:solidFill>
            <a:srgbClr val="D9D9D9"/>
          </a:solidFill>
          <a:latin typeface="Calibri" charset="0"/>
          <a:ea typeface="ＭＳ Ｐゴシック" charset="0"/>
          <a:cs typeface="ＭＳ Ｐゴシック" charset="0"/>
        </a:defRPr>
      </a:lvl5pPr>
      <a:lvl6pPr marL="457200" algn="ctr" rtl="0" fontAlgn="base">
        <a:spcBef>
          <a:spcPct val="0"/>
        </a:spcBef>
        <a:spcAft>
          <a:spcPct val="0"/>
        </a:spcAft>
        <a:defRPr sz="2800">
          <a:solidFill>
            <a:srgbClr val="D9D9D9"/>
          </a:solidFill>
          <a:latin typeface="Calibri" charset="0"/>
          <a:ea typeface="ＭＳ Ｐゴシック" charset="0"/>
          <a:cs typeface="ＭＳ Ｐゴシック" charset="0"/>
        </a:defRPr>
      </a:lvl6pPr>
      <a:lvl7pPr marL="914400" algn="ctr" rtl="0" fontAlgn="base">
        <a:spcBef>
          <a:spcPct val="0"/>
        </a:spcBef>
        <a:spcAft>
          <a:spcPct val="0"/>
        </a:spcAft>
        <a:defRPr sz="2800">
          <a:solidFill>
            <a:srgbClr val="D9D9D9"/>
          </a:solidFill>
          <a:latin typeface="Calibri" charset="0"/>
          <a:ea typeface="ＭＳ Ｐゴシック" charset="0"/>
          <a:cs typeface="ＭＳ Ｐゴシック" charset="0"/>
        </a:defRPr>
      </a:lvl7pPr>
      <a:lvl8pPr marL="1371600" algn="ctr" rtl="0" fontAlgn="base">
        <a:spcBef>
          <a:spcPct val="0"/>
        </a:spcBef>
        <a:spcAft>
          <a:spcPct val="0"/>
        </a:spcAft>
        <a:defRPr sz="2800">
          <a:solidFill>
            <a:srgbClr val="D9D9D9"/>
          </a:solidFill>
          <a:latin typeface="Calibri" charset="0"/>
          <a:ea typeface="ＭＳ Ｐゴシック" charset="0"/>
          <a:cs typeface="ＭＳ Ｐゴシック" charset="0"/>
        </a:defRPr>
      </a:lvl8pPr>
      <a:lvl9pPr marL="1828800" algn="ctr" rtl="0" fontAlgn="base">
        <a:spcBef>
          <a:spcPct val="0"/>
        </a:spcBef>
        <a:spcAft>
          <a:spcPct val="0"/>
        </a:spcAft>
        <a:defRPr sz="2800">
          <a:solidFill>
            <a:srgbClr val="D9D9D9"/>
          </a:solidFill>
          <a:latin typeface="Calibri" charset="0"/>
          <a:ea typeface="ＭＳ Ｐゴシック" charset="0"/>
          <a:cs typeface="ＭＳ Ｐゴシック"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hyperlink" Target="http://lists.owasp.org/mailman/listinfo/" TargetMode="External"/><Relationship Id="rId5" Type="http://schemas.openxmlformats.org/officeDocument/2006/relationships/hyperlink" Target="http://lists.owasp.org/mailman/listinfo/owasp-codereview" TargetMode="External"/><Relationship Id="rId6" Type="http://schemas.openxmlformats.org/officeDocument/2006/relationships/hyperlink" Target="http://lists.owasp.org/mailman/listinfo/owasp_code_review_guide_authors"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hyperlink" Target="http://www.voixsecurity.blogspot.com" TargetMode="External"/><Relationship Id="rId4" Type="http://schemas.openxmlformats.org/officeDocument/2006/relationships/hyperlink" Target="mailto:Larry.Conklin@owasp.org" TargetMode="External"/><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hyperlink" Target="https://www.owasp.org/index.php/OWASP_Code_review_V2_Project" TargetMode="External"/><Relationship Id="rId5" Type="http://schemas.openxmlformats.org/officeDocument/2006/relationships/hyperlink" Target="https://www.owasp.org/index.phpOWASP_Code_review_V2_Table_of_Contents"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3124200"/>
            <a:ext cx="7772400" cy="1981200"/>
          </a:xfrm>
        </p:spPr>
        <p:txBody>
          <a:bodyPr/>
          <a:lstStyle/>
          <a:p>
            <a:pPr algn="l"/>
            <a:r>
              <a:rPr lang="en-US" sz="3600" dirty="0" smtClean="0">
                <a:solidFill>
                  <a:schemeClr val="bg1"/>
                </a:solidFill>
                <a:latin typeface="Helvetica"/>
                <a:cs typeface="Helvetica"/>
              </a:rPr>
              <a:t>Code Review Guide Book 2.0</a:t>
            </a:r>
            <a:endParaRPr lang="en-US" sz="3600" dirty="0">
              <a:solidFill>
                <a:schemeClr val="bg1"/>
              </a:solidFill>
              <a:latin typeface="Helvetica"/>
              <a:cs typeface="Helvetica"/>
            </a:endParaRPr>
          </a:p>
        </p:txBody>
      </p:sp>
      <p:sp>
        <p:nvSpPr>
          <p:cNvPr id="3" name="Subtitle 2"/>
          <p:cNvSpPr>
            <a:spLocks noGrp="1"/>
          </p:cNvSpPr>
          <p:nvPr>
            <p:ph type="subTitle" idx="1"/>
          </p:nvPr>
        </p:nvSpPr>
        <p:spPr>
          <a:xfrm>
            <a:off x="685800" y="5105400"/>
            <a:ext cx="7772400" cy="1219200"/>
          </a:xfrm>
        </p:spPr>
        <p:txBody>
          <a:bodyPr rtlCol="0">
            <a:normAutofit/>
          </a:bodyPr>
          <a:lstStyle/>
          <a:p>
            <a:pPr algn="l" fontAlgn="auto">
              <a:spcAft>
                <a:spcPts val="0"/>
              </a:spcAft>
              <a:defRPr/>
            </a:pPr>
            <a:r>
              <a:rPr lang="en-US" sz="2400" dirty="0"/>
              <a:t>2013 PROJECT SUMMIT</a:t>
            </a:r>
            <a:endParaRPr lang="en-US" sz="2400" dirty="0">
              <a:solidFill>
                <a:schemeClr val="bg1"/>
              </a:solidFill>
              <a:latin typeface="Helvetica"/>
              <a:ea typeface="+mn-ea"/>
              <a:cs typeface="Helvetica"/>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7" name="Content Placeholder 2"/>
          <p:cNvSpPr>
            <a:spLocks noGrp="1"/>
          </p:cNvSpPr>
          <p:nvPr>
            <p:ph idx="1"/>
          </p:nvPr>
        </p:nvSpPr>
        <p:spPr>
          <a:xfrm>
            <a:off x="0" y="838200"/>
            <a:ext cx="9144000" cy="5638800"/>
          </a:xfrm>
        </p:spPr>
        <p:txBody>
          <a:bodyPr numCol="2"/>
          <a:lstStyle/>
          <a:p>
            <a:r>
              <a:rPr lang="en-US" dirty="0"/>
              <a:t>Client Side Code Introduction, json, Content Security, Browser Defense Policies</a:t>
            </a:r>
          </a:p>
          <a:p>
            <a:r>
              <a:rPr lang="en-US" dirty="0"/>
              <a:t>Input Validation Introduction, Regex Gotchas, ESAPI</a:t>
            </a:r>
          </a:p>
          <a:p>
            <a:r>
              <a:rPr lang="en-US" dirty="0"/>
              <a:t>Resource Exhaustion Error Handling, Native Calls</a:t>
            </a:r>
          </a:p>
          <a:p>
            <a:r>
              <a:rPr lang="en-US" dirty="0"/>
              <a:t>Logging Code</a:t>
            </a:r>
          </a:p>
          <a:p>
            <a:r>
              <a:rPr lang="en-US" dirty="0"/>
              <a:t>Security Alerts</a:t>
            </a:r>
          </a:p>
          <a:p>
            <a:r>
              <a:rPr lang="en-US" dirty="0"/>
              <a:t>Secure Storage</a:t>
            </a:r>
          </a:p>
          <a:p>
            <a:r>
              <a:rPr lang="en-US" dirty="0"/>
              <a:t>Persistent AntiPattern  Introduction, Ruby,PHP</a:t>
            </a:r>
          </a:p>
          <a:p>
            <a:r>
              <a:rPr lang="en-US" dirty="0"/>
              <a:t>Reflected AntiPattern Introduction, Ruby</a:t>
            </a:r>
          </a:p>
          <a:p>
            <a:r>
              <a:rPr lang="en-US" dirty="0"/>
              <a:t>Stored AntiPattern Introduction, PHP, Ruby</a:t>
            </a:r>
          </a:p>
          <a:p>
            <a:endParaRPr lang="en-US" dirty="0">
              <a:latin typeface="Helvetica"/>
              <a:cs typeface="Helvetica"/>
            </a:endParaRPr>
          </a:p>
        </p:txBody>
      </p:sp>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Tree>
    <p:extLst>
      <p:ext uri="{BB962C8B-B14F-4D97-AF65-F5344CB8AC3E}">
        <p14:creationId xmlns:p14="http://schemas.microsoft.com/office/powerpoint/2010/main" val="40061860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7" name="Content Placeholder 2"/>
          <p:cNvSpPr>
            <a:spLocks noGrp="1"/>
          </p:cNvSpPr>
          <p:nvPr>
            <p:ph idx="1"/>
          </p:nvPr>
        </p:nvSpPr>
        <p:spPr>
          <a:xfrm>
            <a:off x="0" y="838200"/>
            <a:ext cx="9144000" cy="5638800"/>
          </a:xfrm>
        </p:spPr>
        <p:txBody>
          <a:bodyPr numCol="2"/>
          <a:lstStyle/>
          <a:p>
            <a:r>
              <a:rPr lang="en-US" dirty="0"/>
              <a:t>JQuery Mistakes</a:t>
            </a:r>
          </a:p>
          <a:p>
            <a:r>
              <a:rPr lang="en-US" dirty="0"/>
              <a:t>Review Code SQL Injection (.Net, HQL(Hibernate)</a:t>
            </a:r>
          </a:p>
          <a:p>
            <a:r>
              <a:rPr lang="en-US" dirty="0"/>
              <a:t>AntiPattern, PHP, Java,.Net,ColdFusion</a:t>
            </a:r>
          </a:p>
          <a:p>
            <a:r>
              <a:rPr lang="en-US" dirty="0"/>
              <a:t>Transactional logic / Non idempotent functions / State Changing Functions </a:t>
            </a:r>
          </a:p>
          <a:p>
            <a:r>
              <a:rPr lang="en-US" dirty="0"/>
              <a:t>Reviewing code for poor logic /Business logic/Complex authorization</a:t>
            </a:r>
          </a:p>
          <a:p>
            <a:r>
              <a:rPr lang="en-US" dirty="0"/>
              <a:t>Secure Communications, HTTP Hdrs, HTTP Hdrs CSP,HTTP HSTS</a:t>
            </a:r>
          </a:p>
          <a:p>
            <a:r>
              <a:rPr lang="en-US" dirty="0"/>
              <a:t>Tech Stack </a:t>
            </a:r>
            <a:r>
              <a:rPr lang="en-US" dirty="0" smtClean="0"/>
              <a:t>Pitfalls</a:t>
            </a:r>
            <a:endParaRPr lang="en-US" dirty="0"/>
          </a:p>
          <a:p>
            <a:r>
              <a:rPr lang="en-US" dirty="0"/>
              <a:t>Framework Specific Issues… </a:t>
            </a:r>
          </a:p>
          <a:p>
            <a:endParaRPr lang="en-US" dirty="0">
              <a:latin typeface="Helvetica"/>
              <a:cs typeface="Helvetica"/>
            </a:endParaRPr>
          </a:p>
        </p:txBody>
      </p:sp>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Tree>
    <p:extLst>
      <p:ext uri="{BB962C8B-B14F-4D97-AF65-F5344CB8AC3E}">
        <p14:creationId xmlns:p14="http://schemas.microsoft.com/office/powerpoint/2010/main" val="26764126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7" name="Content Placeholder 2"/>
          <p:cNvSpPr>
            <a:spLocks noGrp="1"/>
          </p:cNvSpPr>
          <p:nvPr>
            <p:ph idx="1"/>
          </p:nvPr>
        </p:nvSpPr>
        <p:spPr>
          <a:xfrm>
            <a:off x="152400" y="990600"/>
            <a:ext cx="8839200" cy="5334000"/>
          </a:xfrm>
        </p:spPr>
        <p:txBody>
          <a:bodyPr/>
          <a:lstStyle/>
          <a:p>
            <a:pPr marL="0" indent="0">
              <a:buNone/>
            </a:pPr>
            <a:endParaRPr lang="en-US" dirty="0">
              <a:latin typeface="Helvetica"/>
              <a:cs typeface="Helvetica"/>
            </a:endParaRPr>
          </a:p>
          <a:p>
            <a:r>
              <a:rPr lang="en-US" dirty="0">
                <a:latin typeface="Helvetica"/>
                <a:cs typeface="Helvetica"/>
              </a:rPr>
              <a:t>Looking for volunteers to begin word </a:t>
            </a:r>
            <a:r>
              <a:rPr lang="en-US" dirty="0" smtClean="0">
                <a:latin typeface="Helvetica"/>
                <a:cs typeface="Helvetica"/>
              </a:rPr>
              <a:t>smiting, </a:t>
            </a:r>
            <a:r>
              <a:rPr lang="en-US" dirty="0">
                <a:latin typeface="Helvetica"/>
                <a:cs typeface="Helvetica"/>
              </a:rPr>
              <a:t>checking for </a:t>
            </a:r>
            <a:r>
              <a:rPr lang="en-US" dirty="0" smtClean="0">
                <a:latin typeface="Helvetica"/>
                <a:cs typeface="Helvetica"/>
              </a:rPr>
              <a:t>technical </a:t>
            </a:r>
            <a:r>
              <a:rPr lang="en-US" dirty="0" smtClean="0">
                <a:latin typeface="Helvetica"/>
                <a:cs typeface="Helvetica"/>
              </a:rPr>
              <a:t>accuracy</a:t>
            </a:r>
            <a:r>
              <a:rPr lang="en-US" dirty="0" smtClean="0">
                <a:latin typeface="Helvetica"/>
                <a:cs typeface="Helvetica"/>
              </a:rPr>
              <a:t>, adding content.</a:t>
            </a:r>
          </a:p>
          <a:p>
            <a:r>
              <a:rPr lang="en-US" dirty="0" smtClean="0">
                <a:latin typeface="Helvetica"/>
                <a:cs typeface="Helvetica"/>
              </a:rPr>
              <a:t>Mailing lists…</a:t>
            </a:r>
          </a:p>
          <a:p>
            <a:endParaRPr lang="en-US" dirty="0" smtClean="0">
              <a:latin typeface="Helvetica"/>
              <a:cs typeface="Helvetica"/>
            </a:endParaRPr>
          </a:p>
          <a:p>
            <a:endParaRPr lang="en-US" dirty="0">
              <a:latin typeface="Helvetica"/>
              <a:cs typeface="Helvetica"/>
            </a:endParaRPr>
          </a:p>
        </p:txBody>
      </p:sp>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4" name="Rectangle 3"/>
          <p:cNvSpPr/>
          <p:nvPr/>
        </p:nvSpPr>
        <p:spPr>
          <a:xfrm>
            <a:off x="0" y="3998655"/>
            <a:ext cx="9144000" cy="2554545"/>
          </a:xfrm>
          <a:prstGeom prst="rect">
            <a:avLst/>
          </a:prstGeom>
        </p:spPr>
        <p:txBody>
          <a:bodyPr wrap="square">
            <a:spAutoFit/>
          </a:bodyPr>
          <a:lstStyle/>
          <a:p>
            <a:r>
              <a:rPr lang="en-US" sz="3200" dirty="0">
                <a:latin typeface="Helvetica"/>
                <a:cs typeface="Helvetica"/>
                <a:hlinkClick r:id="rId4"/>
              </a:rPr>
              <a:t>http://lists.owasp.org/mailman/listinfo</a:t>
            </a:r>
            <a:r>
              <a:rPr lang="en-US" sz="3200" dirty="0" smtClean="0">
                <a:latin typeface="Helvetica"/>
                <a:cs typeface="Helvetica"/>
                <a:hlinkClick r:id="rId4"/>
              </a:rPr>
              <a:t>/</a:t>
            </a:r>
            <a:endParaRPr lang="en-US" sz="3200" dirty="0" smtClean="0">
              <a:latin typeface="Helvetica"/>
              <a:cs typeface="Helvetica"/>
              <a:hlinkClick r:id="rId5"/>
            </a:endParaRPr>
          </a:p>
          <a:p>
            <a:r>
              <a:rPr lang="en-US" sz="3200" dirty="0" smtClean="0">
                <a:latin typeface="Helvetica"/>
                <a:cs typeface="Helvetica"/>
                <a:hlinkClick r:id="rId5"/>
              </a:rPr>
              <a:t>owasp</a:t>
            </a:r>
            <a:r>
              <a:rPr lang="en-US" sz="3200" dirty="0">
                <a:latin typeface="Helvetica"/>
                <a:cs typeface="Helvetica"/>
                <a:hlinkClick r:id="rId5"/>
              </a:rPr>
              <a:t>-codereview  </a:t>
            </a:r>
            <a:endParaRPr lang="en-US" sz="3200" dirty="0" smtClean="0">
              <a:latin typeface="Helvetica"/>
              <a:cs typeface="Helvetica"/>
              <a:hlinkClick r:id="rId5"/>
            </a:endParaRPr>
          </a:p>
          <a:p>
            <a:endParaRPr lang="en-US" sz="3200" dirty="0">
              <a:latin typeface="Helvetica"/>
              <a:cs typeface="Helvetica"/>
              <a:hlinkClick r:id="rId5"/>
            </a:endParaRPr>
          </a:p>
          <a:p>
            <a:r>
              <a:rPr lang="en-US" sz="3200" dirty="0">
                <a:latin typeface="Helvetica"/>
                <a:cs typeface="Helvetica"/>
                <a:hlinkClick r:id="rId4"/>
              </a:rPr>
              <a:t>http://lists.owasp.org/mailman/listinfo</a:t>
            </a:r>
            <a:r>
              <a:rPr lang="en-US" sz="3200" dirty="0" smtClean="0">
                <a:latin typeface="Helvetica"/>
                <a:cs typeface="Helvetica"/>
                <a:hlinkClick r:id="rId4"/>
              </a:rPr>
              <a:t>/</a:t>
            </a:r>
            <a:endParaRPr lang="en-US" sz="3200" dirty="0" smtClean="0">
              <a:latin typeface="Helvetica"/>
              <a:cs typeface="Helvetica"/>
              <a:hlinkClick r:id="rId6"/>
            </a:endParaRPr>
          </a:p>
          <a:p>
            <a:r>
              <a:rPr lang="en-US" sz="3200" dirty="0" smtClean="0">
                <a:latin typeface="Helvetica"/>
                <a:cs typeface="Helvetica"/>
                <a:hlinkClick r:id="rId6"/>
              </a:rPr>
              <a:t>owasp_code_review_guide_authors</a:t>
            </a:r>
            <a:endParaRPr lang="en-US" sz="3200" dirty="0">
              <a:latin typeface="Helvetica"/>
              <a:cs typeface="Helvetica"/>
            </a:endParaRPr>
          </a:p>
        </p:txBody>
      </p:sp>
    </p:spTree>
    <p:extLst>
      <p:ext uri="{BB962C8B-B14F-4D97-AF65-F5344CB8AC3E}">
        <p14:creationId xmlns:p14="http://schemas.microsoft.com/office/powerpoint/2010/main" val="9685739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7" name="Content Placeholder 2"/>
          <p:cNvSpPr>
            <a:spLocks noGrp="1"/>
          </p:cNvSpPr>
          <p:nvPr>
            <p:ph idx="1"/>
          </p:nvPr>
        </p:nvSpPr>
        <p:spPr>
          <a:xfrm>
            <a:off x="152400" y="990600"/>
            <a:ext cx="8839200" cy="5334000"/>
          </a:xfrm>
        </p:spPr>
        <p:txBody>
          <a:bodyPr/>
          <a:lstStyle/>
          <a:p>
            <a:pPr marL="0" indent="0">
              <a:buNone/>
            </a:pPr>
            <a:endParaRPr lang="en-US" dirty="0">
              <a:latin typeface="Helvetica"/>
              <a:cs typeface="Helvetica"/>
            </a:endParaRPr>
          </a:p>
          <a:p>
            <a:r>
              <a:rPr lang="en-US" dirty="0" smtClean="0">
                <a:latin typeface="Helvetica"/>
                <a:cs typeface="Helvetica"/>
              </a:rPr>
              <a:t>Questions….</a:t>
            </a:r>
          </a:p>
          <a:p>
            <a:pPr marL="0" indent="0">
              <a:buNone/>
            </a:pPr>
            <a:endParaRPr lang="en-US" dirty="0">
              <a:latin typeface="Helvetica"/>
              <a:cs typeface="Helvetica"/>
            </a:endParaRPr>
          </a:p>
        </p:txBody>
      </p:sp>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Tree>
    <p:extLst>
      <p:ext uri="{BB962C8B-B14F-4D97-AF65-F5344CB8AC3E}">
        <p14:creationId xmlns:p14="http://schemas.microsoft.com/office/powerpoint/2010/main" val="8269821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073" name="Title 3"/>
          <p:cNvSpPr>
            <a:spLocks noGrp="1"/>
          </p:cNvSpPr>
          <p:nvPr>
            <p:ph type="title"/>
          </p:nvPr>
        </p:nvSpPr>
        <p:spPr>
          <a:xfrm>
            <a:off x="5105400" y="76200"/>
            <a:ext cx="3962400" cy="609600"/>
          </a:xfrm>
        </p:spPr>
        <p:txBody>
          <a:bodyPr/>
          <a:lstStyle/>
          <a:p>
            <a:r>
              <a:rPr lang="en-US" sz="2000" dirty="0">
                <a:solidFill>
                  <a:schemeClr val="bg1"/>
                </a:solidFill>
                <a:latin typeface="Helvetica"/>
                <a:cs typeface="Helvetica"/>
              </a:rPr>
              <a:t>About Me</a:t>
            </a:r>
          </a:p>
        </p:txBody>
      </p:sp>
      <p:sp>
        <p:nvSpPr>
          <p:cNvPr id="3074" name="Content Placeholder 2"/>
          <p:cNvSpPr>
            <a:spLocks noGrp="1"/>
          </p:cNvSpPr>
          <p:nvPr>
            <p:ph idx="1"/>
          </p:nvPr>
        </p:nvSpPr>
        <p:spPr>
          <a:xfrm>
            <a:off x="457200" y="1066800"/>
            <a:ext cx="8229600" cy="5059363"/>
          </a:xfrm>
        </p:spPr>
        <p:txBody>
          <a:bodyPr/>
          <a:lstStyle/>
          <a:p>
            <a:r>
              <a:rPr lang="en-US" dirty="0">
                <a:latin typeface="Helvetica"/>
                <a:cs typeface="Helvetica"/>
              </a:rPr>
              <a:t>About Me </a:t>
            </a:r>
            <a:endParaRPr lang="en-US" dirty="0" smtClean="0">
              <a:latin typeface="Helvetica"/>
              <a:cs typeface="Helvetica"/>
            </a:endParaRPr>
          </a:p>
          <a:p>
            <a:endParaRPr lang="en-US" dirty="0" smtClean="0">
              <a:latin typeface="Helvetica"/>
              <a:cs typeface="Helvetica"/>
              <a:hlinkClick r:id="rId3"/>
            </a:endParaRPr>
          </a:p>
          <a:p>
            <a:r>
              <a:rPr lang="en-US" dirty="0" smtClean="0">
                <a:latin typeface="Helvetica"/>
                <a:cs typeface="Helvetica"/>
                <a:hlinkClick r:id="rId3"/>
              </a:rPr>
              <a:t>www.voixsecurity.blogspot.com</a:t>
            </a:r>
            <a:endParaRPr lang="en-US" dirty="0" smtClean="0">
              <a:latin typeface="Helvetica"/>
              <a:cs typeface="Helvetica"/>
            </a:endParaRPr>
          </a:p>
          <a:p>
            <a:r>
              <a:rPr lang="en-US" dirty="0" smtClean="0">
                <a:latin typeface="Helvetica"/>
                <a:cs typeface="Helvetica"/>
                <a:hlinkClick r:id="rId4"/>
              </a:rPr>
              <a:t>Larry.Conklin@owasp.org</a:t>
            </a:r>
            <a:endParaRPr lang="en-US" dirty="0" smtClean="0">
              <a:latin typeface="Helvetica"/>
              <a:cs typeface="Helvetica"/>
            </a:endParaRPr>
          </a:p>
          <a:p>
            <a:r>
              <a:rPr lang="en-US" dirty="0" smtClean="0">
                <a:latin typeface="Helvetica"/>
                <a:cs typeface="Helvetica"/>
              </a:rPr>
              <a:t>Twitter </a:t>
            </a:r>
            <a:r>
              <a:rPr lang="en-US" dirty="0" smtClean="0">
                <a:latin typeface="Helvetica"/>
                <a:cs typeface="Helvetica"/>
              </a:rPr>
              <a:t>@lwconklin</a:t>
            </a:r>
          </a:p>
        </p:txBody>
      </p:sp>
      <p:sp>
        <p:nvSpPr>
          <p:cNvPr id="3075" name="TextBox 4"/>
          <p:cNvSpPr txBox="1">
            <a:spLocks noChangeArrowheads="1"/>
          </p:cNvSpPr>
          <p:nvPr/>
        </p:nvSpPr>
        <p:spPr bwMode="auto">
          <a:xfrm>
            <a:off x="7315200" y="4724400"/>
            <a:ext cx="137160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a:t>Company</a:t>
            </a:r>
          </a:p>
          <a:p>
            <a:pPr algn="ctr"/>
            <a:r>
              <a:rPr lang="en-US" dirty="0"/>
              <a:t>Logo</a:t>
            </a:r>
          </a:p>
        </p:txBody>
      </p:sp>
      <p:sp>
        <p:nvSpPr>
          <p:cNvPr id="6" name="Rectangle 5"/>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pic>
        <p:nvPicPr>
          <p:cNvPr id="2" name="Picture 1" descr="Unknown-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4200" y="4648200"/>
            <a:ext cx="1917700" cy="15621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097" name="Content Placeholder 2"/>
          <p:cNvSpPr>
            <a:spLocks noGrp="1"/>
          </p:cNvSpPr>
          <p:nvPr>
            <p:ph idx="1"/>
          </p:nvPr>
        </p:nvSpPr>
        <p:spPr>
          <a:xfrm>
            <a:off x="152400" y="914400"/>
            <a:ext cx="8839200" cy="5410200"/>
          </a:xfrm>
        </p:spPr>
        <p:txBody>
          <a:bodyPr/>
          <a:lstStyle/>
          <a:p>
            <a:pPr marL="0" indent="0">
              <a:buNone/>
            </a:pPr>
            <a:r>
              <a:rPr lang="en-US" dirty="0" smtClean="0">
                <a:latin typeface="Helvetica"/>
                <a:cs typeface="Helvetica"/>
              </a:rPr>
              <a:t>Agenda</a:t>
            </a:r>
          </a:p>
          <a:p>
            <a:r>
              <a:rPr lang="en-US" dirty="0" smtClean="0">
                <a:latin typeface="Helvetica"/>
                <a:cs typeface="Helvetica"/>
              </a:rPr>
              <a:t>The most important side in this deck…</a:t>
            </a:r>
          </a:p>
          <a:p>
            <a:r>
              <a:rPr lang="en-US" dirty="0" smtClean="0">
                <a:latin typeface="Helvetica"/>
                <a:cs typeface="Helvetica"/>
              </a:rPr>
              <a:t>Why…</a:t>
            </a:r>
          </a:p>
          <a:p>
            <a:r>
              <a:rPr lang="en-US" dirty="0">
                <a:latin typeface="Helvetica"/>
                <a:cs typeface="Helvetica"/>
              </a:rPr>
              <a:t>The most important people…Contributors</a:t>
            </a:r>
          </a:p>
          <a:p>
            <a:r>
              <a:rPr lang="en-US" dirty="0" smtClean="0">
                <a:latin typeface="Helvetica"/>
                <a:cs typeface="Helvetica"/>
              </a:rPr>
              <a:t>Leaders</a:t>
            </a:r>
          </a:p>
          <a:p>
            <a:r>
              <a:rPr lang="en-US" dirty="0" smtClean="0">
                <a:latin typeface="Helvetica"/>
                <a:cs typeface="Helvetica"/>
              </a:rPr>
              <a:t>Current Focus…(We need you)</a:t>
            </a:r>
          </a:p>
          <a:p>
            <a:r>
              <a:rPr lang="en-US" dirty="0" smtClean="0">
                <a:latin typeface="Helvetica"/>
                <a:cs typeface="Helvetica"/>
              </a:rPr>
              <a:t>Next Steps…</a:t>
            </a:r>
          </a:p>
          <a:p>
            <a:r>
              <a:rPr lang="en-US" dirty="0" smtClean="0">
                <a:latin typeface="Helvetica"/>
                <a:cs typeface="Helvetica"/>
              </a:rPr>
              <a:t>The second most important slide in this deck…</a:t>
            </a:r>
          </a:p>
          <a:p>
            <a:pPr marL="0" indent="0">
              <a:buNone/>
            </a:pPr>
            <a:endParaRPr lang="en-US" dirty="0" smtClean="0"/>
          </a:p>
          <a:p>
            <a:pPr marL="0" indent="0">
              <a:buNone/>
            </a:pPr>
            <a:endParaRPr lang="en-US" dirty="0"/>
          </a:p>
          <a:p>
            <a:pPr marL="0" indent="0">
              <a:buNone/>
            </a:pPr>
            <a:endParaRPr lang="en-US" dirty="0"/>
          </a:p>
          <a:p>
            <a:pPr marL="0" indent="0">
              <a:buNone/>
            </a:pPr>
            <a:endParaRPr lang="en-US" dirty="0" smtClean="0">
              <a:latin typeface="Helvetica"/>
              <a:cs typeface="Helvetica"/>
            </a:endParaRPr>
          </a:p>
          <a:p>
            <a:pPr marL="0" indent="0">
              <a:buNone/>
            </a:pPr>
            <a:endParaRPr lang="en-US" dirty="0" smtClean="0">
              <a:latin typeface="Helvetica"/>
              <a:cs typeface="Helvetica"/>
            </a:endParaRPr>
          </a:p>
          <a:p>
            <a:pPr marL="0" indent="0">
              <a:buNone/>
            </a:pPr>
            <a:endParaRPr lang="en-US" dirty="0" smtClean="0">
              <a:latin typeface="Helvetica"/>
              <a:cs typeface="Helvetica"/>
            </a:endParaRPr>
          </a:p>
          <a:p>
            <a:pPr marL="0" indent="0">
              <a:buNone/>
            </a:pPr>
            <a:endParaRPr lang="en-US" dirty="0">
              <a:latin typeface="Helvetica"/>
              <a:cs typeface="Helvetica"/>
            </a:endParaRPr>
          </a:p>
        </p:txBody>
      </p:sp>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4" name="TextBox 3"/>
          <p:cNvSpPr txBox="1"/>
          <p:nvPr/>
        </p:nvSpPr>
        <p:spPr>
          <a:xfrm>
            <a:off x="2111574" y="193463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486307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7" name="Content Placeholder 2"/>
          <p:cNvSpPr>
            <a:spLocks noGrp="1"/>
          </p:cNvSpPr>
          <p:nvPr>
            <p:ph idx="1"/>
          </p:nvPr>
        </p:nvSpPr>
        <p:spPr>
          <a:xfrm>
            <a:off x="457200" y="1905000"/>
            <a:ext cx="8229600" cy="762001"/>
          </a:xfrm>
        </p:spPr>
        <p:txBody>
          <a:bodyPr/>
          <a:lstStyle/>
          <a:p>
            <a:pPr marL="0" indent="0">
              <a:buNone/>
            </a:pPr>
            <a:endParaRPr lang="en-US" dirty="0"/>
          </a:p>
          <a:p>
            <a:pPr marL="0" indent="0">
              <a:buNone/>
            </a:pPr>
            <a:endParaRPr lang="en-US" dirty="0"/>
          </a:p>
          <a:p>
            <a:pPr marL="0" indent="0">
              <a:buNone/>
            </a:pPr>
            <a:endParaRPr lang="en-US" dirty="0" smtClean="0">
              <a:latin typeface="Helvetica"/>
              <a:cs typeface="Helvetica"/>
            </a:endParaRPr>
          </a:p>
          <a:p>
            <a:pPr marL="0" indent="0">
              <a:buNone/>
            </a:pPr>
            <a:endParaRPr lang="en-US" dirty="0" smtClean="0">
              <a:latin typeface="Helvetica"/>
              <a:cs typeface="Helvetica"/>
            </a:endParaRPr>
          </a:p>
          <a:p>
            <a:pPr marL="0" indent="0">
              <a:buNone/>
            </a:pPr>
            <a:endParaRPr lang="en-US" dirty="0" smtClean="0">
              <a:latin typeface="Helvetica"/>
              <a:cs typeface="Helvetica"/>
            </a:endParaRPr>
          </a:p>
          <a:p>
            <a:pPr marL="0" indent="0">
              <a:buNone/>
            </a:pPr>
            <a:endParaRPr lang="en-US" dirty="0">
              <a:latin typeface="Helvetica"/>
              <a:cs typeface="Helvetica"/>
            </a:endParaRPr>
          </a:p>
        </p:txBody>
      </p:sp>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4" name="TextBox 3"/>
          <p:cNvSpPr txBox="1"/>
          <p:nvPr/>
        </p:nvSpPr>
        <p:spPr>
          <a:xfrm>
            <a:off x="2111574" y="1934639"/>
            <a:ext cx="184666" cy="369332"/>
          </a:xfrm>
          <a:prstGeom prst="rect">
            <a:avLst/>
          </a:prstGeom>
          <a:noFill/>
        </p:spPr>
        <p:txBody>
          <a:bodyPr wrap="none" rtlCol="0">
            <a:spAutoFit/>
          </a:bodyPr>
          <a:lstStyle/>
          <a:p>
            <a:endParaRPr lang="en-US" dirty="0"/>
          </a:p>
        </p:txBody>
      </p:sp>
      <p:sp>
        <p:nvSpPr>
          <p:cNvPr id="6" name="TextBox 5"/>
          <p:cNvSpPr txBox="1"/>
          <p:nvPr/>
        </p:nvSpPr>
        <p:spPr>
          <a:xfrm>
            <a:off x="0" y="1600200"/>
            <a:ext cx="8839200" cy="1384995"/>
          </a:xfrm>
          <a:prstGeom prst="rect">
            <a:avLst/>
          </a:prstGeom>
          <a:noFill/>
        </p:spPr>
        <p:txBody>
          <a:bodyPr wrap="square" rtlCol="0">
            <a:spAutoFit/>
          </a:bodyPr>
          <a:lstStyle/>
          <a:p>
            <a:r>
              <a:rPr lang="en-US" sz="3200" dirty="0">
                <a:latin typeface="Helvetica"/>
                <a:cs typeface="Helvetica"/>
                <a:hlinkClick r:id="rId4"/>
              </a:rPr>
              <a:t>https://www.owasp.org/index.php/</a:t>
            </a:r>
            <a:r>
              <a:rPr lang="en-US" sz="3200" dirty="0" smtClean="0">
                <a:latin typeface="Helvetica"/>
                <a:cs typeface="Helvetica"/>
                <a:hlinkClick r:id="rId4"/>
              </a:rPr>
              <a:t>OWASP_Code_review_V2_Project</a:t>
            </a:r>
            <a:endParaRPr lang="en-US" sz="3200" dirty="0" smtClean="0">
              <a:latin typeface="Helvetica"/>
              <a:cs typeface="Helvetica"/>
            </a:endParaRPr>
          </a:p>
          <a:p>
            <a:endParaRPr lang="en-US" sz="2000" dirty="0">
              <a:latin typeface="Helvetica"/>
              <a:cs typeface="Helvetica"/>
            </a:endParaRPr>
          </a:p>
        </p:txBody>
      </p:sp>
      <p:sp>
        <p:nvSpPr>
          <p:cNvPr id="8" name="Rectangle 7"/>
          <p:cNvSpPr/>
          <p:nvPr/>
        </p:nvSpPr>
        <p:spPr>
          <a:xfrm>
            <a:off x="-76200" y="3352800"/>
            <a:ext cx="9220200" cy="1354217"/>
          </a:xfrm>
          <a:prstGeom prst="rect">
            <a:avLst/>
          </a:prstGeom>
        </p:spPr>
        <p:txBody>
          <a:bodyPr wrap="square">
            <a:spAutoFit/>
          </a:bodyPr>
          <a:lstStyle/>
          <a:p>
            <a:r>
              <a:rPr lang="en-US" sz="3200" dirty="0">
                <a:latin typeface="Helvetica"/>
                <a:cs typeface="Helvetica"/>
                <a:hlinkClick r:id="rId5"/>
              </a:rPr>
              <a:t>https://www.owasp.org/</a:t>
            </a:r>
            <a:r>
              <a:rPr lang="en-US" sz="3200" dirty="0" smtClean="0">
                <a:latin typeface="Helvetica"/>
                <a:cs typeface="Helvetica"/>
                <a:hlinkClick r:id="rId5"/>
              </a:rPr>
              <a:t>index.php/OWASP_Code_review_V2_Table_of_Contents</a:t>
            </a:r>
            <a:endParaRPr lang="en-US" sz="3200" dirty="0" smtClean="0">
              <a:latin typeface="Helvetica"/>
              <a:cs typeface="Helvetica"/>
            </a:endParaRPr>
          </a:p>
          <a:p>
            <a:endParaRPr lang="en-US" dirty="0"/>
          </a:p>
        </p:txBody>
      </p:sp>
      <p:sp>
        <p:nvSpPr>
          <p:cNvPr id="9" name="TextBox 8"/>
          <p:cNvSpPr txBox="1"/>
          <p:nvPr/>
        </p:nvSpPr>
        <p:spPr>
          <a:xfrm>
            <a:off x="7772400" y="41910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910581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7" name="Content Placeholder 2"/>
          <p:cNvSpPr>
            <a:spLocks noGrp="1"/>
          </p:cNvSpPr>
          <p:nvPr>
            <p:ph idx="1"/>
          </p:nvPr>
        </p:nvSpPr>
        <p:spPr>
          <a:xfrm>
            <a:off x="76200" y="914400"/>
            <a:ext cx="8915400" cy="5410200"/>
          </a:xfrm>
        </p:spPr>
        <p:txBody>
          <a:bodyPr/>
          <a:lstStyle/>
          <a:p>
            <a:r>
              <a:rPr lang="en-US" dirty="0" smtClean="0">
                <a:latin typeface="Helvetica"/>
                <a:cs typeface="Helvetica"/>
              </a:rPr>
              <a:t>Why…Developer community needs </a:t>
            </a:r>
          </a:p>
          <a:p>
            <a:pPr marL="0" indent="0">
              <a:buNone/>
            </a:pPr>
            <a:r>
              <a:rPr lang="en-US" dirty="0" smtClean="0">
                <a:latin typeface="Helvetica"/>
                <a:cs typeface="Helvetica"/>
              </a:rPr>
              <a:t>Code Review Book. </a:t>
            </a:r>
          </a:p>
          <a:p>
            <a:pPr marL="0" indent="0">
              <a:buNone/>
            </a:pPr>
            <a:endParaRPr lang="en-US" dirty="0">
              <a:latin typeface="Helvetica"/>
              <a:cs typeface="Helvetica"/>
            </a:endParaRPr>
          </a:p>
          <a:p>
            <a:pPr marL="0" indent="0">
              <a:buNone/>
            </a:pPr>
            <a:r>
              <a:rPr lang="en-US" dirty="0" smtClean="0">
                <a:latin typeface="Helvetica"/>
                <a:cs typeface="Helvetica"/>
              </a:rPr>
              <a:t>OWASP is serving that need.</a:t>
            </a:r>
          </a:p>
          <a:p>
            <a:endParaRPr lang="en-US" dirty="0">
              <a:latin typeface="Helvetica"/>
              <a:cs typeface="Helvetica"/>
            </a:endParaRPr>
          </a:p>
          <a:p>
            <a:endParaRPr lang="en-US" dirty="0">
              <a:latin typeface="Helvetica"/>
              <a:cs typeface="Helvetica"/>
            </a:endParaRPr>
          </a:p>
        </p:txBody>
      </p:sp>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Tree>
    <p:extLst>
      <p:ext uri="{BB962C8B-B14F-4D97-AF65-F5344CB8AC3E}">
        <p14:creationId xmlns:p14="http://schemas.microsoft.com/office/powerpoint/2010/main" val="13162287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4" name="TextBox 3"/>
          <p:cNvSpPr txBox="1"/>
          <p:nvPr/>
        </p:nvSpPr>
        <p:spPr>
          <a:xfrm>
            <a:off x="2111574" y="1934639"/>
            <a:ext cx="184666" cy="369332"/>
          </a:xfrm>
          <a:prstGeom prst="rect">
            <a:avLst/>
          </a:prstGeom>
          <a:noFill/>
        </p:spPr>
        <p:txBody>
          <a:bodyPr wrap="none" rtlCol="0">
            <a:spAutoFit/>
          </a:bodyPr>
          <a:lstStyle/>
          <a:p>
            <a:endParaRPr lang="en-US" dirty="0"/>
          </a:p>
        </p:txBody>
      </p:sp>
      <p:sp>
        <p:nvSpPr>
          <p:cNvPr id="5" name="Content Placeholder 4"/>
          <p:cNvSpPr>
            <a:spLocks noGrp="1"/>
          </p:cNvSpPr>
          <p:nvPr>
            <p:ph idx="1"/>
          </p:nvPr>
        </p:nvSpPr>
        <p:spPr>
          <a:xfrm>
            <a:off x="0" y="838200"/>
            <a:ext cx="9144000" cy="5562600"/>
          </a:xfrm>
        </p:spPr>
        <p:txBody>
          <a:bodyPr numCol="2"/>
          <a:lstStyle/>
          <a:p>
            <a:r>
              <a:rPr lang="en-US" dirty="0"/>
              <a:t>Larry Conklin</a:t>
            </a:r>
          </a:p>
          <a:p>
            <a:r>
              <a:rPr lang="en-US" dirty="0"/>
              <a:t>Johanna Curiel </a:t>
            </a:r>
          </a:p>
          <a:p>
            <a:r>
              <a:rPr lang="en-US" dirty="0"/>
              <a:t>Eoin Keary</a:t>
            </a:r>
          </a:p>
          <a:p>
            <a:r>
              <a:rPr lang="en-US" dirty="0"/>
              <a:t>Islam Azeddine Mennouchi </a:t>
            </a:r>
          </a:p>
          <a:p>
            <a:r>
              <a:rPr lang="en-US" dirty="0"/>
              <a:t>Abbas Naderi </a:t>
            </a:r>
          </a:p>
          <a:p>
            <a:r>
              <a:rPr lang="en-US" dirty="0"/>
              <a:t>Carlos Pantelides</a:t>
            </a:r>
          </a:p>
          <a:p>
            <a:r>
              <a:rPr lang="en-US" dirty="0"/>
              <a:t>Ashish Rao</a:t>
            </a:r>
          </a:p>
          <a:p>
            <a:r>
              <a:rPr lang="en-US" dirty="0"/>
              <a:t>Gary David Robinson</a:t>
            </a:r>
          </a:p>
          <a:p>
            <a:r>
              <a:rPr lang="en-US" dirty="0"/>
              <a:t>Colin Watson</a:t>
            </a:r>
          </a:p>
          <a:p>
            <a:r>
              <a:rPr lang="en-US" dirty="0"/>
              <a:t>Mghazli Zyad</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6135908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7" name="Content Placeholder 2"/>
          <p:cNvSpPr>
            <a:spLocks noGrp="1"/>
          </p:cNvSpPr>
          <p:nvPr>
            <p:ph idx="1"/>
          </p:nvPr>
        </p:nvSpPr>
        <p:spPr>
          <a:xfrm>
            <a:off x="457200" y="838200"/>
            <a:ext cx="8229600" cy="5638800"/>
          </a:xfrm>
        </p:spPr>
        <p:txBody>
          <a:bodyPr/>
          <a:lstStyle/>
          <a:p>
            <a:pPr marL="0" indent="0">
              <a:buNone/>
            </a:pPr>
            <a:r>
              <a:rPr lang="en-US" dirty="0" smtClean="0">
                <a:latin typeface="Helvetica"/>
                <a:cs typeface="Helvetica"/>
              </a:rPr>
              <a:t>Co-Leaders</a:t>
            </a:r>
          </a:p>
          <a:p>
            <a:pPr marL="0" indent="0">
              <a:buNone/>
            </a:pPr>
            <a:endParaRPr lang="en-US" dirty="0">
              <a:latin typeface="Helvetica"/>
              <a:cs typeface="Helvetica"/>
            </a:endParaRPr>
          </a:p>
          <a:p>
            <a:r>
              <a:rPr lang="en-US" dirty="0" smtClean="0">
                <a:latin typeface="Helvetica"/>
                <a:cs typeface="Helvetica"/>
              </a:rPr>
              <a:t>Eoin Keary</a:t>
            </a:r>
          </a:p>
          <a:p>
            <a:endParaRPr lang="en-US" dirty="0">
              <a:latin typeface="Helvetica"/>
              <a:cs typeface="Helvetica"/>
            </a:endParaRPr>
          </a:p>
          <a:p>
            <a:r>
              <a:rPr lang="en-US" dirty="0" smtClean="0">
                <a:latin typeface="Helvetica"/>
                <a:cs typeface="Helvetica"/>
              </a:rPr>
              <a:t>Larry Conklin</a:t>
            </a:r>
          </a:p>
          <a:p>
            <a:pPr marL="0" indent="0">
              <a:buNone/>
            </a:pPr>
            <a:endParaRPr lang="en-US" dirty="0">
              <a:latin typeface="Helvetica"/>
              <a:cs typeface="Helvetica"/>
            </a:endParaRPr>
          </a:p>
          <a:p>
            <a:pPr marL="0" indent="0">
              <a:buNone/>
            </a:pPr>
            <a:r>
              <a:rPr lang="en-US" dirty="0" smtClean="0">
                <a:latin typeface="Helvetica"/>
                <a:cs typeface="Helvetica"/>
              </a:rPr>
              <a:t>With a great amount of support from Samantha Groves</a:t>
            </a:r>
          </a:p>
          <a:p>
            <a:pPr marL="0" indent="0">
              <a:buNone/>
            </a:pPr>
            <a:endParaRPr lang="en-US" dirty="0"/>
          </a:p>
          <a:p>
            <a:pPr marL="0" indent="0">
              <a:buNone/>
            </a:pPr>
            <a:endParaRPr lang="en-US" dirty="0"/>
          </a:p>
          <a:p>
            <a:pPr marL="0" indent="0">
              <a:buNone/>
            </a:pPr>
            <a:endParaRPr lang="en-US" dirty="0" smtClean="0">
              <a:latin typeface="Helvetica"/>
              <a:cs typeface="Helvetica"/>
            </a:endParaRPr>
          </a:p>
          <a:p>
            <a:pPr marL="0" indent="0">
              <a:buNone/>
            </a:pPr>
            <a:endParaRPr lang="en-US" dirty="0" smtClean="0">
              <a:latin typeface="Helvetica"/>
              <a:cs typeface="Helvetica"/>
            </a:endParaRPr>
          </a:p>
          <a:p>
            <a:pPr marL="0" indent="0">
              <a:buNone/>
            </a:pPr>
            <a:endParaRPr lang="en-US" dirty="0" smtClean="0">
              <a:latin typeface="Helvetica"/>
              <a:cs typeface="Helvetica"/>
            </a:endParaRPr>
          </a:p>
          <a:p>
            <a:pPr marL="0" indent="0">
              <a:buNone/>
            </a:pPr>
            <a:endParaRPr lang="en-US" dirty="0">
              <a:latin typeface="Helvetica"/>
              <a:cs typeface="Helvetica"/>
            </a:endParaRPr>
          </a:p>
        </p:txBody>
      </p:sp>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4" name="TextBox 3"/>
          <p:cNvSpPr txBox="1"/>
          <p:nvPr/>
        </p:nvSpPr>
        <p:spPr>
          <a:xfrm>
            <a:off x="2111574" y="193463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303715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097" name="Content Placeholder 2"/>
          <p:cNvSpPr>
            <a:spLocks noGrp="1"/>
          </p:cNvSpPr>
          <p:nvPr>
            <p:ph idx="1"/>
          </p:nvPr>
        </p:nvSpPr>
        <p:spPr>
          <a:xfrm>
            <a:off x="457200" y="838200"/>
            <a:ext cx="8229600" cy="5638800"/>
          </a:xfrm>
        </p:spPr>
        <p:txBody>
          <a:bodyPr/>
          <a:lstStyle/>
          <a:p>
            <a:pPr marL="0" indent="0">
              <a:buNone/>
            </a:pPr>
            <a:r>
              <a:rPr lang="en-US" dirty="0" smtClean="0"/>
              <a:t>Where we are at… Pre-Alpha Release…</a:t>
            </a:r>
          </a:p>
          <a:p>
            <a:pPr marL="0" indent="0">
              <a:buNone/>
            </a:pPr>
            <a:endParaRPr lang="en-US" dirty="0" smtClean="0"/>
          </a:p>
          <a:p>
            <a:r>
              <a:rPr lang="en-US" dirty="0" smtClean="0"/>
              <a:t>Finishing </a:t>
            </a:r>
            <a:r>
              <a:rPr lang="en-US" dirty="0"/>
              <a:t>content. Begin reviewing for spelling, grammar and technical accuracy.  </a:t>
            </a:r>
            <a:endParaRPr lang="en-US" dirty="0" smtClean="0"/>
          </a:p>
          <a:p>
            <a:pPr marL="0" indent="0">
              <a:buNone/>
            </a:pPr>
            <a:endParaRPr lang="en-US" dirty="0"/>
          </a:p>
          <a:p>
            <a:r>
              <a:rPr lang="en-US" dirty="0"/>
              <a:t>Afterwards our steps will be to have book reviewed by a professional editor, and review graphics with a professional graphics designer.</a:t>
            </a:r>
          </a:p>
          <a:p>
            <a:pPr marL="0" indent="0">
              <a:buNone/>
            </a:pPr>
            <a:endParaRPr lang="en-US" dirty="0" smtClean="0"/>
          </a:p>
          <a:p>
            <a:pPr marL="0" indent="0">
              <a:buNone/>
            </a:pPr>
            <a:endParaRPr lang="en-US" dirty="0"/>
          </a:p>
          <a:p>
            <a:pPr marL="0" indent="0">
              <a:buNone/>
            </a:pPr>
            <a:endParaRPr lang="en-US" dirty="0"/>
          </a:p>
          <a:p>
            <a:pPr marL="0" indent="0">
              <a:buNone/>
            </a:pPr>
            <a:endParaRPr lang="en-US" dirty="0" smtClean="0">
              <a:latin typeface="Helvetica"/>
              <a:cs typeface="Helvetica"/>
            </a:endParaRPr>
          </a:p>
          <a:p>
            <a:pPr marL="0" indent="0">
              <a:buNone/>
            </a:pPr>
            <a:endParaRPr lang="en-US" dirty="0" smtClean="0">
              <a:latin typeface="Helvetica"/>
              <a:cs typeface="Helvetica"/>
            </a:endParaRPr>
          </a:p>
          <a:p>
            <a:pPr marL="0" indent="0">
              <a:buNone/>
            </a:pPr>
            <a:endParaRPr lang="en-US" dirty="0" smtClean="0">
              <a:latin typeface="Helvetica"/>
              <a:cs typeface="Helvetica"/>
            </a:endParaRPr>
          </a:p>
          <a:p>
            <a:pPr marL="0" indent="0">
              <a:buNone/>
            </a:pPr>
            <a:endParaRPr lang="en-US" dirty="0">
              <a:latin typeface="Helvetica"/>
              <a:cs typeface="Helvetica"/>
            </a:endParaRPr>
          </a:p>
        </p:txBody>
      </p:sp>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
        <p:nvSpPr>
          <p:cNvPr id="4" name="TextBox 3"/>
          <p:cNvSpPr txBox="1"/>
          <p:nvPr/>
        </p:nvSpPr>
        <p:spPr>
          <a:xfrm>
            <a:off x="2111574" y="193463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363747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097" name="Content Placeholder 2"/>
          <p:cNvSpPr>
            <a:spLocks noGrp="1"/>
          </p:cNvSpPr>
          <p:nvPr>
            <p:ph idx="1"/>
          </p:nvPr>
        </p:nvSpPr>
        <p:spPr>
          <a:xfrm>
            <a:off x="0" y="838200"/>
            <a:ext cx="9144000" cy="5638800"/>
          </a:xfrm>
        </p:spPr>
        <p:txBody>
          <a:bodyPr numCol="2"/>
          <a:lstStyle/>
          <a:p>
            <a:r>
              <a:rPr lang="en-US" dirty="0"/>
              <a:t>360 Reviews</a:t>
            </a:r>
          </a:p>
          <a:p>
            <a:r>
              <a:rPr lang="en-US" dirty="0"/>
              <a:t>Code Review Approach</a:t>
            </a:r>
          </a:p>
          <a:p>
            <a:r>
              <a:rPr lang="en-US" dirty="0"/>
              <a:t>Application Threat Modeling</a:t>
            </a:r>
          </a:p>
          <a:p>
            <a:r>
              <a:rPr lang="en-US" dirty="0"/>
              <a:t>Code Layout Design Architecture </a:t>
            </a:r>
          </a:p>
          <a:p>
            <a:r>
              <a:rPr lang="en-US" dirty="0"/>
              <a:t>SDLC Integration</a:t>
            </a:r>
          </a:p>
          <a:p>
            <a:r>
              <a:rPr lang="en-US" dirty="0"/>
              <a:t>Secure Depending Configuration</a:t>
            </a:r>
          </a:p>
          <a:p>
            <a:r>
              <a:rPr lang="en-US" dirty="0"/>
              <a:t>Metrics Code Review</a:t>
            </a:r>
          </a:p>
          <a:p>
            <a:r>
              <a:rPr lang="en-US" dirty="0"/>
              <a:t>Source Sink Review </a:t>
            </a:r>
          </a:p>
          <a:p>
            <a:r>
              <a:rPr lang="en-US" dirty="0"/>
              <a:t>Code Review Coverage</a:t>
            </a:r>
          </a:p>
          <a:p>
            <a:r>
              <a:rPr lang="en-US" dirty="0"/>
              <a:t>Code Review Compliance</a:t>
            </a:r>
          </a:p>
          <a:p>
            <a:r>
              <a:rPr lang="en-US" dirty="0"/>
              <a:t>Authentication Controls</a:t>
            </a:r>
          </a:p>
          <a:p>
            <a:r>
              <a:rPr lang="en-US" dirty="0"/>
              <a:t>Authentication</a:t>
            </a:r>
          </a:p>
          <a:p>
            <a:r>
              <a:rPr lang="en-US" dirty="0"/>
              <a:t>Out of Band</a:t>
            </a:r>
          </a:p>
          <a:p>
            <a:r>
              <a:rPr lang="en-US" dirty="0"/>
              <a:t>Reducing Attack Surface</a:t>
            </a:r>
          </a:p>
          <a:p>
            <a:r>
              <a:rPr lang="en-US" dirty="0"/>
              <a:t>File Resource Handling</a:t>
            </a:r>
          </a:p>
          <a:p>
            <a:endParaRPr lang="en-US" dirty="0">
              <a:latin typeface="Helvetica"/>
              <a:cs typeface="Helvetica"/>
            </a:endParaRPr>
          </a:p>
        </p:txBody>
      </p:sp>
      <p:sp>
        <p:nvSpPr>
          <p:cNvPr id="2" name="Rectangle 1"/>
          <p:cNvSpPr/>
          <p:nvPr/>
        </p:nvSpPr>
        <p:spPr>
          <a:xfrm>
            <a:off x="0" y="6477000"/>
            <a:ext cx="9144000" cy="381000"/>
          </a:xfrm>
          <a:prstGeom prst="rect">
            <a:avLst/>
          </a:prstGeom>
          <a:solidFill>
            <a:srgbClr val="EDDAB9"/>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smtClean="0">
                <a:solidFill>
                  <a:srgbClr val="1B368F"/>
                </a:solidFill>
                <a:latin typeface="Helvetica"/>
                <a:cs typeface="Helvetica"/>
              </a:rPr>
              <a:t>Hosted by OWASP &amp; the NYC Chapter</a:t>
            </a:r>
            <a:endParaRPr lang="en-US" sz="1100" dirty="0">
              <a:solidFill>
                <a:srgbClr val="1B368F"/>
              </a:solidFill>
              <a:latin typeface="Helvetica"/>
              <a:cs typeface="Helvetica"/>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1326</TotalTime>
  <Words>1050</Words>
  <Application>Microsoft Macintosh PowerPoint</Application>
  <PresentationFormat>On-screen Show (4:3)</PresentationFormat>
  <Paragraphs>141</Paragraphs>
  <Slides>13</Slides>
  <Notes>9</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Code Review Guide Book 2.0</vt:lpstr>
      <vt:lpstr>About 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OWASP Foundation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OWASP Presentation Template</dc:title>
  <dc:subject/>
  <dc:creator>OWASP Foundation</dc:creator>
  <cp:keywords/>
  <dc:description/>
  <cp:lastModifiedBy>Larry Conklin</cp:lastModifiedBy>
  <cp:revision>23</cp:revision>
  <dcterms:created xsi:type="dcterms:W3CDTF">2012-03-30T06:23:37Z</dcterms:created>
  <dcterms:modified xsi:type="dcterms:W3CDTF">2013-11-21T21:09:56Z</dcterms:modified>
  <cp:category/>
</cp:coreProperties>
</file>