
<file path=[Content_Types].xml><?xml version="1.0" encoding="utf-8"?>
<Types xmlns="http://schemas.openxmlformats.org/package/2006/content-types">
  <Default Extension="png" ContentType="image/png"/>
  <Default Extension="MOV" ContentType="vide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5"/>
  </p:notesMasterIdLst>
  <p:sldIdLst>
    <p:sldId id="256" r:id="rId6"/>
    <p:sldId id="268" r:id="rId7"/>
    <p:sldId id="269" r:id="rId8"/>
    <p:sldId id="267" r:id="rId9"/>
    <p:sldId id="259" r:id="rId10"/>
    <p:sldId id="265" r:id="rId11"/>
    <p:sldId id="273" r:id="rId12"/>
    <p:sldId id="272" r:id="rId13"/>
    <p:sldId id="26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8F"/>
    <a:srgbClr val="00007E"/>
    <a:srgbClr val="EDDA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64470" autoAdjust="0"/>
  </p:normalViewPr>
  <p:slideViewPr>
    <p:cSldViewPr showGuides="1">
      <p:cViewPr>
        <p:scale>
          <a:sx n="66" d="100"/>
          <a:sy n="66" d="100"/>
        </p:scale>
        <p:origin x="-1286" y="74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3B222-4367-4A20-B0D4-348EABD3F3BB}" type="datetimeFigureOut">
              <a:rPr lang="en-US" smtClean="0"/>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71B96-5107-4505-86AE-BAE891E8DE54}" type="slidenum">
              <a:rPr lang="en-US" smtClean="0"/>
              <a:t>‹#›</a:t>
            </a:fld>
            <a:endParaRPr lang="en-US"/>
          </a:p>
        </p:txBody>
      </p:sp>
    </p:spTree>
    <p:extLst>
      <p:ext uri="{BB962C8B-B14F-4D97-AF65-F5344CB8AC3E}">
        <p14:creationId xmlns:p14="http://schemas.microsoft.com/office/powerpoint/2010/main" val="37495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rs.gov/charities/charitable/article/0,,id=96099,00.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owasp.org/index.php/Industry:Citations" TargetMode="External"/><Relationship Id="rId4" Type="http://schemas.openxmlformats.org/officeDocument/2006/relationships/hyperlink" Target="https://www.owasp.org/index.php/Category:OWASP_Vide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Helvetica"/>
                <a:cs typeface="Helvetica"/>
              </a:rPr>
              <a:t>Welcome to NYC</a:t>
            </a:r>
            <a:br>
              <a:rPr lang="en-US" sz="1200" dirty="0" smtClean="0">
                <a:solidFill>
                  <a:schemeClr val="bg1"/>
                </a:solidFill>
                <a:latin typeface="Helvetica"/>
                <a:cs typeface="Helvetica"/>
              </a:rPr>
            </a:br>
            <a:r>
              <a:rPr lang="en-US" sz="1200" dirty="0" smtClean="0">
                <a:solidFill>
                  <a:schemeClr val="bg1"/>
                </a:solidFill>
                <a:latin typeface="Helvetica"/>
                <a:cs typeface="Helvetica"/>
              </a:rPr>
              <a:t>Welcome to OWASP</a:t>
            </a:r>
            <a:br>
              <a:rPr lang="en-US" sz="1200" dirty="0" smtClean="0">
                <a:solidFill>
                  <a:schemeClr val="bg1"/>
                </a:solidFill>
                <a:latin typeface="Helvetica"/>
                <a:cs typeface="Helvetica"/>
              </a:rPr>
            </a:br>
            <a:r>
              <a:rPr lang="en-US" sz="1200" dirty="0" smtClean="0">
                <a:solidFill>
                  <a:schemeClr val="bg1"/>
                </a:solidFill>
                <a:latin typeface="Helvetica"/>
                <a:cs typeface="Helvetica"/>
              </a:rPr>
              <a:t>Welcome to </a:t>
            </a:r>
            <a:r>
              <a:rPr lang="en-US" sz="1200" dirty="0" err="1" smtClean="0">
                <a:solidFill>
                  <a:schemeClr val="bg1"/>
                </a:solidFill>
                <a:latin typeface="Helvetica"/>
                <a:cs typeface="Helvetica"/>
              </a:rPr>
              <a:t>AppSec</a:t>
            </a:r>
            <a:r>
              <a:rPr lang="en-US" sz="1200" dirty="0" smtClean="0">
                <a:solidFill>
                  <a:schemeClr val="bg1"/>
                </a:solidFill>
                <a:latin typeface="Helvetica"/>
                <a:cs typeface="Helvetica"/>
              </a:rPr>
              <a:t> USA 2013!</a:t>
            </a:r>
          </a:p>
          <a:p>
            <a:endParaRPr lang="en-US" sz="1200" dirty="0" smtClean="0">
              <a:solidFill>
                <a:schemeClr val="bg1"/>
              </a:solidFill>
              <a:latin typeface="Helvetica"/>
              <a:cs typeface="Helvetica"/>
            </a:endParaRPr>
          </a:p>
          <a:p>
            <a:r>
              <a:rPr lang="en-US" sz="1200" dirty="0" smtClean="0">
                <a:solidFill>
                  <a:schemeClr val="bg1"/>
                </a:solidFill>
                <a:latin typeface="Helvetica"/>
                <a:cs typeface="Helvetica"/>
              </a:rPr>
              <a:t>Introductions</a:t>
            </a:r>
            <a:endParaRPr lang="en-US" dirty="0"/>
          </a:p>
        </p:txBody>
      </p:sp>
      <p:sp>
        <p:nvSpPr>
          <p:cNvPr id="4" name="Slide Number Placeholder 3"/>
          <p:cNvSpPr>
            <a:spLocks noGrp="1"/>
          </p:cNvSpPr>
          <p:nvPr>
            <p:ph type="sldNum" sz="quarter" idx="10"/>
          </p:nvPr>
        </p:nvSpPr>
        <p:spPr/>
        <p:txBody>
          <a:bodyPr/>
          <a:lstStyle/>
          <a:p>
            <a:fld id="{B1271B96-5107-4505-86AE-BAE891E8DE54}" type="slidenum">
              <a:rPr lang="en-US" smtClean="0"/>
              <a:t>1</a:t>
            </a:fld>
            <a:endParaRPr lang="en-US"/>
          </a:p>
        </p:txBody>
      </p:sp>
    </p:spTree>
    <p:extLst>
      <p:ext uri="{BB962C8B-B14F-4D97-AF65-F5344CB8AC3E}">
        <p14:creationId xmlns:p14="http://schemas.microsoft.com/office/powerpoint/2010/main" val="249034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 bit of fun….</a:t>
            </a:r>
            <a:endParaRPr lang="en-US" sz="1200" b="1" dirty="0"/>
          </a:p>
        </p:txBody>
      </p:sp>
      <p:sp>
        <p:nvSpPr>
          <p:cNvPr id="4" name="Slide Number Placeholder 3"/>
          <p:cNvSpPr>
            <a:spLocks noGrp="1"/>
          </p:cNvSpPr>
          <p:nvPr>
            <p:ph type="sldNum" sz="quarter" idx="10"/>
          </p:nvPr>
        </p:nvSpPr>
        <p:spPr/>
        <p:txBody>
          <a:bodyPr/>
          <a:lstStyle/>
          <a:p>
            <a:fld id="{B1271B96-5107-4505-86AE-BAE891E8DE54}" type="slidenum">
              <a:rPr lang="en-US" smtClean="0"/>
              <a:t>2</a:t>
            </a:fld>
            <a:endParaRPr lang="en-US"/>
          </a:p>
        </p:txBody>
      </p:sp>
    </p:spTree>
    <p:extLst>
      <p:ext uri="{BB962C8B-B14F-4D97-AF65-F5344CB8AC3E}">
        <p14:creationId xmlns:p14="http://schemas.microsoft.com/office/powerpoint/2010/main" val="14291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...and a serious problem...“I own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OWASP</a:t>
            </a:r>
            <a:r>
              <a:rPr lang="en-US" sz="1200" b="1" baseline="0" dirty="0" smtClean="0"/>
              <a:t> is about building awareness of the problem in software security and being part of the solution…</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B1271B96-5107-4505-86AE-BAE891E8DE54}" type="slidenum">
              <a:rPr lang="en-US" smtClean="0"/>
              <a:t>3</a:t>
            </a:fld>
            <a:endParaRPr lang="en-US"/>
          </a:p>
        </p:txBody>
      </p:sp>
    </p:spTree>
    <p:extLst>
      <p:ext uri="{BB962C8B-B14F-4D97-AF65-F5344CB8AC3E}">
        <p14:creationId xmlns:p14="http://schemas.microsoft.com/office/powerpoint/2010/main" val="383082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amazing thing about OWASP Conferences is the community – </a:t>
            </a:r>
          </a:p>
          <a:p>
            <a:r>
              <a:rPr lang="en-US" baseline="0" dirty="0" smtClean="0"/>
              <a:t>Attend to see amazing talks, support the mission of the OWASP Foundation – </a:t>
            </a:r>
            <a:r>
              <a:rPr lang="en-US" sz="1200" b="0" i="0" kern="1200" dirty="0" smtClean="0">
                <a:solidFill>
                  <a:schemeClr val="tx1"/>
                </a:solidFill>
                <a:effectLst/>
                <a:latin typeface="+mn-lt"/>
                <a:ea typeface="+mn-ea"/>
                <a:cs typeface="+mn-cs"/>
              </a:rPr>
              <a:t>The Open Web Application Security Project (OWASP) is a </a:t>
            </a:r>
            <a:r>
              <a:rPr lang="en-US" sz="1200" b="0" i="0" u="none" strike="noStrike" kern="1200" dirty="0" smtClean="0">
                <a:solidFill>
                  <a:schemeClr val="tx1"/>
                </a:solidFill>
                <a:effectLst/>
                <a:latin typeface="+mn-lt"/>
                <a:ea typeface="+mn-ea"/>
                <a:cs typeface="+mn-cs"/>
                <a:hlinkClick r:id="rId3"/>
              </a:rPr>
              <a:t>501(c)(3)</a:t>
            </a:r>
            <a:r>
              <a:rPr lang="en-US" sz="1200" b="0" i="0" kern="1200" dirty="0" smtClean="0">
                <a:solidFill>
                  <a:schemeClr val="tx1"/>
                </a:solidFill>
                <a:effectLst/>
                <a:latin typeface="+mn-lt"/>
                <a:ea typeface="+mn-ea"/>
                <a:cs typeface="+mn-cs"/>
              </a:rPr>
              <a:t> worldwide not-for-profit charitable organization focused on improving the security of software. Our mission is to make software security </a:t>
            </a:r>
            <a:r>
              <a:rPr lang="en-US" sz="1200" b="0" i="0" u="none" strike="noStrike" kern="1200" dirty="0" smtClean="0">
                <a:solidFill>
                  <a:schemeClr val="tx1"/>
                </a:solidFill>
                <a:effectLst/>
                <a:latin typeface="+mn-lt"/>
                <a:ea typeface="+mn-ea"/>
                <a:cs typeface="+mn-cs"/>
                <a:hlinkClick r:id="rId4"/>
              </a:rPr>
              <a:t>visible,</a:t>
            </a:r>
            <a:r>
              <a:rPr lang="en-US" sz="1200" b="0" i="0" kern="1200" dirty="0" smtClean="0">
                <a:solidFill>
                  <a:schemeClr val="tx1"/>
                </a:solidFill>
                <a:effectLst/>
                <a:latin typeface="+mn-lt"/>
                <a:ea typeface="+mn-ea"/>
                <a:cs typeface="+mn-cs"/>
              </a:rPr>
              <a:t> so that </a:t>
            </a:r>
            <a:r>
              <a:rPr lang="en-US" sz="1200" b="0" i="0" u="none" strike="noStrike" kern="1200" dirty="0" smtClean="0">
                <a:solidFill>
                  <a:schemeClr val="tx1"/>
                </a:solidFill>
                <a:effectLst/>
                <a:latin typeface="+mn-lt"/>
                <a:ea typeface="+mn-ea"/>
                <a:cs typeface="+mn-cs"/>
                <a:hlinkClick r:id="rId5"/>
              </a:rPr>
              <a:t>individuals and organizations</a:t>
            </a:r>
            <a:r>
              <a:rPr lang="en-US" sz="1200" b="0" i="0" kern="1200" dirty="0" smtClean="0">
                <a:solidFill>
                  <a:schemeClr val="tx1"/>
                </a:solidFill>
                <a:effectLst/>
                <a:latin typeface="+mn-lt"/>
                <a:ea typeface="+mn-ea"/>
                <a:cs typeface="+mn-cs"/>
              </a:rPr>
              <a:t> worldwide can make informed decisions about true software security risks.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event is a fundraiser</a:t>
            </a:r>
            <a:r>
              <a:rPr lang="en-US" sz="1200" b="0" i="0" kern="1200" baseline="0" dirty="0" smtClean="0">
                <a:solidFill>
                  <a:schemeClr val="tx1"/>
                </a:solidFill>
                <a:effectLst/>
                <a:latin typeface="+mn-lt"/>
                <a:ea typeface="+mn-ea"/>
                <a:cs typeface="+mn-cs"/>
              </a:rPr>
              <a:t> for our GLOBAL Foundation and we hope to raise over a quarter of a million dollars to support our operation and mission outreach.</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271B96-5107-4505-86AE-BAE891E8DE54}" type="slidenum">
              <a:rPr lang="en-US" smtClean="0"/>
              <a:t>5</a:t>
            </a:fld>
            <a:endParaRPr lang="en-US"/>
          </a:p>
        </p:txBody>
      </p:sp>
    </p:spTree>
    <p:extLst>
      <p:ext uri="{BB962C8B-B14F-4D97-AF65-F5344CB8AC3E}">
        <p14:creationId xmlns:p14="http://schemas.microsoft.com/office/powerpoint/2010/main" val="163528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OWASP Special?</a:t>
            </a:r>
          </a:p>
          <a:p>
            <a:endParaRPr lang="en-US" dirty="0" smtClean="0"/>
          </a:p>
          <a:p>
            <a:r>
              <a:rPr lang="en-US" dirty="0" smtClean="0"/>
              <a:t>Over 40,000 community members worldwide,</a:t>
            </a:r>
            <a:r>
              <a:rPr lang="en-US" baseline="0" dirty="0" smtClean="0"/>
              <a:t> in over 100 countries</a:t>
            </a:r>
          </a:p>
          <a:p>
            <a:endParaRPr lang="en-US" baseline="0" dirty="0" smtClean="0"/>
          </a:p>
          <a:p>
            <a:r>
              <a:rPr lang="en-US" baseline="0" dirty="0" smtClean="0"/>
              <a:t>Rapid growth over the 12+ years since OWASP’s inception.  Demonstrative of our growth as an organization is our revenue which is comes primarily from global conferences such as this as well as memberships.  In the last year our revenue  grew from just under a million dollars in 2012 to an estimated 1.8 million for the current year.  </a:t>
            </a:r>
          </a:p>
          <a:p>
            <a:endParaRPr lang="en-US" baseline="0" dirty="0" smtClean="0"/>
          </a:p>
          <a:p>
            <a:r>
              <a:rPr lang="en-US" baseline="0" dirty="0" smtClean="0"/>
              <a:t>Different from other organizations and conferences because</a:t>
            </a:r>
          </a:p>
          <a:p>
            <a:r>
              <a:rPr lang="en-US" baseline="0" dirty="0" smtClean="0"/>
              <a:t>The community</a:t>
            </a:r>
          </a:p>
          <a:p>
            <a:endParaRPr lang="en-US" baseline="0" dirty="0" smtClean="0"/>
          </a:p>
          <a:p>
            <a:r>
              <a:rPr lang="en-US" baseline="0" dirty="0" smtClean="0"/>
              <a:t>Incubator for Ideas and OWASP Projects – Open Source Documentation, Tools, Code Libraries</a:t>
            </a:r>
          </a:p>
          <a:p>
            <a:endParaRPr lang="en-US" dirty="0"/>
          </a:p>
        </p:txBody>
      </p:sp>
      <p:sp>
        <p:nvSpPr>
          <p:cNvPr id="4" name="Slide Number Placeholder 3"/>
          <p:cNvSpPr>
            <a:spLocks noGrp="1"/>
          </p:cNvSpPr>
          <p:nvPr>
            <p:ph type="sldNum" sz="quarter" idx="10"/>
          </p:nvPr>
        </p:nvSpPr>
        <p:spPr/>
        <p:txBody>
          <a:bodyPr/>
          <a:lstStyle/>
          <a:p>
            <a:fld id="{B1271B96-5107-4505-86AE-BAE891E8DE54}" type="slidenum">
              <a:rPr lang="en-US" smtClean="0"/>
              <a:t>6</a:t>
            </a:fld>
            <a:endParaRPr lang="en-US"/>
          </a:p>
        </p:txBody>
      </p:sp>
    </p:spTree>
    <p:extLst>
      <p:ext uri="{BB962C8B-B14F-4D97-AF65-F5344CB8AC3E}">
        <p14:creationId xmlns:p14="http://schemas.microsoft.com/office/powerpoint/2010/main" val="209108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pPr>
                <a:defRPr/>
              </a:pPr>
              <a:t>11/19/2013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pPr>
                <a:defRPr/>
              </a:pPr>
              <a:t>‹#›</a:t>
            </a:fld>
            <a:endParaRPr lang="en-US"/>
          </a:p>
        </p:txBody>
      </p:sp>
    </p:spTree>
    <p:extLst>
      <p:ext uri="{BB962C8B-B14F-4D97-AF65-F5344CB8AC3E}">
        <p14:creationId xmlns:p14="http://schemas.microsoft.com/office/powerpoint/2010/main" val="79501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pPr>
                <a:defRPr/>
              </a:pPr>
              <a:t>11/19/2013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pPr>
                <a:defRPr/>
              </a:pPr>
              <a:t>‹#›</a:t>
            </a:fld>
            <a:endParaRPr lang="en-US"/>
          </a:p>
        </p:txBody>
      </p:sp>
    </p:spTree>
    <p:extLst>
      <p:ext uri="{BB962C8B-B14F-4D97-AF65-F5344CB8AC3E}">
        <p14:creationId xmlns:p14="http://schemas.microsoft.com/office/powerpoint/2010/main" val="265816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pPr>
                <a:defRPr/>
              </a:pPr>
              <a:t>11/19/2013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pPr>
                <a:defRPr/>
              </a:pPr>
              <a:t>‹#›</a:t>
            </a:fld>
            <a:endParaRPr lang="en-US"/>
          </a:p>
        </p:txBody>
      </p:sp>
    </p:spTree>
    <p:extLst>
      <p:ext uri="{BB962C8B-B14F-4D97-AF65-F5344CB8AC3E}">
        <p14:creationId xmlns:p14="http://schemas.microsoft.com/office/powerpoint/2010/main" val="80758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565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935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26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0964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solidFill>
                  <a:prstClr val="black">
                    <a:tint val="75000"/>
                  </a:prstClr>
                </a:solidFill>
              </a:rPr>
              <a:pPr>
                <a:defRPr/>
              </a:pPr>
              <a:t>11/19/2013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806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solidFill>
                  <a:prstClr val="black">
                    <a:tint val="75000"/>
                  </a:prstClr>
                </a:solidFill>
              </a:rPr>
              <a:pPr>
                <a:defRPr/>
              </a:pPr>
              <a:t>11/19/2013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188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solidFill>
                  <a:prstClr val="black">
                    <a:tint val="75000"/>
                  </a:prstClr>
                </a:solidFill>
              </a:rPr>
              <a:pPr>
                <a:defRPr/>
              </a:pPr>
              <a:t>11/19/2013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5063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069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pPr>
                <a:defRPr/>
              </a:pPr>
              <a:t>11/19/2013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pPr>
                <a:defRPr/>
              </a:pPr>
              <a:t>‹#›</a:t>
            </a:fld>
            <a:endParaRPr lang="en-US"/>
          </a:p>
        </p:txBody>
      </p:sp>
    </p:spTree>
    <p:extLst>
      <p:ext uri="{BB962C8B-B14F-4D97-AF65-F5344CB8AC3E}">
        <p14:creationId xmlns:p14="http://schemas.microsoft.com/office/powerpoint/2010/main" val="391425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47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514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6312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3044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2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8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50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solidFill>
                  <a:prstClr val="black">
                    <a:tint val="75000"/>
                  </a:prstClr>
                </a:solidFill>
              </a:rPr>
              <a:pPr>
                <a:defRPr/>
              </a:pPr>
              <a:t>11/19/2013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00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solidFill>
                  <a:prstClr val="black">
                    <a:tint val="75000"/>
                  </a:prstClr>
                </a:solidFill>
              </a:rPr>
              <a:pPr>
                <a:defRPr/>
              </a:pPr>
              <a:t>11/19/2013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6534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solidFill>
                  <a:prstClr val="black">
                    <a:tint val="75000"/>
                  </a:prstClr>
                </a:solidFill>
              </a:rPr>
              <a:pPr>
                <a:defRPr/>
              </a:pPr>
              <a:t>11/19/2013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017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pPr>
                <a:defRPr/>
              </a:pPr>
              <a:t>11/19/2013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pPr>
                <a:defRPr/>
              </a:pPr>
              <a:t>‹#›</a:t>
            </a:fld>
            <a:endParaRPr lang="en-US"/>
          </a:p>
        </p:txBody>
      </p:sp>
    </p:spTree>
    <p:extLst>
      <p:ext uri="{BB962C8B-B14F-4D97-AF65-F5344CB8AC3E}">
        <p14:creationId xmlns:p14="http://schemas.microsoft.com/office/powerpoint/2010/main" val="1140777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6050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8660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4998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1844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3220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845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3964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0991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solidFill>
                  <a:prstClr val="black">
                    <a:tint val="75000"/>
                  </a:prstClr>
                </a:solidFill>
              </a:rPr>
              <a:pPr>
                <a:defRPr/>
              </a:pPr>
              <a:t>11/19/2013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3042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solidFill>
                  <a:prstClr val="black">
                    <a:tint val="75000"/>
                  </a:prstClr>
                </a:solidFill>
              </a:rPr>
              <a:pPr>
                <a:defRPr/>
              </a:pPr>
              <a:t>11/19/2013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517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pPr>
                <a:defRPr/>
              </a:pPr>
              <a:t>11/19/2013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pPr>
                <a:defRPr/>
              </a:pPr>
              <a:t>‹#›</a:t>
            </a:fld>
            <a:endParaRPr lang="en-US"/>
          </a:p>
        </p:txBody>
      </p:sp>
    </p:spTree>
    <p:extLst>
      <p:ext uri="{BB962C8B-B14F-4D97-AF65-F5344CB8AC3E}">
        <p14:creationId xmlns:p14="http://schemas.microsoft.com/office/powerpoint/2010/main" val="3109599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solidFill>
                  <a:prstClr val="black">
                    <a:tint val="75000"/>
                  </a:prstClr>
                </a:solidFill>
              </a:rPr>
              <a:pPr>
                <a:defRPr/>
              </a:pPr>
              <a:t>11/19/2013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648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0949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6364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1349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353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90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816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6085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8752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solidFill>
                  <a:prstClr val="black">
                    <a:tint val="75000"/>
                  </a:prstClr>
                </a:solidFill>
              </a:rPr>
              <a:pPr>
                <a:defRPr/>
              </a:pPr>
              <a:t>11/19/2013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11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pPr>
                <a:defRPr/>
              </a:pPr>
              <a:t>11/19/2013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pPr>
                <a:defRPr/>
              </a:pPr>
              <a:t>‹#›</a:t>
            </a:fld>
            <a:endParaRPr lang="en-US"/>
          </a:p>
        </p:txBody>
      </p:sp>
    </p:spTree>
    <p:extLst>
      <p:ext uri="{BB962C8B-B14F-4D97-AF65-F5344CB8AC3E}">
        <p14:creationId xmlns:p14="http://schemas.microsoft.com/office/powerpoint/2010/main" val="3310712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solidFill>
                  <a:prstClr val="black">
                    <a:tint val="75000"/>
                  </a:prstClr>
                </a:solidFill>
              </a:rPr>
              <a:pPr>
                <a:defRPr/>
              </a:pPr>
              <a:t>11/19/2013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4966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solidFill>
                  <a:prstClr val="black">
                    <a:tint val="75000"/>
                  </a:prstClr>
                </a:solidFill>
              </a:rPr>
              <a:pPr>
                <a:defRPr/>
              </a:pPr>
              <a:t>11/19/2013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978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0374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solidFill>
                  <a:prstClr val="black">
                    <a:tint val="75000"/>
                  </a:prstClr>
                </a:solidFill>
              </a:rPr>
              <a:pPr>
                <a:defRPr/>
              </a:pPr>
              <a:t>11/19/2013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9623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0605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485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pPr>
                <a:defRPr/>
              </a:pPr>
              <a:t>11/19/2013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pPr>
                <a:defRPr/>
              </a:pPr>
              <a:t>‹#›</a:t>
            </a:fld>
            <a:endParaRPr lang="en-US"/>
          </a:p>
        </p:txBody>
      </p:sp>
    </p:spTree>
    <p:extLst>
      <p:ext uri="{BB962C8B-B14F-4D97-AF65-F5344CB8AC3E}">
        <p14:creationId xmlns:p14="http://schemas.microsoft.com/office/powerpoint/2010/main" val="146701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pPr>
                <a:defRPr/>
              </a:pPr>
              <a:t>11/19/2013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pPr>
                <a:defRPr/>
              </a:pPr>
              <a:t>‹#›</a:t>
            </a:fld>
            <a:endParaRPr lang="en-US"/>
          </a:p>
        </p:txBody>
      </p:sp>
    </p:spTree>
    <p:extLst>
      <p:ext uri="{BB962C8B-B14F-4D97-AF65-F5344CB8AC3E}">
        <p14:creationId xmlns:p14="http://schemas.microsoft.com/office/powerpoint/2010/main" val="210471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pPr>
                <a:defRPr/>
              </a:pPr>
              <a:t>11/19/2013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pPr>
                <a:defRPr/>
              </a:pPr>
              <a:t>‹#›</a:t>
            </a:fld>
            <a:endParaRPr lang="en-US"/>
          </a:p>
        </p:txBody>
      </p:sp>
    </p:spTree>
    <p:extLst>
      <p:ext uri="{BB962C8B-B14F-4D97-AF65-F5344CB8AC3E}">
        <p14:creationId xmlns:p14="http://schemas.microsoft.com/office/powerpoint/2010/main" val="254659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pPr>
                <a:defRPr/>
              </a:pPr>
              <a:t>11/19/2013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pPr>
                <a:defRPr/>
              </a:pPr>
              <a:t>‹#›</a:t>
            </a:fld>
            <a:endParaRPr lang="en-US"/>
          </a:p>
        </p:txBody>
      </p:sp>
    </p:spTree>
    <p:extLst>
      <p:ext uri="{BB962C8B-B14F-4D97-AF65-F5344CB8AC3E}">
        <p14:creationId xmlns:p14="http://schemas.microsoft.com/office/powerpoint/2010/main" val="334517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pPr>
                <a:defRPr/>
              </a:pPr>
              <a:t>11/19/2013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061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0005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7406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solidFill>
                  <a:prstClr val="black">
                    <a:tint val="75000"/>
                  </a:prstClr>
                </a:solidFill>
              </a:rPr>
              <a:pPr>
                <a:defRPr/>
              </a:pPr>
              <a:t>11/19/2013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163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124200"/>
            <a:ext cx="7772400" cy="2667000"/>
          </a:xfrm>
        </p:spPr>
        <p:txBody>
          <a:bodyPr/>
          <a:lstStyle/>
          <a:p>
            <a:r>
              <a:rPr lang="en-US" sz="5400" dirty="0" smtClean="0">
                <a:solidFill>
                  <a:schemeClr val="bg1"/>
                </a:solidFill>
                <a:latin typeface="Helvetica"/>
                <a:cs typeface="Helvetica"/>
              </a:rPr>
              <a:t>WELCOME</a:t>
            </a:r>
            <a:endParaRPr lang="en-US" sz="5400"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5"/>
          <p:cNvSpPr>
            <a:spLocks noGrp="1"/>
          </p:cNvSpPr>
          <p:nvPr>
            <p:ph idx="1"/>
          </p:nvPr>
        </p:nvSpPr>
        <p:spPr>
          <a:xfrm>
            <a:off x="457200" y="1219200"/>
            <a:ext cx="8229600" cy="4241041"/>
          </a:xfrm>
        </p:spPr>
        <p:txBody>
          <a:bodyPr/>
          <a:lstStyle/>
          <a:p>
            <a:pPr marL="0" indent="0">
              <a:buNone/>
            </a:pPr>
            <a:endParaRPr lang="en-US" dirty="0"/>
          </a:p>
          <a:p>
            <a:pPr marL="0" indent="0">
              <a:buNone/>
            </a:pPr>
            <a:endParaRPr lang="en-US" dirty="0"/>
          </a:p>
        </p:txBody>
      </p:sp>
      <p:pic>
        <p:nvPicPr>
          <p:cNvPr id="8" name="Jim and Pet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bwMode="auto">
          <a:xfrm>
            <a:off x="1674001" y="914400"/>
            <a:ext cx="5795997" cy="538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270592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5"/>
          <p:cNvSpPr>
            <a:spLocks noGrp="1"/>
          </p:cNvSpPr>
          <p:nvPr>
            <p:ph idx="1"/>
          </p:nvPr>
        </p:nvSpPr>
        <p:spPr>
          <a:xfrm>
            <a:off x="358775" y="1981200"/>
            <a:ext cx="8229600" cy="4343400"/>
          </a:xfrm>
        </p:spPr>
        <p:txBody>
          <a:bodyPr/>
          <a:lstStyle/>
          <a:p>
            <a:pPr marL="0" indent="0">
              <a:buNone/>
            </a:pPr>
            <a:endParaRPr lang="en-US" dirty="0"/>
          </a:p>
          <a:p>
            <a:pPr marL="0" indent="0">
              <a:buNone/>
            </a:pPr>
            <a:endParaRPr lang="en-US" dirty="0"/>
          </a:p>
        </p:txBody>
      </p:sp>
      <p:pic>
        <p:nvPicPr>
          <p:cNvPr id="7" name="IMG_0164.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bwMode="auto">
          <a:xfrm>
            <a:off x="555625" y="914400"/>
            <a:ext cx="8032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90543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5"/>
          <p:cNvSpPr>
            <a:spLocks noGrp="1"/>
          </p:cNvSpPr>
          <p:nvPr>
            <p:ph idx="1"/>
          </p:nvPr>
        </p:nvSpPr>
        <p:spPr>
          <a:xfrm>
            <a:off x="457200" y="1219200"/>
            <a:ext cx="8229600" cy="4906963"/>
          </a:xfrm>
        </p:spPr>
        <p:txBody>
          <a:bodyPr/>
          <a:lstStyle/>
          <a:p>
            <a:pPr marL="0" indent="0">
              <a:buNone/>
            </a:pPr>
            <a:endParaRPr lang="en-US" dirty="0"/>
          </a:p>
          <a:p>
            <a:pPr marL="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251174" cy="406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5448782"/>
            <a:ext cx="7162800" cy="707886"/>
          </a:xfrm>
          <a:prstGeom prst="rect">
            <a:avLst/>
          </a:prstGeom>
          <a:noFill/>
        </p:spPr>
        <p:txBody>
          <a:bodyPr wrap="square" rtlCol="0">
            <a:spAutoFit/>
          </a:bodyPr>
          <a:lstStyle/>
          <a:p>
            <a:pPr algn="ctr"/>
            <a:r>
              <a:rPr lang="en-US" sz="4000" dirty="0" smtClean="0">
                <a:latin typeface="Blackoak Std" pitchFamily="82" charset="0"/>
              </a:rPr>
              <a:t>Defenders</a:t>
            </a:r>
            <a:endParaRPr lang="en-US" sz="4000" dirty="0">
              <a:latin typeface="Blackoak Std" pitchFamily="82" charset="0"/>
            </a:endParaRPr>
          </a:p>
        </p:txBody>
      </p:sp>
    </p:spTree>
    <p:extLst>
      <p:ext uri="{BB962C8B-B14F-4D97-AF65-F5344CB8AC3E}">
        <p14:creationId xmlns:p14="http://schemas.microsoft.com/office/powerpoint/2010/main" val="35103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5"/>
          <p:cNvSpPr>
            <a:spLocks noGrp="1"/>
          </p:cNvSpPr>
          <p:nvPr>
            <p:ph idx="1"/>
          </p:nvPr>
        </p:nvSpPr>
        <p:spPr>
          <a:xfrm>
            <a:off x="457200" y="1219200"/>
            <a:ext cx="8229600" cy="4906963"/>
          </a:xfrm>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0" y="952118"/>
            <a:ext cx="5562600" cy="5479161"/>
          </a:xfrm>
          <a:prstGeom prst="rect">
            <a:avLst/>
          </a:prstGeom>
        </p:spPr>
      </p:pic>
    </p:spTree>
    <p:extLst>
      <p:ext uri="{BB962C8B-B14F-4D97-AF65-F5344CB8AC3E}">
        <p14:creationId xmlns:p14="http://schemas.microsoft.com/office/powerpoint/2010/main" val="141528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p:txBody>
          <a:bodyPr/>
          <a:lstStyle/>
          <a:p>
            <a:pPr marL="0" indent="0">
              <a:buNone/>
            </a:pPr>
            <a:endParaRPr lang="en-US" dirty="0">
              <a:latin typeface="Helvetica"/>
              <a:cs typeface="Helvetica"/>
            </a:endParaRPr>
          </a:p>
          <a:p>
            <a:pPr marL="0" indent="0">
              <a:buNone/>
            </a:pPr>
            <a:endParaRPr lang="en-US" dirty="0" smtClean="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Rectangle 4"/>
          <p:cNvSpPr/>
          <p:nvPr/>
        </p:nvSpPr>
        <p:spPr>
          <a:xfrm>
            <a:off x="609600" y="1326886"/>
            <a:ext cx="7772400" cy="1101840"/>
          </a:xfrm>
          <a:prstGeom prst="rect">
            <a:avLst/>
          </a:prstGeom>
        </p:spPr>
        <p:txBody>
          <a:bodyPr wrap="square">
            <a:spAutoFit/>
          </a:bodyPr>
          <a:lstStyle/>
          <a:p>
            <a:pPr>
              <a:spcBef>
                <a:spcPct val="20000"/>
              </a:spcBef>
            </a:pPr>
            <a:endParaRPr lang="en-US" sz="3200" dirty="0" smtClean="0">
              <a:solidFill>
                <a:prstClr val="black"/>
              </a:solidFill>
              <a:latin typeface="Calibri"/>
            </a:endParaRPr>
          </a:p>
          <a:p>
            <a:pPr>
              <a:spcBef>
                <a:spcPct val="20000"/>
              </a:spcBef>
            </a:pPr>
            <a:endParaRPr lang="en-US" sz="2800" b="1" dirty="0" smtClean="0">
              <a:solidFill>
                <a:prstClr val="black"/>
              </a:solidFill>
              <a:latin typeface="Calibri"/>
            </a:endParaRPr>
          </a:p>
        </p:txBody>
      </p:sp>
      <p:sp>
        <p:nvSpPr>
          <p:cNvPr id="7" name="AutoShape 4" descr="data:image/jpeg;base64,/9j/4AAQSkZJRgABAQAAAQABAAD/2wCEAAkGBxAPEBAPEBIPEBAQDw8PDg8ODw8NDg0OFREWFhQRFBQYHCggGBolHBQUITUhJikrLy4uFx8zODMsNygtLisBCgoKDg0OGhAQGiwkHCQsLCwsLCwsLCwsLCwsLCwsLCwsLCwsLCwsLCwsLCwsLC0sLCwsLCwsLCwsLCwsLCwsLP/AABEIAMIBAwMBEQACEQEDEQH/xAAcAAAABwEBAAAAAAAAAAAAAAAAAQIDBAUGBwj/xAA8EAABAwIFAQYFAQYFBQEAAAABAAIDBBEFBhIhMUEHE1FhcZEUIjKBoVIjQmKxwdFEcoKSoiRzstLwQ//EABsBAAEFAQEAAAAAAAAAAAAAAAEAAgMEBQYH/8QAOxEAAgEDAwIDBQcDAgYDAAAAAAECAwQRBRIhMUETIlEGYXGRoRQygbHB0fAjQuFDUhVicpKi8RYzU//aAAwDAQACEQMRAD8A0JlXTbTztyC75LaDeK7y6W3A9SyRaimvuFJGeOonTyOUlORymTnkfGKRIdGmKQGsjT4E9SI3AjPu1SLkZhoOKW5SlEkiSw6yhxkkbwJdKnKJE5Ce+R2jdwpsya4j4yGayTS0uHKDbSJoJNlPheJumcWkEWKbTq5eGS17fasovWQeKkcipsHBGE3LHYQegIZY5YI01Jc3PCfv4wLHORbSGiwQUQTmJMyftIXIAlS2g3DjZU1xJYyGKodQnQBOPchCdT7SAlwxkqCbwTwiTNAtYqJ8kqlggOwiEnVpF1F4KzkmV3JLBPhja0WGwUiWCFz3CZRZPiRTRHM1k/BFkNk4QwPTHhKm7STcVkVYHi4UsMS6EVSDg8MV36fsI8j9O7UmSWCSCyTg6wUOMkzeBBlR2kbkJMqO0buDEqW0cpAdZyCyiRNMq655iBIF0alTESWjTUpch4VNJKLuBChp1G+pJXpRj0LT4dS7ypsCNMjvB4aK6r1sOwuEx1OSaFFNDkcmoWPVS4yhr8rHqelZGbgAEqLYsj5VG1yPOlT1ErykI71O2jNwYlQ2hUhxsqa4ksZEar23Ckp+g2a7kD4hT7SFkunic7yCinJIdCDZNjgA5UDk2T7UhxzGkWQyw5QyKNl7p/iSAkhx7bcJqYpEd0qkUSByE96jtBkU2VBxHJjrZLpmCWLyZXOVVJC3VHdQV6sox4L9lbwnLzFFlbHpZX6X3UdrWlN4ZavrOnCOYm2E60tpiYFnDWtHyqGk9pLV8/JAkaQbK4mmivsJrJu7aCVTqzSZapUsofjn1i6UWmRVItMS96lSIGNGZO2jMldW49HCbOIuq9SrGHDLtC0nUWUSsNxVk/0G6UKkZrgNShKk+S37ppHzC6EuQKWAxZuw2QURkqjYDInbSPcJdOBuUmgptkcYnETp1Nv6hR7o5LCpzSzgkFjSLhPTGvkzmZcwtoxvuTwFHWrqki1aWjuHhELL+am1ZLbWcOiVtcqq8AvtPlbrPY0DXk8AlXWkjJ5ZIZA89FG5xJFCQ6Kd4Td8SRQYmVhsQQkms8EyWVhlfhdG7W5z7ab/AChOlOXQGINcFwX24UeBkpDZlR2kTkF3iO0G4MSIbQqQ42RNaJVIj1ce1wpIPsxs4cZRWS1OkEnop2sLJDGLbwY/EM66JC0DYGyyKt7tlhHQ2+k7obmarAMX+IYHBW6NRVI5M+4t/Blgs6yhE7NLhdGSi+oKdRw5RCoMtMiNwAhFRh0DUryqdWW4oWp/iMr7RyNpKa2KIHUzSblLexzwB8DDsQmNZCqmOgpjGjYBFLA1zz1EvhaU5SaGtJkKpodjZSxqeozwjmWbcImMlxe11mXVGUpZR0en3FOEMM02R8NdEzU6/wB1Pb0nCPJSvqyqT4NcZgrKRmS4G3SJ+CFsR3iOBjZVZjkf3D+7ve3RQ3CezguWLh4q3HIzV1DZL3fqv5rB3TUjs1TpOHuOxZYqZHU7DJfVbqtugm4Js5O7UY1Wo9CJm/BBVx7fUOClWoKrHA61unbz3diDkzJhpiZZTueAFXt6DovPct398riO1dDcNa1vAVp5Zk5S6B94ltG7wd4ltFvBruhgcpiXRg8bIpsPHYhSuINipo8kMhoyp+0iYXfI7RuQxKmtDlyFHXxk2Dm38LhR5jnGSwqc0s4JjZAUsEkTOY3OyN2lxsHcKXxIpYkOhQk3mJlpMpCok1sOxN1n1rFN7kzWpam6cdrRusv4K2lYG9U+lDYsIz7mv4sssuNalwVHILvEdozcF3iW0G4cLk3BK2NmROSI3ISZEcDNwXeI4FuD7xDAVIUJQhgliyNWUrJBcgIxeB7k8cGZzDivwkZDRuorqrsWUXbGkqssMpcsZilmk0uvZVrW4lOWGXL+zhThlG3Acei1co52UWIla8C9ig5xQ1U3JlVVYoGbOa63ooZXMO5bhYzfKZCp56KR17M1eYsUyLoSfvLMoXUI4ecF9FUNAAFrdLK2occFLPPJBrs009O8NkNySNhvZUq9xCm8dy9QsqtflLg0kNUJGNe3hwBCdHzLJUqpxbiwGRSYIGxJelgZuC1pYFuFB6WApi2vTWiWMgp2B480Yvax0o7kUkpLSQVcXKK+0ISJYG7SpzPVSMp3mO+q3TlVLxyjSbiaGm04SrpT6HPsHoq6aQPiEhN73N7LApqq3lHW16lvCO2WDsuFUc3dM73Z1hf1W5CflWepydXG97egziuWW1Is9297g+CFVqosYHW9WVKWUTcLwkU7A0G9upQUsLAycnKTkS3xlOTRFJMjvJCkRAxGtHAzINaOBZHC9MSJWxsvTsEbYkvRwNbC7xHAMlTj+LfDxlyr16nhxyXrK38aeDCtzzJr8rrL+2PJ0n/CobTf5exkVLAeq0aNTesmHdW/gywPYngTan6k+rFSWGRUKsqUsoXhOW4afcAXUFOkodCetdSqdS6AA6Kbkp5QCQlgW4bfCx3LWn1ATXEeqjRVYhleln/dDXfqbsVHKjFlmneVI9yrbgMtOHWcZGgHTfkKzQk4RabGV6kajTxg55TYHU1dWS9rg3XdzncWBWMqNSrVyzpHc0qFBbX2Ot0rBGxrBw1oC24QwsHIVpucnIWZE/BXYgyp2BmTP5izZHR/LbU89AqdxdRpcdzTsNNnc+boiswvtCjkeGyN0XNgeir09QjJ4aL9fQ5wjmDybaCcOAcDcEXBWguVlGI04vDH2yINE0CizZFIYy6E2ePyhLxNmIdSxRVNVE6nQxVLiOIB4aWa7m2yrKtdQfmRqTtrKUcp4OhYZhhewGcC5G7ValWco4aMVwUZ5iy2ggjiFmNDR5CyhUQyqN9RZkTsETmF3iWAbga0sC3ChIlgcpAcA5JZQeGQamAjcKaE0yCdNroQy8qbBCZzLeZ/iDpPKzba58Tg3r6w8JZRpnSrQSMRjZkTsEYkyI4Fgqsfou/jLVXuKPiRwX7K48GeTnz8qy67AbXWLKymmdTHVKe3J0rJuCmnjGrlX6FPYsGFeXHjSyaguspsFJsQXp2CNyEl6OBrkFrSwDIetLAtwoPTcD1IWHIYJFIrsQiLGufG0Xte3iU6L494s4ksvgwFVnOojeWugOxtwVSle1IvG024aXRqRTUx6jz3G42kaWeqkp6jB8SWCvX0SolmDyaWjr45RqY4OHkVoQqRmsxZiVbedJ4kjDZ8wWV8nfsBe224G5CyL+3m5b0dLot5TVPw5PDMhTUMr3BrWOLr8AFZkacpPCRvTrQjHLawdmwON0NPGx5+YNF/VdLQpuMEn1OGu6salaUo9Cb8WAp/DZFGaIVROXm3jwpYxwhPOcsm4NRhpudyoK8srAo1HOXuLgvVdIdKQ2Xp2CJsSXo4GZC1JYBkGpLAcig9LAUxTXprRImOA3TSVPI06laU/wARjfCRyvJuFvjdrdsqVlbSTyze1O7jJbUa6rxJkY3IWpKpGC5MGFvOo+EUVXmto2buqc75LoaFLSZP7xXvzNMeGlQfbJvoi0tMpLqxUWYprgFpTo3dTugS06ljhmywL9q0PcFcVTdHLMirT2zwmW82IRRbFwH3ULml1JI0ZSXCDhrGyC7SD6FPi0+hBUhKPUWXJ+CBsTqRwNyDUlgGQakMByKDkByYtrk1oemLvcWQ6Eq5WChxShbcnSD9grENslyiOM5QljJn63BKeYEFgB8RsUyrZ0p9jQpX1ek+GZurwypw899A4vjG7hubDzHh5rKq29W2e6HKNilc0L1eHVWJGwypiLsRYe7je57bCRoaXBp8b8WVharbRhurTUfi/wAvUyrnSK9OptppyT6Nfr6GspspVDty2OP/ADO3/wCIKyq3tXp9N+TdL4LH54J6ehXk15ml8X+2ScMmPPMzR6MJ/qqUvbSkvu0X/wByX6MtL2an3qL5f5G5cjv6Tt+8ZH9U6HttT/uov/uX7If/APHJL/UXy/yQ2ZOqYyXXjk/TocQbejgFfp+2FhU4luj8Vn8m/wAipc6DdJeTD/H9yPW1LKENFSe4LzZpku1p/wBXH5V+Op2ld/06if4/p1RRhpl1BPNN5/nz/AkiQEXBuDuCOCFcXJRnlPDElyJE2EXp2BmROtHAMh60sByGHIYHJiw5DA9Mca9BolixepMwS5K6XBgAQ3ZPVXCBht8mPxXK88j73OlUp0pVJcs1aN3ClHoJp8uMj+oXPmrlKzgupBU1CcuhKFJG390K2qEF2K/jVH3FwUcbnDYJSow9ASrTS6l5USingLh0CpVntQbeG+XJyHG8bllkcdRtc23WDVqykzrqFtCEehouz3E5HSaCSRbqrljUk5YMrWKEFDcjpJetnByjEmRHBG2J1o4BkMSIYFuImKYxFTM1yOt4DqVBVqxprMi5a21SvLEEUlLn+lc7Sbt35PCpq+pt4NSWi14rJrKWqbI0PYQQeCFaTTWUZzhKDxIRXAFt0+m8MFRcZKKnoZZZu7iaXE77cNHiT0CN5qFC0peJWlhfn7ku7LdrbzuMRgss3OD5PjYA6oPeu/RxGP8A2+/svPtS9rK9fMbdbI+v9z/Rfn7zprTRKVPzVfM/p/n8fkaOmp44mhkbGRsbs1sbQxoHkAuSnVcnlvLNxIduonMOAXQ3iBdLcIF0VMQmWNr2lr2tc0izmuAc0jwIKkjUaeUDBTVGWYQ0NgAh0/Sxg/ZgeAb0Houl032luLbEKvnh/wCS+D7/AI/Mxb/RaVy3OD2y+j+K/YzVfTSQHTILeBG7XehXfWOoW97DfRln1XdfFfxHGXlnWtZbaq+D7P4P+Mia1oFFg1IgwDUiIafiEbdnPaD5kKOUorqyxTo1JdEPw1DXbtII8jdFNPoOcJR6ofa9BofEc1oYJCZrUWBu4BIKA7JGqKNrxwpI1GhbTPYlhpbchW6dXI6MsPkhUQIO6lfIqrTXBYVbe9jLPEWVSvS3RFbVnCSZzmtyjN3h0i4J5WFOynu4OphqdPbyzYZTy+KVup31n8LStbXw+X1MLUb7x3hdDROer6RiyC1JDMB6kgYBqQFg5x2kl/eM50W28LrD1LO5eh1+gbfDfqYlZh0J03szrXmJ7XElrT8t1q2Mm00zmdahGM1JdTdYbQvqn2GzR9bujR4DzTNV1elp9LdLmT6L1/x6mZYWFS8qYXEV1fp/k3GHUMcDA1gA8T1cfEnqvML2/rXlTxazy+3ovgux3lra07aGymsL8/iSbqg5FkF1G5BCumuQgXTdwQXS3CBdOUgB3TlIWA7qRSANVVMyVpY8BwPQ/wAx4FW7a6q29RVaUsSX8w/VENehTrwcKiymYjGsJdTOuLujJ+V3UHwcvTtF1ynfw2y4qLqvX3r3fl9Tg9U0mdpLcuYPo/0f85KvWt9GRgp804oaenc9v1HYeSr3VV06eUaGmWqr1lF9Dk9TXSSOLnPcSTflc9KpKTy2dxCjCCxFFplvHZYJWDUS0kAgm6nt7iUJLngq3tnTq03xydcbVXaCOoBXSRWVk4mflbQgznxUm1DMsutSqYDkUHJYHJig9NwPTEVDQ4Ix4FNZRRVNNbhXISIYzecMiCWxUuMk2O4clY1o1OIACjntissKhObwjP4jnZkZLWDWfwsutqEIvETVt9GnNZnwUsmdal30s/CqPUar6IvrRaC+8xLc51Y5Z+Ch/wAQrd0J6LbPoybS5+INpGeykhqb/uRXqaBFrySNHhuZ6eewDg0+B2V2neU59zJuNLrUe2UScVw+KqZpfYjoR0T61KNVYZDbXFS2nmJlTkRmq/eHT4LNenpPqbi117fu8muy5hDWaaeEc/UfLq4qK8uqWn28qsui+r7IoxVW/rpd39EdPwykbEwMaLAc+JPUleVXF5VvKrrVXy/ouyR29tbQt6apwXC+vvJt1XlIsBXUTYQrpjYgXTchBdNyIF0ciBdHIhupqWRMfLI5rI2NL3vcbNY0C5JKkpxlOSjFZb6AZzms7aqBjy2OGplYDbvAGRh3m1rje3rZdFT9nbhxzKST9OpE6qNTlTO9Dify08hEoGp1PMBHMB4gXIcPQmypXWnV7Xma49V0/wAfiOjNSL+pgbI0scLhwsQeoUVCtOlNVKbxJcpjKtKFWDhNZTOdYzRGmlLDu0/NG4/vN/uF6xo2qw1C38RcSXEl6P8AZ9Uef6hp8rSrt6x7P3fv6lHjVCKmF0Z68HzWlXpeLDaRWdd29VTRzasy3URuI0Fw6ELDnZ1YvGDr6Wo0JrOSzy9laQvbJKNLWm9upVi1sZuScuhUvtTpqDjDlm/D7C3guhSwjlWsvIkypwdporqngr5DDkMDkxQchgemKDkMEiZCqmKWDIKkcPJS4hHbcKzCRNQlnhmFzBWSyvELL262WPfVJzn4cTprGjTpw8SRYYPlmJoDpfmd58KWhpsIrM+WVLrU6kniHCNDDQwt4Y32CvKhTXRGVOvVl1kxw0kR5Y32CDow9BirVV/cyFV5fppBuwD02VednSl2LNPUK9PuZzEsnFt3QOO3RZ9XTmuYM17fWFLy1URcNx+opH93Pct436KCnc1KL2zJrjT6NzHfT6m1psRbKwPYbgrR8VSjlHPTtpU5bZG8yfh+iLvXD5pNx5M6D+q809pb/wC01/BT8sPq+/y6HW6PaeDT3vrL8i8xTE4aOB9RO8RxRtu5x9g0DqSdgPNYVGjOtNU4LLZsZx1OO4121VLnkUcEMUQOxqA6WVw6EgODW+m/qumo+z1FR/qybfu4RE6r7Gn7OO0s4jL8JVRxx1Ba50T4riObTu5mkkkOA35INjxbfL1bRlbU/GpNuPdPqvePhUy8M6Pdc22TAumtiBdN3BBdLcIF05MBjO1+OR2EVPd3NnQukDeTEJBq+3B+y2tBlFXsd3o8fHBHV+6eb16CVR+hrJIJGTROdHJG4Pje02c1w6ps4RnFxkspiPVuWsU+Mo6aqIDTNCyRzRw15HzAeV7rz65peDXlT9H/AOi0nlZKjtAwE1tK8REtqYry0z2nS7vAPov4OG1uOD0VjTb2VndKonhPiXw9fwI6tKNSO2SyjjGC5udfuqkWcDp1207+Dh0K9RtdQ7T+ZzF5o6+9R+X7GsZUBwBBBB4PK2YtSWUYLpuLwxRmUiFtGnzJ6HKAyZ04k8M1mtU8GVkUHJYHphhyGB6FByGCRCZdwguAyWUVdQy9wp0yGPlZl6unayW9t+hspIwi3nHJs0qjnTxkmQOceAU9tFeaiupNjgkP7pTHJFeU4eo6KaTwKbuQzfAIxPHQoZQt0fUaeSOQU1sekmUmPYeyoYdgHDgqhdUY1F7zSsriVGXuKzJFFP8AFNp3A925256ADckfa6wbqvO0oTm+y4+Pb6m3WhSuXHHXP07nfqVukAdALegXl3mc8yecm2sJYRyvt+r3/wDRU4JEZEszh0dICGt9gXf7l1fs9Tjic+/C/Dr/AD4DKjOPrpCI3XY3hkk2KRStB7umbJLK7oNTHMY2/iS72BWNr1eNOzlF9ZYS+eWPprMj0MXLzyTwWgrqNsIEBB3SCC6KeBCZo2yNcx7WvY9pY9jgHNewixaR1BCmp1HFqUXhoD5ONZp7HJQ90mHPY6Mkn4ed+iSP+Frzs4epB9eV2dl7R05RUbhYfquj/Dt+BXlSfYpsJ7I8TleBMI6aO/zSPkZKbfwsYTc+pHqrtXXrSEcwbk/RJr6saqcjvOF0LKWCKniuI4Y2xsvudLRa58zyuQqVpVajqS6t5JksLA5I5MbyBnE+03LLPiJJI2hr5B3osLB9/qB87g+4XpGiSV7YRf8AfDyv346fTHyMSrWdtcOL+5Ln4ev1MvljEpGP7h97dL328ltWFeUZeHIg1G2hOPiRNU6dbiZhqmNGQu2aCT5J2R+1Lljwwyc725S3oZ9qpLjJqrqMxAw9DA9MWHIYJEGHpuCRBl6GB25IbFI55Tt6RC25PgdbgbHEFwBUbrY6E0FNLqToqCNvACjdSTHeGu48ImjoE3cw7Y+gehvgEssWI+gRiaegS3MGyPoMy0MbugTlUY10l2KyswBjuPwjuUuoU6kOjyR8v4R8PUd447BpDQRuCbb+11z3tBYXFxbbaCzzlo2NM1GlGp/V4Zt4pQeF5hWpzpzcZpprs+GddCcZx3ReUUuc8qw4rC2ORxjkjJMEzQHGMkbgjq02FxccBWrDUJ2c8pZT6oc1kwdL2LP1/taxnd337uFxkcPDc2B91tT9pIJeWm8+9jfDOn5dwKmw+EQUzNLb3e4nVJK/9T3dT+B0XL3t5Vuqm+o/h6L4E0Ul0LPUs98jw7oBDukIF0BAukIF0VwIRVVTImOlkc1kbGl73vNmtaOSSrNKnKpJRgst9ENbOXt7ZGurWxMp9VI6RsYkJcKh1zbvA3i38PPmuqXs5ihulPz4zjt8P8kPi8nVC9c3FokbI0siMm00MMR2js/ZxS9WvLD6OF/5t/K7T2OuNlepSfRrPyeP1MnU6e6MZehz4OZfVYX8bbr0JKOc45MjEsYzwWWH0T5z4N8VMmU69eFJe81uGYO1gG33KbKpgzJTqVnz0LcU7VDvY7wYFNqV0qYElyWApBteg0SokRMJTG8Cc+yJ8FL1KglP0Hxp55ZKaAOFH1JeEAuSwByE6kcA3A1JYG5C1JYFkGpLAch6ksByHqQwFSCcAeQlyhzSl1EOL2fMw+oPDvVU7zTrW+jsrxz6Puvg/wBOnuJaNzXtnuoy+K7P4om0eIB+x+Vw5af6LzrWfZ6vp/nXmp/7l2/6l2+PT4dDqdP1aldeX7s/T9v5kyPa3i9ZT0sLqV74mGUtqJYiWyN2Hdi43AJ1b+QHVRaFQoVaslVSbxwn9TUlJlbkDtOa9opsReGvG0VU7Zsg/TLYWaR+rg9bHcy6toT/APstlx3j+37fL0HRn6nUopg4BzSHNIu1zSHNcPEEcrk5QcXhrDJkxwOTMBDugIO6WAiJpmsBc9zWNHLnkNaPUlOhCU3iKy/cLJkMd7TMNpQQ2X4mQcMpvnb95Pp9iT5LZtdAu6zzJbV7/wBuv5EbqpHIs5Z8q8U+R1oacEFtPGSQSOC93Lz7DyXYafpNGzWY8y9X+noQSm5Gw7MOz97Hsr61mnTZ9NTvHza+ksg6W5A5vvtbfJ1nWI7XQoPLfEn+i/X+YdCPdnWHyLlUh7ZHllU0URtmSz5Jejk8nMP/ADH910Ps7LZfw96a+hUufNTaMVlzB3TnW64jB/3L0+HJz15cKn5V1N7SUrGWAFgFLuZiNbpZZPvZR4JW8BakcDMmMwTEu/YHKW2q+JHJJeW3gzwWV7q0VCVTQEqOUiNtt4RbQQgKrKWSzCnjqOkpuB7YkuRwMbElyOBuQtSWAZBqRwDIWpLAsg1JYFkF0MByKDksBTDDkMD0xQKGB6YzJGL39j1R4ktr6eg1rD3LqKc5krHQTtD2SNLXBw+V7T0PmvP9c0CVpL7XZ8RXLS/t96/5fX0+HTptM1TxMUq33uz9fj7/AMzl2aOzOaJzpKL9vEdxESBPGPAX2ePTfy6pllrtKolGv5ZevZ/t/OTcMlS4jXUDy1klTSuBu6O8kVzxdzDsfuFrTo29zHMoxkvXh/UKeC5g7S8XZ/idQ8HwU7vzouqMtDsZf6fyb/cO+Q8/tSxY8TRt8xTwX/LSmLQLBf2f+Uv3D4kiFUdoOLSCxq5B/kbFEfdjQp4aPZR6Ul+OX+bBvl6lT/1lc/8AxVW8f92peL+5Cuf0beP9sV+CByzVYJ2WV89jNopGdTKQ+W3lG0/zIWTc+0FpS4hmb93T5v8ATI5U2zp2V8h0OHkSNaZpxxPPZxafFjeG+vPmuavNYubpbc7Y+i/V9WSKCRp3SLMSE2R5ZVLFEbZXVVVZWKcMkMpGexQCpa6En5XFuq3gHA2/C6f2fsp1LpTXSPV/FYRmX12qNP3voSqWJsbQ1oAAFgBwAvR0sHJzk5PLJED7lPlHCI4SyyQXJmB7YWpEZkwuW6QxRgHlGzpOEOTQ1Csqk8o0EDmg7kXU06iRmOEpdEXdNGLXVaUsksKe3qPkpuB7YguTiNsSSjga2JJRG5CukNyFdEWQakgZBdIOQXQDkO6QUxQchgemKBQHJir3QwSIYlb0KcMawKp6o/S7kdfEeK829pND+yT8eiv6cu3+1+nwfb5eh1Wlaj40fDqPzr6r1+PqSZGxyjTIxkjf0yNa9vsVykZTpvMG18Hg20yE7K2Gu5o6X/TCxn/jZWFqV4v9SXzHJIDMnYYP8HT/AHaT/VJ6ref/AKMdhEqDLeHsILaOkBHB+HiJH3IUMtQu5LDqy+bCki1ZpaLNAaPBoDR7BVG3J5byODL0MCyJMikURuRmSVSKIxshVFQpoQIZSM5i+IWHn0WlbUHJpJFacgqBhDRf6jufVeoabZRtaCguvV/E5G7rutUcu3b4EwO3stJIpN84JEDbISeQwjgcLkMCYV0RmTHYtiTadhPXohc3Cpo0LW2daRh5MxSvlBBNrrAncylI6enYU4Q6HXctVJkgaXc2WrQeYnNXkVGo0i1JU5QbEEo4GtiSURmQtSI0TdHAAXSwAK6Qsh3REC6AchgpYHZDugOTFAoYHpigUMD0wPFx5jj+yC4HtZRBnNi0/ZKtQp16UqVRZi1yMhUlTqRnHqh6Co6FeQajp87SvKjLt0fquzO4tbmNamprv+ZMjqFmuBcTJDJlE4j0xwSobR2Q+9Q2iyEZU5RFkbdKnqIxsiTVCmjAjbKivrbXVulSyQyZmY5++qLfus+Y+vT/AO8l12g2alV3vpHn8exl6jV2UcLq+P3NFCV3CRzLIWL4zHStL3n0HUplavGlHLJbW0ncTxEzsXaM3VYxnTfnqs7/AIis9DZeiPbw+TYYTi8VUzXGb+I6haFKrGosoxLm2nQliSJ11NgqHF8zYmZZCAdlz91Wc5Hb6fbeHDnqQMGpTLK0DxCr045kXK9RQg2dzwSn7uFrfILepRxE4m6qb5tk4lTJFRiSURgglEa2FdEaJLkgNiS9HA3cFrRwDcDWlgO4UHIYHJiroDgwUgoUChgegwUCRMWCmtEiZBqLl9vA3U0eI5IJPM8Eeodbf3XL+01h41BV4rzQ6/8AS/2f6m7pFxsqeG+kvz/yLhqrrzyVM6dMmMqVA6Y9MfbOo3AemKNQlsDkQZ0VAGRiWpUsYDGyvqKtWIUyNszOMYhYHdadvRyRDOV92ukPL3n2G3913ej0dlHPqYOqSzUUfRGnjctpIx2cvzxWukqXNvszYBc/fVHKpg63S6KhRT9TOKkaZocl4o6Coa2/yvNiOit2dVwqIztSt1Vot90dga+4uuiOIfDOEsopHutpNyuV2ts9EdSMUdHyTlru7SPG60rWhjlnPaje7vLE3o2C0kjn5MSSnDGJJRGNiSURohzkcDGxu6IwCIgJCEl4HJA+6GUFRb7Aa8Hgj3Ryg7Wuo41yGApiwUMDxV0B6DBQY9CtVt0CVMr5XXJPndTpcYKufNkblOoKOpSjOLhLo1h/iWqU3FqS6oqoqjSSDyDZeUXdq6NWVN9m0dxSmqkFNd1kmx1SpOmTJkllSonTHZFfEoeGHI3JUp6gBsiT1fmpo0xrZT11dzurlKkRsyuKVRNwtWhTwJI0mXxphYP4QffddrZRxRivcczfPNWT95exvV4z2jmudKQsqC7o7cFc9f03Gpn1Or0uqp0UvQzyommWGAwl9REB+oFTUIuVRJFe7mo0ZN+h2uPYAeQXUpcHAy5bBT4FCDq0i/oqPgxTL/2uo44yWbWBosNlKlgqSk31CJTiJiSU4YxJKI1jbiikMbEJxGBIQRNt0hJZMPmnOndExQWLhsXeCyrq+2vbA6bTtF3pTq9DEVGO1MhuZHfY2WZK4qS6s6OFlQgsKKFUuYKmI3bI4+RN0Y3FSPRjalhQqLDibnK+cxMRFNZrzsD0K1bW+U/LM5vUdGdJb6XQ2zHXWiYKFgoD0GCgSIRUP29U6K5FUflIbipSFIZc5JongUWJv0S3/UAfvwuG9obbbc7/APcvquP2Ot0mpuobfR4/UTHVLnXTNQlMqlG6YRXxfmm+EEalrE6NIBAqKvzViFIBS1tUSrtKmDBEp6Z0jr2JHod1qUKL9AOcY9Wa3DoXho+U+y6u3WII5a5nFzfJZNDh0KtIpSlH1IWL4U2pZpeN+h8FFcW8a0cMmtbuVvPMTHTZMnDrNII8VjS0yonwb8NZotZfU02Wcttpjrf8z/5LQtLFUvNLqZGoam662x6GpEiv4MglSYrEwbuHuqE6kUW6dvOS4RGOYoP1D3TFXiPdlU9B6LFoncOHupI1YsrztqkeqJDZgeCFKmmV5Ra6hkpxExslPRGwJAAkIqc0VZhppHDm1gq91PZTbL2nUVVuIxZxWR5cSTyTcrmm8vJ6GkksISgECQhUby0hw2INwinh5A0msM7PlWuM1PG882sV0trPfSTZwGoUVSuHFF1dWCqg7oEiGqh3CdAFQiOKlGJDEjkcEkUUGYnW0O8yPff+i5v2hpZhCXo2vn/6Oj0WXMo/B/z5lZFULkpQN8fFSo/DEKbMSbNBcTwACSfsjGi5PCWWCUlFZk8IsabAqmXd1om+L/q/2j+tlr2+iV58y8q9/X5fvgyq+sW9PiPmfu6fP9slrTZSi/8A0dJIfXQ38b/lbFLRaEPvtv6fz5mVV1uvL7iS+v5/sWUGX6dnEUfqRqPuVfha0IfdiijO8uZ/em/mS2UTRwxoHoArCUUVnKo+48Kb+EJbgOMhDqQ+ATlNETpzYg0Z8E7xEN8Oohp9H/CnqYMzQw6jHonKYfFa6jfwh8U7eh3jI4zNiM8nJd+VyUpykeiRo04DBfKP1flN8xJiA5FiMzOHO9yiqkkMlRpy7FtQZsmjtckqeF3KJTrabTn0Rq8Lzox9g/ZX6V6n1MW50iS5iaakr2Si7SCtGFSMlwYVW3nTfKJd1IVwXSEVuYaQzU8jByQbKC4p76bRdsK3hVoyZxWoiLHFrhYg2XMSTTwz0OElKKaG0BwEhCo2FxDRuSbBFLLwCTSWWdkyvSGGmjaebXK6e1puFJJnAajWVW4ckXBkVjaVMjbpSjtDuY2+ROSDlsYe9PSHJEaV6OCaMTO5nnDYwT0cOPQrG1qnvoL4m5pPFX8DOwVwcbC5J6AErk/s03wkdFJxiss1mD5dkls+Uljf0/vn+y0rbRpT5q8L6mHea1Cn5aXL9exr6DDooRZjQPF3Lj9+q36NrSoLEI4/nqc5Wuqtd5nLP5fIs44VI5DIwHmxpmSTaLACAeAXSwLId0sCyDUhgW4GpHAsgQFkS6Np6IptDXCL7DfwrU7xGM+zwMZQ5VhZyAVDGzikaU9TqSZOky1AR9IR+zQGq/qruVFfkqJ19OyinZRfQsU9WnHqZXE8myR3Ld1TqWco9DVoarCXDM3UUkkR3BFlTlCUTThVhUXBMwzG5YSLE2UtK4lBle4sqdVco3+A5pZKA1xsVr294pcM5e90qVPmPQ1DJARcLQTyYkotPDDKQkZTMuUWVF5I/lf+Cs+5sVU5j1NzT9XlRW2fKMPV5WqozbQXeYWVOzqx7HSUtTt5r7wmmyxVPNu7I8yhG0qy7BqalbwWdxs8uZPbARJL8zxwOgWra2Cg90upz9/rDqrZT4RrVqIwRJKIUhDiiOSGXuTkh6QxI9OSJYoiyyJxPGJUYpQvqQGMHXc+Cz7+k6kNqNC1rwt3ukXeX8sxUwBIDn+J6eigt7SFJe8zr7VKld4TwjRMHQK0zLTJkEHUqGUvQs06fdki6YT5BdLA1sK6OAZBdIGQXSFkF0gZBdIOQ9SGBZD1JYDkO6AclOFaISQ3hRknYIooayPOBZJiRg85sGk7D2Cy7tLB0Olt5OeFZLOlJWHuIeLE8qSn1Ia68p17LziYW3326ro7b7hwd+kqrLRWSiBIQRCQUJskECcISUgoQ5EchpycPQy9ORIiNKnomiQpkWWIlvgwGlV59SjdvzFqFGUSTScqOp0JqH3icVAW2JKIAJDAkQASEBIQEgBpCAEghoBDQE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APEBAPEBIPEBAQDw8PDg8ODw8NDg0OFREWFhQRFBQYHCggGBolHBQUITUhJikrLy4uFx8zODMsNygtLisBCgoKDg0OGhAQGiwkHCQsLCwsLCwsLCwsLCwsLCwsLCwsLCwsLCwsLCwsLCwsLC0sLCwsLCwsLCwsLCwsLCwsLP/AABEIAMIBAwMBEQACEQEDEQH/xAAcAAAABwEBAAAAAAAAAAAAAAAAAQIDBAUGBwj/xAA8EAABAwIFAQYFAQYFBQEAAAABAAIDBBEFBhIhMUEHE1FhcZEUIjKBoVIjQmKxwdFEcoKSoiRzstLwQ//EABsBAAEFAQEAAAAAAAAAAAAAAAEAAgMEBQYH/8QAOxEAAgEDAwIDBQcDAgYDAAAAAAECAwQRBRIhMUETIlEGYXGRoRQygbHB0fAjQuFDUhVicpKi8RYzU//aAAwDAQACEQMRAD8A0JlXTbTztyC75LaDeK7y6W3A9SyRaimvuFJGeOonTyOUlORymTnkfGKRIdGmKQGsjT4E9SI3AjPu1SLkZhoOKW5SlEkiSw6yhxkkbwJdKnKJE5Ce+R2jdwpsya4j4yGayTS0uHKDbSJoJNlPheJumcWkEWKbTq5eGS17fasovWQeKkcipsHBGE3LHYQegIZY5YI01Jc3PCfv4wLHORbSGiwQUQTmJMyftIXIAlS2g3DjZU1xJYyGKodQnQBOPchCdT7SAlwxkqCbwTwiTNAtYqJ8kqlggOwiEnVpF1F4KzkmV3JLBPhja0WGwUiWCFz3CZRZPiRTRHM1k/BFkNk4QwPTHhKm7STcVkVYHi4UsMS6EVSDg8MV36fsI8j9O7UmSWCSCyTg6wUOMkzeBBlR2kbkJMqO0buDEqW0cpAdZyCyiRNMq655iBIF0alTESWjTUpch4VNJKLuBChp1G+pJXpRj0LT4dS7ypsCNMjvB4aK6r1sOwuEx1OSaFFNDkcmoWPVS4yhr8rHqelZGbgAEqLYsj5VG1yPOlT1ErykI71O2jNwYlQ2hUhxsqa4ksZEar23Ckp+g2a7kD4hT7SFkunic7yCinJIdCDZNjgA5UDk2T7UhxzGkWQyw5QyKNl7p/iSAkhx7bcJqYpEd0qkUSByE96jtBkU2VBxHJjrZLpmCWLyZXOVVJC3VHdQV6sox4L9lbwnLzFFlbHpZX6X3UdrWlN4ZavrOnCOYm2E60tpiYFnDWtHyqGk9pLV8/JAkaQbK4mmivsJrJu7aCVTqzSZapUsofjn1i6UWmRVItMS96lSIGNGZO2jMldW49HCbOIuq9SrGHDLtC0nUWUSsNxVk/0G6UKkZrgNShKk+S37ppHzC6EuQKWAxZuw2QURkqjYDInbSPcJdOBuUmgptkcYnETp1Nv6hR7o5LCpzSzgkFjSLhPTGvkzmZcwtoxvuTwFHWrqki1aWjuHhELL+am1ZLbWcOiVtcqq8AvtPlbrPY0DXk8AlXWkjJ5ZIZA89FG5xJFCQ6Kd4Td8SRQYmVhsQQkms8EyWVhlfhdG7W5z7ab/AChOlOXQGINcFwX24UeBkpDZlR2kTkF3iO0G4MSIbQqQ42RNaJVIj1ce1wpIPsxs4cZRWS1OkEnop2sLJDGLbwY/EM66JC0DYGyyKt7tlhHQ2+k7obmarAMX+IYHBW6NRVI5M+4t/Blgs6yhE7NLhdGSi+oKdRw5RCoMtMiNwAhFRh0DUryqdWW4oWp/iMr7RyNpKa2KIHUzSblLexzwB8DDsQmNZCqmOgpjGjYBFLA1zz1EvhaU5SaGtJkKpodjZSxqeozwjmWbcImMlxe11mXVGUpZR0en3FOEMM02R8NdEzU6/wB1Pb0nCPJSvqyqT4NcZgrKRmS4G3SJ+CFsR3iOBjZVZjkf3D+7ve3RQ3CezguWLh4q3HIzV1DZL3fqv5rB3TUjs1TpOHuOxZYqZHU7DJfVbqtugm4Js5O7UY1Wo9CJm/BBVx7fUOClWoKrHA61unbz3diDkzJhpiZZTueAFXt6DovPct398riO1dDcNa1vAVp5Zk5S6B94ltG7wd4ltFvBruhgcpiXRg8bIpsPHYhSuINipo8kMhoyp+0iYXfI7RuQxKmtDlyFHXxk2Dm38LhR5jnGSwqc0s4JjZAUsEkTOY3OyN2lxsHcKXxIpYkOhQk3mJlpMpCok1sOxN1n1rFN7kzWpam6cdrRusv4K2lYG9U+lDYsIz7mv4sssuNalwVHILvEdozcF3iW0G4cLk3BK2NmROSI3ISZEcDNwXeI4FuD7xDAVIUJQhgliyNWUrJBcgIxeB7k8cGZzDivwkZDRuorqrsWUXbGkqssMpcsZilmk0uvZVrW4lOWGXL+zhThlG3Acei1co52UWIla8C9ig5xQ1U3JlVVYoGbOa63ooZXMO5bhYzfKZCp56KR17M1eYsUyLoSfvLMoXUI4ecF9FUNAAFrdLK2occFLPPJBrs009O8NkNySNhvZUq9xCm8dy9QsqtflLg0kNUJGNe3hwBCdHzLJUqpxbiwGRSYIGxJelgZuC1pYFuFB6WApi2vTWiWMgp2B480Yvax0o7kUkpLSQVcXKK+0ISJYG7SpzPVSMp3mO+q3TlVLxyjSbiaGm04SrpT6HPsHoq6aQPiEhN73N7LApqq3lHW16lvCO2WDsuFUc3dM73Z1hf1W5CflWepydXG97egziuWW1Is9297g+CFVqosYHW9WVKWUTcLwkU7A0G9upQUsLAycnKTkS3xlOTRFJMjvJCkRAxGtHAzINaOBZHC9MSJWxsvTsEbYkvRwNbC7xHAMlTj+LfDxlyr16nhxyXrK38aeDCtzzJr8rrL+2PJ0n/CobTf5exkVLAeq0aNTesmHdW/gywPYngTan6k+rFSWGRUKsqUsoXhOW4afcAXUFOkodCetdSqdS6AA6Kbkp5QCQlgW4bfCx3LWn1ATXEeqjRVYhleln/dDXfqbsVHKjFlmneVI9yrbgMtOHWcZGgHTfkKzQk4RabGV6kajTxg55TYHU1dWS9rg3XdzncWBWMqNSrVyzpHc0qFBbX2Ot0rBGxrBw1oC24QwsHIVpucnIWZE/BXYgyp2BmTP5izZHR/LbU89AqdxdRpcdzTsNNnc+boiswvtCjkeGyN0XNgeir09QjJ4aL9fQ5wjmDybaCcOAcDcEXBWguVlGI04vDH2yINE0CizZFIYy6E2ePyhLxNmIdSxRVNVE6nQxVLiOIB4aWa7m2yrKtdQfmRqTtrKUcp4OhYZhhewGcC5G7ValWco4aMVwUZ5iy2ggjiFmNDR5CyhUQyqN9RZkTsETmF3iWAbga0sC3ChIlgcpAcA5JZQeGQamAjcKaE0yCdNroQy8qbBCZzLeZ/iDpPKzba58Tg3r6w8JZRpnSrQSMRjZkTsEYkyI4Fgqsfou/jLVXuKPiRwX7K48GeTnz8qy67AbXWLKymmdTHVKe3J0rJuCmnjGrlX6FPYsGFeXHjSyaguspsFJsQXp2CNyEl6OBrkFrSwDIetLAtwoPTcD1IWHIYJFIrsQiLGufG0Xte3iU6L494s4ksvgwFVnOojeWugOxtwVSle1IvG024aXRqRTUx6jz3G42kaWeqkp6jB8SWCvX0SolmDyaWjr45RqY4OHkVoQqRmsxZiVbedJ4kjDZ8wWV8nfsBe224G5CyL+3m5b0dLot5TVPw5PDMhTUMr3BrWOLr8AFZkacpPCRvTrQjHLawdmwON0NPGx5+YNF/VdLQpuMEn1OGu6salaUo9Cb8WAp/DZFGaIVROXm3jwpYxwhPOcsm4NRhpudyoK8srAo1HOXuLgvVdIdKQ2Xp2CJsSXo4GZC1JYBkGpLAcig9LAUxTXprRImOA3TSVPI06laU/wARjfCRyvJuFvjdrdsqVlbSTyze1O7jJbUa6rxJkY3IWpKpGC5MGFvOo+EUVXmto2buqc75LoaFLSZP7xXvzNMeGlQfbJvoi0tMpLqxUWYprgFpTo3dTugS06ljhmywL9q0PcFcVTdHLMirT2zwmW82IRRbFwH3ULml1JI0ZSXCDhrGyC7SD6FPi0+hBUhKPUWXJ+CBsTqRwNyDUlgGQakMByKDkByYtrk1oemLvcWQ6Eq5WChxShbcnSD9grENslyiOM5QljJn63BKeYEFgB8RsUyrZ0p9jQpX1ek+GZurwypw899A4vjG7hubDzHh5rKq29W2e6HKNilc0L1eHVWJGwypiLsRYe7je57bCRoaXBp8b8WVharbRhurTUfi/wAvUyrnSK9OptppyT6Nfr6GspspVDty2OP/ADO3/wCIKyq3tXp9N+TdL4LH54J6ehXk15ml8X+2ScMmPPMzR6MJ/qqUvbSkvu0X/wByX6MtL2an3qL5f5G5cjv6Tt+8ZH9U6HttT/uov/uX7If/APHJL/UXy/yQ2ZOqYyXXjk/TocQbejgFfp+2FhU4luj8Vn8m/wAipc6DdJeTD/H9yPW1LKENFSe4LzZpku1p/wBXH5V+Op2ld/06if4/p1RRhpl1BPNN5/nz/AkiQEXBuDuCOCFcXJRnlPDElyJE2EXp2BmROtHAMh60sByGHIYHJiw5DA9Mca9BolixepMwS5K6XBgAQ3ZPVXCBht8mPxXK88j73OlUp0pVJcs1aN3ClHoJp8uMj+oXPmrlKzgupBU1CcuhKFJG390K2qEF2K/jVH3FwUcbnDYJSow9ASrTS6l5USingLh0CpVntQbeG+XJyHG8bllkcdRtc23WDVqykzrqFtCEehouz3E5HSaCSRbqrljUk5YMrWKEFDcjpJetnByjEmRHBG2J1o4BkMSIYFuImKYxFTM1yOt4DqVBVqxprMi5a21SvLEEUlLn+lc7Sbt35PCpq+pt4NSWi14rJrKWqbI0PYQQeCFaTTWUZzhKDxIRXAFt0+m8MFRcZKKnoZZZu7iaXE77cNHiT0CN5qFC0peJWlhfn7ku7LdrbzuMRgss3OD5PjYA6oPeu/RxGP8A2+/svPtS9rK9fMbdbI+v9z/Rfn7zprTRKVPzVfM/p/n8fkaOmp44mhkbGRsbs1sbQxoHkAuSnVcnlvLNxIduonMOAXQ3iBdLcIF0VMQmWNr2lr2tc0izmuAc0jwIKkjUaeUDBTVGWYQ0NgAh0/Sxg/ZgeAb0Houl032luLbEKvnh/wCS+D7/AI/Mxb/RaVy3OD2y+j+K/YzVfTSQHTILeBG7XehXfWOoW97DfRln1XdfFfxHGXlnWtZbaq+D7P4P+Mia1oFFg1IgwDUiIafiEbdnPaD5kKOUorqyxTo1JdEPw1DXbtII8jdFNPoOcJR6ofa9BofEc1oYJCZrUWBu4BIKA7JGqKNrxwpI1GhbTPYlhpbchW6dXI6MsPkhUQIO6lfIqrTXBYVbe9jLPEWVSvS3RFbVnCSZzmtyjN3h0i4J5WFOynu4OphqdPbyzYZTy+KVup31n8LStbXw+X1MLUb7x3hdDROer6RiyC1JDMB6kgYBqQFg5x2kl/eM50W28LrD1LO5eh1+gbfDfqYlZh0J03szrXmJ7XElrT8t1q2Mm00zmdahGM1JdTdYbQvqn2GzR9bujR4DzTNV1elp9LdLmT6L1/x6mZYWFS8qYXEV1fp/k3GHUMcDA1gA8T1cfEnqvML2/rXlTxazy+3ovgux3lra07aGymsL8/iSbqg5FkF1G5BCumuQgXTdwQXS3CBdOUgB3TlIWA7qRSANVVMyVpY8BwPQ/wAx4FW7a6q29RVaUsSX8w/VENehTrwcKiymYjGsJdTOuLujJ+V3UHwcvTtF1ynfw2y4qLqvX3r3fl9Tg9U0mdpLcuYPo/0f85KvWt9GRgp804oaenc9v1HYeSr3VV06eUaGmWqr1lF9Dk9TXSSOLnPcSTflc9KpKTy2dxCjCCxFFplvHZYJWDUS0kAgm6nt7iUJLngq3tnTq03xydcbVXaCOoBXSRWVk4mflbQgznxUm1DMsutSqYDkUHJYHJig9NwPTEVDQ4Ix4FNZRRVNNbhXISIYzecMiCWxUuMk2O4clY1o1OIACjntissKhObwjP4jnZkZLWDWfwsutqEIvETVt9GnNZnwUsmdal30s/CqPUar6IvrRaC+8xLc51Y5Z+Ch/wAQrd0J6LbPoybS5+INpGeykhqb/uRXqaBFrySNHhuZ6eewDg0+B2V2neU59zJuNLrUe2UScVw+KqZpfYjoR0T61KNVYZDbXFS2nmJlTkRmq/eHT4LNenpPqbi117fu8muy5hDWaaeEc/UfLq4qK8uqWn28qsui+r7IoxVW/rpd39EdPwykbEwMaLAc+JPUleVXF5VvKrrVXy/ouyR29tbQt6apwXC+vvJt1XlIsBXUTYQrpjYgXTchBdNyIF0ciBdHIhupqWRMfLI5rI2NL3vcbNY0C5JKkpxlOSjFZb6AZzms7aqBjy2OGplYDbvAGRh3m1rje3rZdFT9nbhxzKST9OpE6qNTlTO9Dify08hEoGp1PMBHMB4gXIcPQmypXWnV7Xma49V0/wAfiOjNSL+pgbI0scLhwsQeoUVCtOlNVKbxJcpjKtKFWDhNZTOdYzRGmlLDu0/NG4/vN/uF6xo2qw1C38RcSXEl6P8AZ9Uef6hp8rSrt6x7P3fv6lHjVCKmF0Z68HzWlXpeLDaRWdd29VTRzasy3URuI0Fw6ELDnZ1YvGDr6Wo0JrOSzy9laQvbJKNLWm9upVi1sZuScuhUvtTpqDjDlm/D7C3guhSwjlWsvIkypwdporqngr5DDkMDkxQchgemKDkMEiZCqmKWDIKkcPJS4hHbcKzCRNQlnhmFzBWSyvELL262WPfVJzn4cTprGjTpw8SRYYPlmJoDpfmd58KWhpsIrM+WVLrU6kniHCNDDQwt4Y32CvKhTXRGVOvVl1kxw0kR5Y32CDow9BirVV/cyFV5fppBuwD02VednSl2LNPUK9PuZzEsnFt3QOO3RZ9XTmuYM17fWFLy1URcNx+opH93Pct436KCnc1KL2zJrjT6NzHfT6m1psRbKwPYbgrR8VSjlHPTtpU5bZG8yfh+iLvXD5pNx5M6D+q809pb/wC01/BT8sPq+/y6HW6PaeDT3vrL8i8xTE4aOB9RO8RxRtu5x9g0DqSdgPNYVGjOtNU4LLZsZx1OO4121VLnkUcEMUQOxqA6WVw6EgODW+m/qumo+z1FR/qybfu4RE6r7Gn7OO0s4jL8JVRxx1Ba50T4riObTu5mkkkOA35INjxbfL1bRlbU/GpNuPdPqvePhUy8M6Pdc22TAumtiBdN3BBdLcIF05MBjO1+OR2EVPd3NnQukDeTEJBq+3B+y2tBlFXsd3o8fHBHV+6eb16CVR+hrJIJGTROdHJG4Pje02c1w6ps4RnFxkspiPVuWsU+Mo6aqIDTNCyRzRw15HzAeV7rz65peDXlT9H/AOi0nlZKjtAwE1tK8REtqYry0z2nS7vAPov4OG1uOD0VjTb2VndKonhPiXw9fwI6tKNSO2SyjjGC5udfuqkWcDp1207+Dh0K9RtdQ7T+ZzF5o6+9R+X7GsZUBwBBBB4PK2YtSWUYLpuLwxRmUiFtGnzJ6HKAyZ04k8M1mtU8GVkUHJYHphhyGB6FByGCRCZdwguAyWUVdQy9wp0yGPlZl6unayW9t+hspIwi3nHJs0qjnTxkmQOceAU9tFeaiupNjgkP7pTHJFeU4eo6KaTwKbuQzfAIxPHQoZQt0fUaeSOQU1sekmUmPYeyoYdgHDgqhdUY1F7zSsriVGXuKzJFFP8AFNp3A925256ADckfa6wbqvO0oTm+y4+Pb6m3WhSuXHHXP07nfqVukAdALegXl3mc8yecm2sJYRyvt+r3/wDRU4JEZEszh0dICGt9gXf7l1fs9Tjic+/C/Dr/AD4DKjOPrpCI3XY3hkk2KRStB7umbJLK7oNTHMY2/iS72BWNr1eNOzlF9ZYS+eWPprMj0MXLzyTwWgrqNsIEBB3SCC6KeBCZo2yNcx7WvY9pY9jgHNewixaR1BCmp1HFqUXhoD5ONZp7HJQ90mHPY6Mkn4ed+iSP+Frzs4epB9eV2dl7R05RUbhYfquj/Dt+BXlSfYpsJ7I8TleBMI6aO/zSPkZKbfwsYTc+pHqrtXXrSEcwbk/RJr6saqcjvOF0LKWCKniuI4Y2xsvudLRa58zyuQqVpVajqS6t5JksLA5I5MbyBnE+03LLPiJJI2hr5B3osLB9/qB87g+4XpGiSV7YRf8AfDyv346fTHyMSrWdtcOL+5Ln4ev1MvljEpGP7h97dL328ltWFeUZeHIg1G2hOPiRNU6dbiZhqmNGQu2aCT5J2R+1Lljwwyc725S3oZ9qpLjJqrqMxAw9DA9MWHIYJEGHpuCRBl6GB25IbFI55Tt6RC25PgdbgbHEFwBUbrY6E0FNLqToqCNvACjdSTHeGu48ImjoE3cw7Y+gehvgEssWI+gRiaegS3MGyPoMy0MbugTlUY10l2KyswBjuPwjuUuoU6kOjyR8v4R8PUd447BpDQRuCbb+11z3tBYXFxbbaCzzlo2NM1GlGp/V4Zt4pQeF5hWpzpzcZpprs+GddCcZx3ReUUuc8qw4rC2ORxjkjJMEzQHGMkbgjq02FxccBWrDUJ2c8pZT6oc1kwdL2LP1/taxnd337uFxkcPDc2B91tT9pIJeWm8+9jfDOn5dwKmw+EQUzNLb3e4nVJK/9T3dT+B0XL3t5Vuqm+o/h6L4E0Ul0LPUs98jw7oBDukIF0BAukIF0VwIRVVTImOlkc1kbGl73vNmtaOSSrNKnKpJRgst9ENbOXt7ZGurWxMp9VI6RsYkJcKh1zbvA3i38PPmuqXs5ihulPz4zjt8P8kPi8nVC9c3FokbI0siMm00MMR2js/ZxS9WvLD6OF/5t/K7T2OuNlepSfRrPyeP1MnU6e6MZehz4OZfVYX8bbr0JKOc45MjEsYzwWWH0T5z4N8VMmU69eFJe81uGYO1gG33KbKpgzJTqVnz0LcU7VDvY7wYFNqV0qYElyWApBteg0SokRMJTG8Cc+yJ8FL1KglP0Hxp55ZKaAOFH1JeEAuSwByE6kcA3A1JYG5C1JYFkGpLAch6ksByHqQwFSCcAeQlyhzSl1EOL2fMw+oPDvVU7zTrW+jsrxz6Puvg/wBOnuJaNzXtnuoy+K7P4om0eIB+x+Vw5af6LzrWfZ6vp/nXmp/7l2/6l2+PT4dDqdP1aldeX7s/T9v5kyPa3i9ZT0sLqV74mGUtqJYiWyN2Hdi43AJ1b+QHVRaFQoVaslVSbxwn9TUlJlbkDtOa9opsReGvG0VU7Zsg/TLYWaR+rg9bHcy6toT/APstlx3j+37fL0HRn6nUopg4BzSHNIu1zSHNcPEEcrk5QcXhrDJkxwOTMBDugIO6WAiJpmsBc9zWNHLnkNaPUlOhCU3iKy/cLJkMd7TMNpQQ2X4mQcMpvnb95Pp9iT5LZtdAu6zzJbV7/wBuv5EbqpHIs5Z8q8U+R1oacEFtPGSQSOC93Lz7DyXYafpNGzWY8y9X+noQSm5Gw7MOz97Hsr61mnTZ9NTvHza+ksg6W5A5vvtbfJ1nWI7XQoPLfEn+i/X+YdCPdnWHyLlUh7ZHllU0URtmSz5Jejk8nMP/ADH910Ps7LZfw96a+hUufNTaMVlzB3TnW64jB/3L0+HJz15cKn5V1N7SUrGWAFgFLuZiNbpZZPvZR4JW8BakcDMmMwTEu/YHKW2q+JHJJeW3gzwWV7q0VCVTQEqOUiNtt4RbQQgKrKWSzCnjqOkpuB7YkuRwMbElyOBuQtSWAZBqRwDIWpLAsg1JYFkF0MByKDksBTDDkMD0xQKGB6YzJGL39j1R4ktr6eg1rD3LqKc5krHQTtD2SNLXBw+V7T0PmvP9c0CVpL7XZ8RXLS/t96/5fX0+HTptM1TxMUq33uz9fj7/AMzl2aOzOaJzpKL9vEdxESBPGPAX2ePTfy6pllrtKolGv5ZevZ/t/OTcMlS4jXUDy1klTSuBu6O8kVzxdzDsfuFrTo29zHMoxkvXh/UKeC5g7S8XZ/idQ8HwU7vzouqMtDsZf6fyb/cO+Q8/tSxY8TRt8xTwX/LSmLQLBf2f+Uv3D4kiFUdoOLSCxq5B/kbFEfdjQp4aPZR6Ul+OX+bBvl6lT/1lc/8AxVW8f92peL+5Cuf0beP9sV+CByzVYJ2WV89jNopGdTKQ+W3lG0/zIWTc+0FpS4hmb93T5v8ATI5U2zp2V8h0OHkSNaZpxxPPZxafFjeG+vPmuavNYubpbc7Y+i/V9WSKCRp3SLMSE2R5ZVLFEbZXVVVZWKcMkMpGexQCpa6En5XFuq3gHA2/C6f2fsp1LpTXSPV/FYRmX12qNP3voSqWJsbQ1oAAFgBwAvR0sHJzk5PLJED7lPlHCI4SyyQXJmB7YWpEZkwuW6QxRgHlGzpOEOTQ1Csqk8o0EDmg7kXU06iRmOEpdEXdNGLXVaUsksKe3qPkpuB7YguTiNsSSjga2JJRG5CukNyFdEWQakgZBdIOQXQDkO6QUxQchgemKBQHJir3QwSIYlb0KcMawKp6o/S7kdfEeK829pND+yT8eiv6cu3+1+nwfb5eh1Wlaj40fDqPzr6r1+PqSZGxyjTIxkjf0yNa9vsVykZTpvMG18Hg20yE7K2Gu5o6X/TCxn/jZWFqV4v9SXzHJIDMnYYP8HT/AHaT/VJ6ref/AKMdhEqDLeHsILaOkBHB+HiJH3IUMtQu5LDqy+bCki1ZpaLNAaPBoDR7BVG3J5byODL0MCyJMikURuRmSVSKIxshVFQpoQIZSM5i+IWHn0WlbUHJpJFacgqBhDRf6jufVeoabZRtaCguvV/E5G7rutUcu3b4EwO3stJIpN84JEDbISeQwjgcLkMCYV0RmTHYtiTadhPXohc3Cpo0LW2daRh5MxSvlBBNrrAncylI6enYU4Q6HXctVJkgaXc2WrQeYnNXkVGo0i1JU5QbEEo4GtiSURmQtSI0TdHAAXSwAK6Qsh3REC6AchgpYHZDugOTFAoYHpigUMD0wPFx5jj+yC4HtZRBnNi0/ZKtQp16UqVRZi1yMhUlTqRnHqh6Co6FeQajp87SvKjLt0fquzO4tbmNamprv+ZMjqFmuBcTJDJlE4j0xwSobR2Q+9Q2iyEZU5RFkbdKnqIxsiTVCmjAjbKivrbXVulSyQyZmY5++qLfus+Y+vT/AO8l12g2alV3vpHn8exl6jV2UcLq+P3NFCV3CRzLIWL4zHStL3n0HUplavGlHLJbW0ncTxEzsXaM3VYxnTfnqs7/AIis9DZeiPbw+TYYTi8VUzXGb+I6haFKrGosoxLm2nQliSJ11NgqHF8zYmZZCAdlz91Wc5Hb6fbeHDnqQMGpTLK0DxCr045kXK9RQg2dzwSn7uFrfILepRxE4m6qb5tk4lTJFRiSURgglEa2FdEaJLkgNiS9HA3cFrRwDcDWlgO4UHIYHJiroDgwUgoUChgegwUCRMWCmtEiZBqLl9vA3U0eI5IJPM8Eeodbf3XL+01h41BV4rzQ6/8AS/2f6m7pFxsqeG+kvz/yLhqrrzyVM6dMmMqVA6Y9MfbOo3AemKNQlsDkQZ0VAGRiWpUsYDGyvqKtWIUyNszOMYhYHdadvRyRDOV92ukPL3n2G3913ej0dlHPqYOqSzUUfRGnjctpIx2cvzxWukqXNvszYBc/fVHKpg63S6KhRT9TOKkaZocl4o6Coa2/yvNiOit2dVwqIztSt1Vot90dga+4uuiOIfDOEsopHutpNyuV2ts9EdSMUdHyTlru7SPG60rWhjlnPaje7vLE3o2C0kjn5MSSnDGJJRGNiSURohzkcDGxu6IwCIgJCEl4HJA+6GUFRb7Aa8Hgj3Ryg7Wuo41yGApiwUMDxV0B6DBQY9CtVt0CVMr5XXJPndTpcYKufNkblOoKOpSjOLhLo1h/iWqU3FqS6oqoqjSSDyDZeUXdq6NWVN9m0dxSmqkFNd1kmx1SpOmTJkllSonTHZFfEoeGHI3JUp6gBsiT1fmpo0xrZT11dzurlKkRsyuKVRNwtWhTwJI0mXxphYP4QffddrZRxRivcczfPNWT95exvV4z2jmudKQsqC7o7cFc9f03Gpn1Or0uqp0UvQzyommWGAwl9REB+oFTUIuVRJFe7mo0ZN+h2uPYAeQXUpcHAy5bBT4FCDq0i/oqPgxTL/2uo44yWbWBosNlKlgqSk31CJTiJiSU4YxJKI1jbiikMbEJxGBIQRNt0hJZMPmnOndExQWLhsXeCyrq+2vbA6bTtF3pTq9DEVGO1MhuZHfY2WZK4qS6s6OFlQgsKKFUuYKmI3bI4+RN0Y3FSPRjalhQqLDibnK+cxMRFNZrzsD0K1bW+U/LM5vUdGdJb6XQ2zHXWiYKFgoD0GCgSIRUP29U6K5FUflIbipSFIZc5JongUWJv0S3/UAfvwuG9obbbc7/APcvquP2Ot0mpuobfR4/UTHVLnXTNQlMqlG6YRXxfmm+EEalrE6NIBAqKvzViFIBS1tUSrtKmDBEp6Z0jr2JHod1qUKL9AOcY9Wa3DoXho+U+y6u3WII5a5nFzfJZNDh0KtIpSlH1IWL4U2pZpeN+h8FFcW8a0cMmtbuVvPMTHTZMnDrNII8VjS0yonwb8NZotZfU02Wcttpjrf8z/5LQtLFUvNLqZGoam662x6GpEiv4MglSYrEwbuHuqE6kUW6dvOS4RGOYoP1D3TFXiPdlU9B6LFoncOHupI1YsrztqkeqJDZgeCFKmmV5Ra6hkpxExslPRGwJAAkIqc0VZhppHDm1gq91PZTbL2nUVVuIxZxWR5cSTyTcrmm8vJ6GkksISgECQhUby0hw2INwinh5A0msM7PlWuM1PG882sV0trPfSTZwGoUVSuHFF1dWCqg7oEiGqh3CdAFQiOKlGJDEjkcEkUUGYnW0O8yPff+i5v2hpZhCXo2vn/6Oj0WXMo/B/z5lZFULkpQN8fFSo/DEKbMSbNBcTwACSfsjGi5PCWWCUlFZk8IsabAqmXd1om+L/q/2j+tlr2+iV58y8q9/X5fvgyq+sW9PiPmfu6fP9slrTZSi/8A0dJIfXQ38b/lbFLRaEPvtv6fz5mVV1uvL7iS+v5/sWUGX6dnEUfqRqPuVfha0IfdiijO8uZ/em/mS2UTRwxoHoArCUUVnKo+48Kb+EJbgOMhDqQ+ATlNETpzYg0Z8E7xEN8Oohp9H/CnqYMzQw6jHonKYfFa6jfwh8U7eh3jI4zNiM8nJd+VyUpykeiRo04DBfKP1flN8xJiA5FiMzOHO9yiqkkMlRpy7FtQZsmjtckqeF3KJTrabTn0Rq8Lzox9g/ZX6V6n1MW50iS5iaakr2Si7SCtGFSMlwYVW3nTfKJd1IVwXSEVuYaQzU8jByQbKC4p76bRdsK3hVoyZxWoiLHFrhYg2XMSTTwz0OElKKaG0BwEhCo2FxDRuSbBFLLwCTSWWdkyvSGGmjaebXK6e1puFJJnAajWVW4ckXBkVjaVMjbpSjtDuY2+ROSDlsYe9PSHJEaV6OCaMTO5nnDYwT0cOPQrG1qnvoL4m5pPFX8DOwVwcbC5J6AErk/s03wkdFJxiss1mD5dkls+Uljf0/vn+y0rbRpT5q8L6mHea1Cn5aXL9exr6DDooRZjQPF3Lj9+q36NrSoLEI4/nqc5Wuqtd5nLP5fIs44VI5DIwHmxpmSTaLACAeAXSwLId0sCyDUhgW4GpHAsgQFkS6Np6IptDXCL7DfwrU7xGM+zwMZQ5VhZyAVDGzikaU9TqSZOky1AR9IR+zQGq/qruVFfkqJ19OyinZRfQsU9WnHqZXE8myR3Ld1TqWco9DVoarCXDM3UUkkR3BFlTlCUTThVhUXBMwzG5YSLE2UtK4lBle4sqdVco3+A5pZKA1xsVr294pcM5e90qVPmPQ1DJARcLQTyYkotPDDKQkZTMuUWVF5I/lf+Cs+5sVU5j1NzT9XlRW2fKMPV5WqozbQXeYWVOzqx7HSUtTt5r7wmmyxVPNu7I8yhG0qy7BqalbwWdxs8uZPbARJL8zxwOgWra2Cg90upz9/rDqrZT4RrVqIwRJKIUhDiiOSGXuTkh6QxI9OSJYoiyyJxPGJUYpQvqQGMHXc+Cz7+k6kNqNC1rwt3ukXeX8sxUwBIDn+J6eigt7SFJe8zr7VKld4TwjRMHQK0zLTJkEHUqGUvQs06fdki6YT5BdLA1sK6OAZBdIGQXSFkF0gZBdIOQ9SGBZD1JYDkO6AclOFaISQ3hRknYIooayPOBZJiRg85sGk7D2Cy7tLB0Olt5OeFZLOlJWHuIeLE8qSn1Ia68p17LziYW3326ro7b7hwd+kqrLRWSiBIQRCQUJskECcISUgoQ5EchpycPQy9ORIiNKnomiQpkWWIlvgwGlV59SjdvzFqFGUSTScqOp0JqH3icVAW2JKIAJDAkQASEBIQEgBpCAEghoBDQE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http://liberationathletics.com/wp-content/uploads/2013/04/uni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1140106"/>
            <a:ext cx="6762750" cy="507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6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p:txBody>
          <a:bodyPr/>
          <a:lstStyle/>
          <a:p>
            <a:pPr marL="0" indent="0">
              <a:buNone/>
            </a:pPr>
            <a:endParaRPr lang="en-US" dirty="0">
              <a:latin typeface="Helvetica"/>
              <a:cs typeface="Helvetica"/>
            </a:endParaRPr>
          </a:p>
          <a:p>
            <a:pPr marL="0" indent="0">
              <a:buNone/>
            </a:pPr>
            <a:endParaRPr lang="en-US" dirty="0" smtClean="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Rectangle 4"/>
          <p:cNvSpPr/>
          <p:nvPr/>
        </p:nvSpPr>
        <p:spPr>
          <a:xfrm>
            <a:off x="609600" y="1326886"/>
            <a:ext cx="7772400" cy="5459956"/>
          </a:xfrm>
          <a:prstGeom prst="rect">
            <a:avLst/>
          </a:prstGeom>
        </p:spPr>
        <p:txBody>
          <a:bodyPr wrap="square">
            <a:spAutoFit/>
          </a:bodyPr>
          <a:lstStyle/>
          <a:p>
            <a:pPr>
              <a:spcBef>
                <a:spcPct val="20000"/>
              </a:spcBef>
            </a:pPr>
            <a:r>
              <a:rPr lang="en-US" sz="3200" b="1" dirty="0" smtClean="0">
                <a:solidFill>
                  <a:prstClr val="black"/>
                </a:solidFill>
                <a:latin typeface="Calibri"/>
              </a:rPr>
              <a:t>OWASP Project Summit </a:t>
            </a:r>
          </a:p>
          <a:p>
            <a:pPr>
              <a:spcBef>
                <a:spcPct val="20000"/>
              </a:spcBef>
            </a:pPr>
            <a:r>
              <a:rPr lang="en-US" sz="3200" b="1" dirty="0" smtClean="0">
                <a:solidFill>
                  <a:prstClr val="black"/>
                </a:solidFill>
                <a:latin typeface="Calibri"/>
              </a:rPr>
              <a:t>16</a:t>
            </a:r>
            <a:r>
              <a:rPr lang="en-US" sz="3200" b="1" baseline="30000" dirty="0" smtClean="0">
                <a:solidFill>
                  <a:prstClr val="black"/>
                </a:solidFill>
                <a:latin typeface="Calibri"/>
              </a:rPr>
              <a:t>th</a:t>
            </a:r>
            <a:r>
              <a:rPr lang="en-US" sz="3200" b="1" dirty="0" smtClean="0">
                <a:solidFill>
                  <a:prstClr val="black"/>
                </a:solidFill>
                <a:latin typeface="Calibri"/>
              </a:rPr>
              <a:t> </a:t>
            </a:r>
            <a:r>
              <a:rPr lang="en-US" sz="3200" b="1" dirty="0">
                <a:solidFill>
                  <a:prstClr val="black"/>
                </a:solidFill>
                <a:latin typeface="Calibri"/>
              </a:rPr>
              <a:t>Floor </a:t>
            </a:r>
            <a:r>
              <a:rPr lang="en-US" sz="3200" b="1" dirty="0" err="1" smtClean="0">
                <a:solidFill>
                  <a:prstClr val="black"/>
                </a:solidFill>
                <a:latin typeface="Calibri"/>
              </a:rPr>
              <a:t>Skylobby</a:t>
            </a:r>
            <a:endParaRPr lang="en-US" sz="3200" b="1" dirty="0" smtClean="0">
              <a:solidFill>
                <a:prstClr val="black"/>
              </a:solidFill>
              <a:latin typeface="Calibri"/>
            </a:endParaRPr>
          </a:p>
          <a:p>
            <a:pPr marL="457200" indent="-457200">
              <a:spcBef>
                <a:spcPct val="20000"/>
              </a:spcBef>
              <a:buFontTx/>
              <a:buChar char="-"/>
            </a:pPr>
            <a:r>
              <a:rPr lang="en-US" sz="2000" dirty="0" smtClean="0">
                <a:solidFill>
                  <a:prstClr val="black"/>
                </a:solidFill>
                <a:latin typeface="Calibri"/>
              </a:rPr>
              <a:t>PCI Toolkit</a:t>
            </a:r>
          </a:p>
          <a:p>
            <a:pPr marL="457200" indent="-457200">
              <a:spcBef>
                <a:spcPct val="20000"/>
              </a:spcBef>
              <a:buFontTx/>
              <a:buChar char="-"/>
            </a:pPr>
            <a:r>
              <a:rPr lang="en-US" sz="2000" dirty="0" smtClean="0">
                <a:solidFill>
                  <a:prstClr val="black"/>
                </a:solidFill>
                <a:latin typeface="Calibri"/>
              </a:rPr>
              <a:t>ZAP </a:t>
            </a:r>
            <a:r>
              <a:rPr lang="en-US" sz="2000" dirty="0" err="1" smtClean="0">
                <a:solidFill>
                  <a:prstClr val="black"/>
                </a:solidFill>
                <a:latin typeface="Calibri"/>
              </a:rPr>
              <a:t>Hackathon</a:t>
            </a:r>
            <a:endParaRPr lang="en-US" sz="2000" dirty="0">
              <a:solidFill>
                <a:prstClr val="black"/>
              </a:solidFill>
              <a:latin typeface="Calibri"/>
            </a:endParaRPr>
          </a:p>
          <a:p>
            <a:pPr marL="457200" indent="-457200">
              <a:spcBef>
                <a:spcPct val="20000"/>
              </a:spcBef>
              <a:buFontTx/>
              <a:buChar char="-"/>
            </a:pPr>
            <a:r>
              <a:rPr lang="en-US" sz="2000" dirty="0" smtClean="0">
                <a:solidFill>
                  <a:prstClr val="black"/>
                </a:solidFill>
                <a:latin typeface="Calibri"/>
              </a:rPr>
              <a:t>ESAPI 3.0 </a:t>
            </a:r>
            <a:r>
              <a:rPr lang="en-US" sz="2000" dirty="0">
                <a:solidFill>
                  <a:prstClr val="black"/>
                </a:solidFill>
                <a:latin typeface="Calibri"/>
                <a:sym typeface="Wingdings" panose="05000000000000000000" pitchFamily="2" charset="2"/>
              </a:rPr>
              <a:t>&amp;</a:t>
            </a:r>
            <a:r>
              <a:rPr lang="en-US" sz="2000" dirty="0" smtClean="0">
                <a:solidFill>
                  <a:prstClr val="black"/>
                </a:solidFill>
                <a:latin typeface="Calibri"/>
                <a:sym typeface="Wingdings" panose="05000000000000000000" pitchFamily="2" charset="2"/>
              </a:rPr>
              <a:t> </a:t>
            </a:r>
            <a:r>
              <a:rPr lang="en-US" sz="2000" dirty="0" err="1" smtClean="0">
                <a:solidFill>
                  <a:prstClr val="black"/>
                </a:solidFill>
                <a:latin typeface="Calibri"/>
                <a:sym typeface="Wingdings" panose="05000000000000000000" pitchFamily="2" charset="2"/>
              </a:rPr>
              <a:t>Hackathon</a:t>
            </a:r>
            <a:endParaRPr lang="en-US" sz="2000" dirty="0" smtClean="0">
              <a:solidFill>
                <a:prstClr val="black"/>
              </a:solidFill>
              <a:latin typeface="Calibri"/>
              <a:sym typeface="Wingdings" panose="05000000000000000000" pitchFamily="2" charset="2"/>
            </a:endParaRPr>
          </a:p>
          <a:p>
            <a:pPr marL="457200" indent="-457200">
              <a:spcBef>
                <a:spcPct val="20000"/>
              </a:spcBef>
              <a:buFontTx/>
              <a:buChar char="-"/>
            </a:pPr>
            <a:r>
              <a:rPr lang="en-US" sz="2000" dirty="0" err="1" smtClean="0">
                <a:solidFill>
                  <a:prstClr val="black"/>
                </a:solidFill>
                <a:latin typeface="Calibri"/>
              </a:rPr>
              <a:t>OpenSAMM</a:t>
            </a:r>
            <a:r>
              <a:rPr lang="en-US" sz="2000" dirty="0" smtClean="0">
                <a:solidFill>
                  <a:prstClr val="black"/>
                </a:solidFill>
                <a:latin typeface="Calibri"/>
              </a:rPr>
              <a:t> Working Session</a:t>
            </a:r>
            <a:endParaRPr lang="en-US" sz="2000" dirty="0" smtClean="0">
              <a:solidFill>
                <a:prstClr val="black"/>
              </a:solidFill>
              <a:latin typeface="Calibri"/>
            </a:endParaRPr>
          </a:p>
          <a:p>
            <a:pPr marL="457200" indent="-457200">
              <a:spcBef>
                <a:spcPct val="20000"/>
              </a:spcBef>
              <a:buFontTx/>
              <a:buChar char="-"/>
            </a:pPr>
            <a:r>
              <a:rPr lang="en-US" sz="2000" dirty="0" smtClean="0">
                <a:solidFill>
                  <a:prstClr val="black"/>
                </a:solidFill>
                <a:latin typeface="Calibri"/>
              </a:rPr>
              <a:t>OWASP Media Project</a:t>
            </a:r>
          </a:p>
          <a:p>
            <a:pPr marL="457200" indent="-457200">
              <a:spcBef>
                <a:spcPct val="20000"/>
              </a:spcBef>
              <a:buFontTx/>
              <a:buChar char="-"/>
            </a:pPr>
            <a:r>
              <a:rPr lang="en-US" sz="2000" dirty="0" smtClean="0">
                <a:solidFill>
                  <a:prstClr val="black"/>
                </a:solidFill>
                <a:latin typeface="Calibri"/>
              </a:rPr>
              <a:t>OWASP Project Reviews &amp; </a:t>
            </a:r>
            <a:r>
              <a:rPr lang="en-US" sz="2000" dirty="0" smtClean="0">
                <a:solidFill>
                  <a:prstClr val="black"/>
                </a:solidFill>
                <a:latin typeface="Calibri"/>
              </a:rPr>
              <a:t>Assessments</a:t>
            </a:r>
          </a:p>
          <a:p>
            <a:pPr marL="457200" indent="-457200">
              <a:spcBef>
                <a:spcPct val="20000"/>
              </a:spcBef>
              <a:buFontTx/>
              <a:buChar char="-"/>
            </a:pPr>
            <a:r>
              <a:rPr lang="en-US" sz="2000" dirty="0" smtClean="0">
                <a:solidFill>
                  <a:prstClr val="black"/>
                </a:solidFill>
                <a:latin typeface="Calibri"/>
              </a:rPr>
              <a:t>Application Security Guide for CISOs and CISO Survey</a:t>
            </a:r>
            <a:endParaRPr lang="en-US" sz="2000" dirty="0" smtClean="0">
              <a:solidFill>
                <a:prstClr val="black"/>
              </a:solidFill>
              <a:latin typeface="Calibri"/>
            </a:endParaRPr>
          </a:p>
          <a:p>
            <a:pPr>
              <a:spcBef>
                <a:spcPct val="20000"/>
              </a:spcBef>
            </a:pPr>
            <a:r>
              <a:rPr lang="en-US" sz="3200" b="1" dirty="0" smtClean="0">
                <a:solidFill>
                  <a:prstClr val="black"/>
                </a:solidFill>
                <a:latin typeface="Calibri"/>
              </a:rPr>
              <a:t>Project Talks in Edison Room Wed &amp; Thurs</a:t>
            </a:r>
          </a:p>
          <a:p>
            <a:pPr>
              <a:spcBef>
                <a:spcPct val="20000"/>
              </a:spcBef>
            </a:pPr>
            <a:r>
              <a:rPr lang="en-US" sz="3200" b="1" dirty="0" smtClean="0">
                <a:solidFill>
                  <a:prstClr val="black"/>
                </a:solidFill>
                <a:latin typeface="Calibri"/>
                <a:cs typeface="Helvetica"/>
              </a:rPr>
              <a:t>- </a:t>
            </a:r>
            <a:r>
              <a:rPr lang="en-US" sz="2400" b="1" dirty="0" err="1" smtClean="0">
                <a:solidFill>
                  <a:prstClr val="black"/>
                </a:solidFill>
                <a:latin typeface="Calibri"/>
                <a:cs typeface="Helvetica"/>
              </a:rPr>
              <a:t>AppSensor</a:t>
            </a:r>
            <a:r>
              <a:rPr lang="en-US" sz="2400" b="1" dirty="0" smtClean="0">
                <a:solidFill>
                  <a:prstClr val="black"/>
                </a:solidFill>
                <a:latin typeface="Calibri"/>
                <a:cs typeface="Helvetica"/>
              </a:rPr>
              <a:t> and Security Principals (swap)</a:t>
            </a:r>
            <a:endParaRPr lang="en-US" sz="2400" dirty="0">
              <a:solidFill>
                <a:prstClr val="black"/>
              </a:solidFill>
              <a:latin typeface="Helvetica"/>
              <a:cs typeface="Helvetica"/>
            </a:endParaRPr>
          </a:p>
          <a:p>
            <a:pPr>
              <a:spcBef>
                <a:spcPct val="20000"/>
              </a:spcBef>
            </a:pPr>
            <a:endParaRPr lang="en-US" sz="2800" b="1" dirty="0" smtClean="0">
              <a:solidFill>
                <a:prstClr val="black"/>
              </a:solidFill>
              <a:latin typeface="Calibri"/>
            </a:endParaRPr>
          </a:p>
        </p:txBody>
      </p:sp>
      <p:pic>
        <p:nvPicPr>
          <p:cNvPr id="6" name="Picture 2" descr="http://www.clker.com/cliparts/R/C/M/4/I/r/tubo6-hi.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47167" y="1143000"/>
            <a:ext cx="3657600" cy="318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1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457200" y="1143000"/>
            <a:ext cx="8229600" cy="4983163"/>
          </a:xfrm>
        </p:spPr>
        <p:txBody>
          <a:bodyPr/>
          <a:lstStyle/>
          <a:p>
            <a:pPr marL="0" indent="0">
              <a:buNone/>
            </a:pPr>
            <a:endParaRPr lang="en-US" dirty="0">
              <a:latin typeface="Helvetica"/>
              <a:cs typeface="Helvetica"/>
            </a:endParaRPr>
          </a:p>
          <a:p>
            <a:pPr marL="0" indent="0">
              <a:buNone/>
            </a:pPr>
            <a:endParaRPr lang="en-US" dirty="0" smtClean="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pic>
        <p:nvPicPr>
          <p:cNvPr id="4098" name="Picture 2" descr="Stick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19200"/>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066800"/>
            <a:ext cx="5638800" cy="6186309"/>
          </a:xfrm>
          <a:prstGeom prst="rect">
            <a:avLst/>
          </a:prstGeom>
          <a:noFill/>
        </p:spPr>
        <p:txBody>
          <a:bodyPr wrap="square" rtlCol="0">
            <a:spAutoFit/>
          </a:bodyPr>
          <a:lstStyle/>
          <a:p>
            <a:r>
              <a:rPr lang="en-US" sz="2400" dirty="0" smtClean="0">
                <a:latin typeface="Comic Sans MS" panose="030F0702030302020204" pitchFamily="66" charset="0"/>
              </a:rPr>
              <a:t>Open Mic Sessions</a:t>
            </a:r>
          </a:p>
          <a:p>
            <a:endParaRPr lang="en-US" sz="2400" dirty="0">
              <a:latin typeface="Comic Sans MS" panose="030F0702030302020204" pitchFamily="66" charset="0"/>
            </a:endParaRPr>
          </a:p>
          <a:p>
            <a:r>
              <a:rPr lang="en-US" sz="2400" dirty="0" smtClean="0">
                <a:latin typeface="Comic Sans MS" panose="030F0702030302020204" pitchFamily="66" charset="0"/>
              </a:rPr>
              <a:t>Community Energy Boards</a:t>
            </a:r>
          </a:p>
          <a:p>
            <a:endParaRPr lang="en-US" sz="2400" dirty="0">
              <a:latin typeface="Comic Sans MS" panose="030F0702030302020204" pitchFamily="66" charset="0"/>
            </a:endParaRPr>
          </a:p>
          <a:p>
            <a:r>
              <a:rPr lang="en-US" sz="2400" dirty="0" smtClean="0">
                <a:latin typeface="Comic Sans MS" panose="030F0702030302020204" pitchFamily="66" charset="0"/>
              </a:rPr>
              <a:t>CTF x 2</a:t>
            </a:r>
          </a:p>
          <a:p>
            <a:endParaRPr lang="en-US" sz="2400" dirty="0">
              <a:latin typeface="Comic Sans MS" panose="030F0702030302020204" pitchFamily="66" charset="0"/>
            </a:endParaRPr>
          </a:p>
          <a:p>
            <a:r>
              <a:rPr lang="en-US" sz="2400" dirty="0" err="1" smtClean="0">
                <a:latin typeface="Comic Sans MS" panose="030F0702030302020204" pitchFamily="66" charset="0"/>
              </a:rPr>
              <a:t>Lockpick</a:t>
            </a:r>
            <a:r>
              <a:rPr lang="en-US" sz="2400" dirty="0" smtClean="0">
                <a:latin typeface="Comic Sans MS" panose="030F0702030302020204" pitchFamily="66" charset="0"/>
              </a:rPr>
              <a:t> Village</a:t>
            </a:r>
          </a:p>
          <a:p>
            <a:endParaRPr lang="en-US" sz="2400" dirty="0">
              <a:latin typeface="Comic Sans MS" panose="030F0702030302020204" pitchFamily="66" charset="0"/>
            </a:endParaRPr>
          </a:p>
          <a:p>
            <a:r>
              <a:rPr lang="en-US" sz="2400" dirty="0" smtClean="0">
                <a:latin typeface="Comic Sans MS" panose="030F0702030302020204" pitchFamily="66" charset="0"/>
              </a:rPr>
              <a:t>Waspy Awards</a:t>
            </a:r>
          </a:p>
          <a:p>
            <a:endParaRPr lang="en-US" sz="2400" dirty="0">
              <a:latin typeface="Comic Sans MS" panose="030F0702030302020204" pitchFamily="66" charset="0"/>
            </a:endParaRPr>
          </a:p>
          <a:p>
            <a:r>
              <a:rPr lang="en-US" sz="2400" dirty="0" smtClean="0">
                <a:latin typeface="Comic Sans MS" panose="030F0702030302020204" pitchFamily="66" charset="0"/>
              </a:rPr>
              <a:t>OWASP Jeopardy</a:t>
            </a:r>
          </a:p>
          <a:p>
            <a:endParaRPr lang="en-US" sz="2400" dirty="0">
              <a:latin typeface="Comic Sans MS" panose="030F0702030302020204" pitchFamily="66" charset="0"/>
            </a:endParaRPr>
          </a:p>
          <a:p>
            <a:r>
              <a:rPr lang="en-US" sz="2400" dirty="0">
                <a:latin typeface="Comic Sans MS" panose="030F0702030302020204" pitchFamily="66" charset="0"/>
              </a:rPr>
              <a:t>The Great OWASP Bug Bash of </a:t>
            </a:r>
            <a:r>
              <a:rPr lang="en-US" sz="2400" dirty="0" smtClean="0">
                <a:latin typeface="Comic Sans MS" panose="030F0702030302020204" pitchFamily="66" charset="0"/>
              </a:rPr>
              <a:t>2013</a:t>
            </a:r>
          </a:p>
          <a:p>
            <a:endParaRPr lang="en-US" sz="2400" dirty="0">
              <a:latin typeface="Comic Sans MS" panose="030F0702030302020204" pitchFamily="66" charset="0"/>
            </a:endParaRPr>
          </a:p>
          <a:p>
            <a:endParaRPr lang="en-US" sz="2400" dirty="0" smtClean="0">
              <a:latin typeface="Comic Sans MS" panose="030F0702030302020204" pitchFamily="66" charset="0"/>
            </a:endParaRPr>
          </a:p>
          <a:p>
            <a:endParaRPr lang="en-US" dirty="0"/>
          </a:p>
          <a:p>
            <a:endParaRPr lang="en-US" dirty="0"/>
          </a:p>
        </p:txBody>
      </p:sp>
    </p:spTree>
    <p:extLst>
      <p:ext uri="{BB962C8B-B14F-4D97-AF65-F5344CB8AC3E}">
        <p14:creationId xmlns:p14="http://schemas.microsoft.com/office/powerpoint/2010/main" val="310794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p:txBody>
          <a:bodyPr/>
          <a:lstStyle/>
          <a:p>
            <a:pPr marL="0" indent="0">
              <a:buNone/>
            </a:pPr>
            <a:endParaRPr lang="en-US" dirty="0">
              <a:latin typeface="Helvetica"/>
              <a:cs typeface="Helvetica"/>
            </a:endParaRPr>
          </a:p>
          <a:p>
            <a:pPr marL="0" indent="0">
              <a:buNone/>
            </a:pPr>
            <a:endParaRPr lang="en-US" dirty="0" smtClean="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pic>
        <p:nvPicPr>
          <p:cNvPr id="1026" name="Picture 2" descr="http://kinkycurlycoilyme.com/wp-content/uploads/2011/05/Feed-Your-Hair-Beer.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086678"/>
            <a:ext cx="8202385" cy="51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305</Words>
  <Application>Microsoft Office PowerPoint</Application>
  <PresentationFormat>On-screen Show (4:3)</PresentationFormat>
  <Paragraphs>62</Paragraphs>
  <Slides>9</Slides>
  <Notes>5</Notes>
  <HiddenSlides>0</HiddenSlides>
  <MMClips>2</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Office Theme</vt:lpstr>
      <vt:lpstr>1_Office Theme</vt:lpstr>
      <vt:lpstr>2_Office Theme</vt:lpstr>
      <vt:lpstr>3_Office Theme</vt:lpstr>
      <vt:lpstr>4_Office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OWASP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Presentation Template</dc:title>
  <dc:creator>OWASP Foundation</dc:creator>
  <cp:lastModifiedBy>sarah</cp:lastModifiedBy>
  <cp:revision>19</cp:revision>
  <dcterms:created xsi:type="dcterms:W3CDTF">2012-03-30T06:23:37Z</dcterms:created>
  <dcterms:modified xsi:type="dcterms:W3CDTF">2013-11-20T07:01:49Z</dcterms:modified>
</cp:coreProperties>
</file>