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275" r:id="rId3"/>
    <p:sldId id="313" r:id="rId4"/>
    <p:sldId id="432" r:id="rId5"/>
    <p:sldId id="407" r:id="rId6"/>
    <p:sldId id="434" r:id="rId7"/>
    <p:sldId id="267" r:id="rId8"/>
    <p:sldId id="268" r:id="rId9"/>
    <p:sldId id="362" r:id="rId10"/>
    <p:sldId id="359" r:id="rId11"/>
    <p:sldId id="401" r:id="rId12"/>
    <p:sldId id="317" r:id="rId13"/>
    <p:sldId id="316" r:id="rId14"/>
    <p:sldId id="318" r:id="rId15"/>
    <p:sldId id="319" r:id="rId16"/>
    <p:sldId id="321" r:id="rId17"/>
    <p:sldId id="322" r:id="rId18"/>
    <p:sldId id="323" r:id="rId19"/>
    <p:sldId id="324" r:id="rId20"/>
    <p:sldId id="325" r:id="rId21"/>
    <p:sldId id="326" r:id="rId22"/>
    <p:sldId id="327" r:id="rId23"/>
    <p:sldId id="304" r:id="rId24"/>
    <p:sldId id="417" r:id="rId25"/>
    <p:sldId id="416" r:id="rId26"/>
    <p:sldId id="320" r:id="rId27"/>
    <p:sldId id="337" r:id="rId28"/>
    <p:sldId id="338" r:id="rId29"/>
    <p:sldId id="339" r:id="rId30"/>
    <p:sldId id="408" r:id="rId31"/>
    <p:sldId id="410" r:id="rId32"/>
    <p:sldId id="411" r:id="rId33"/>
    <p:sldId id="412" r:id="rId34"/>
    <p:sldId id="413" r:id="rId35"/>
    <p:sldId id="414" r:id="rId36"/>
    <p:sldId id="341" r:id="rId37"/>
    <p:sldId id="440" r:id="rId38"/>
    <p:sldId id="415" r:id="rId39"/>
    <p:sldId id="403" r:id="rId40"/>
    <p:sldId id="402" r:id="rId41"/>
    <p:sldId id="380" r:id="rId42"/>
    <p:sldId id="381" r:id="rId43"/>
    <p:sldId id="382" r:id="rId44"/>
    <p:sldId id="383" r:id="rId45"/>
    <p:sldId id="384" r:id="rId46"/>
    <p:sldId id="385" r:id="rId47"/>
    <p:sldId id="386" r:id="rId48"/>
    <p:sldId id="387" r:id="rId49"/>
    <p:sldId id="435" r:id="rId50"/>
    <p:sldId id="388" r:id="rId51"/>
    <p:sldId id="389" r:id="rId52"/>
    <p:sldId id="390" r:id="rId53"/>
    <p:sldId id="391" r:id="rId54"/>
    <p:sldId id="392" r:id="rId55"/>
    <p:sldId id="393" r:id="rId56"/>
    <p:sldId id="394" r:id="rId57"/>
    <p:sldId id="439" r:id="rId58"/>
    <p:sldId id="404" r:id="rId59"/>
    <p:sldId id="405" r:id="rId60"/>
    <p:sldId id="418" r:id="rId61"/>
    <p:sldId id="441" r:id="rId62"/>
    <p:sldId id="444" r:id="rId63"/>
    <p:sldId id="422" r:id="rId64"/>
    <p:sldId id="430" r:id="rId65"/>
    <p:sldId id="431" r:id="rId66"/>
    <p:sldId id="429" r:id="rId67"/>
    <p:sldId id="406" r:id="rId68"/>
    <p:sldId id="37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67" autoAdjust="0"/>
  </p:normalViewPr>
  <p:slideViewPr>
    <p:cSldViewPr>
      <p:cViewPr varScale="1">
        <p:scale>
          <a:sx n="73" d="100"/>
          <a:sy n="73" d="100"/>
        </p:scale>
        <p:origin x="-1386"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40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BFB72-647F-443F-B876-B32EEAFEC030}" type="datetimeFigureOut">
              <a:rPr lang="en-US" smtClean="0"/>
              <a:pPr/>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347FB-CD85-42DB-B1DF-C4EA687481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Brian talks</a:t>
            </a:r>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jQuery</a:t>
            </a:r>
            <a:r>
              <a:rPr lang="en-US" dirty="0" smtClean="0"/>
              <a:t> was easier to move. </a:t>
            </a:r>
            <a:r>
              <a:rPr lang="en-US" dirty="0" err="1" smtClean="0"/>
              <a:t>ReCAPTCHA</a:t>
            </a:r>
            <a:r>
              <a:rPr lang="en-US" baseline="0" dirty="0" smtClean="0"/>
              <a:t> caused a bigger headache. The </a:t>
            </a:r>
            <a:r>
              <a:rPr lang="en-US" baseline="0" dirty="0" err="1" smtClean="0"/>
              <a:t>recaptcha</a:t>
            </a:r>
            <a:r>
              <a:rPr lang="en-US" baseline="0" dirty="0" smtClean="0"/>
              <a:t> implementation required both unsafe-inline and unsafe-</a:t>
            </a:r>
            <a:r>
              <a:rPr lang="en-US" baseline="0" dirty="0" err="1" smtClean="0"/>
              <a:t>eval</a:t>
            </a:r>
            <a:r>
              <a:rPr lang="en-US" baseline="0" dirty="0" smtClean="0"/>
              <a:t> to be enabled.</a:t>
            </a:r>
          </a:p>
          <a:p>
            <a:r>
              <a:rPr lang="en-US" baseline="0" dirty="0" smtClean="0"/>
              <a:t>We wasn’t very willing to lighten up our </a:t>
            </a:r>
            <a:r>
              <a:rPr lang="en-US" baseline="0" dirty="0" err="1" smtClean="0"/>
              <a:t>csp</a:t>
            </a:r>
            <a:r>
              <a:rPr lang="en-US" baseline="0" dirty="0" smtClean="0"/>
              <a:t> just for this.</a:t>
            </a:r>
          </a:p>
          <a:p>
            <a:r>
              <a:rPr lang="en-US" baseline="0" dirty="0" smtClean="0"/>
              <a:t>So what could we do instead?</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didn’t like it</a:t>
            </a:r>
            <a:r>
              <a:rPr lang="en-US" baseline="0" dirty="0" smtClean="0"/>
              <a:t> we decided to take a look at refactoring the </a:t>
            </a:r>
            <a:r>
              <a:rPr lang="en-US" baseline="0" dirty="0" err="1" smtClean="0"/>
              <a:t>recaptcha</a:t>
            </a:r>
            <a:r>
              <a:rPr lang="en-US" baseline="0" dirty="0" smtClean="0"/>
              <a:t> source.</a:t>
            </a:r>
          </a:p>
          <a:p>
            <a:r>
              <a:rPr lang="en-US" baseline="0" dirty="0" smtClean="0"/>
              <a:t>It turned out to be pretty simple. We had to make three changes. </a:t>
            </a:r>
          </a:p>
          <a:p>
            <a:r>
              <a:rPr lang="en-US" baseline="0" dirty="0" smtClean="0"/>
              <a:t>Luckily they followed the pattern we described before. </a:t>
            </a:r>
          </a:p>
          <a:p>
            <a:r>
              <a:rPr lang="en-US" baseline="0" dirty="0" smtClean="0"/>
              <a:t>We had to convert one link to use an identifier instead.</a:t>
            </a:r>
          </a:p>
          <a:p>
            <a:r>
              <a:rPr lang="en-US" baseline="0" dirty="0" smtClean="0"/>
              <a:t>Additionally we had to convert a timer to use a function instead of a string which would be converted to a function by timer.</a:t>
            </a:r>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Brian takes over</a:t>
            </a:r>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Erik takes over</a:t>
            </a:r>
          </a:p>
          <a:p>
            <a:r>
              <a:rPr lang="en-US" dirty="0" smtClean="0"/>
              <a:t>Ok,</a:t>
            </a:r>
            <a:r>
              <a:rPr lang="en-US" baseline="0" dirty="0" smtClean="0"/>
              <a:t> so now we’ve talked about how we implemented our policy.</a:t>
            </a:r>
          </a:p>
          <a:p>
            <a:r>
              <a:rPr lang="en-US" baseline="0" dirty="0" smtClean="0"/>
              <a:t>Lets move on and discuss how to monitor any potential breaches.</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has a feature out of the box to report violations when they occur.</a:t>
            </a:r>
          </a:p>
          <a:p>
            <a:r>
              <a:rPr lang="en-US" dirty="0" smtClean="0"/>
              <a:t>A</a:t>
            </a:r>
            <a:r>
              <a:rPr lang="en-US" baseline="0" dirty="0" smtClean="0"/>
              <a:t> JSON formatted message will be sent to our server when there is a breach.</a:t>
            </a:r>
          </a:p>
          <a:p>
            <a:r>
              <a:rPr lang="en-US" baseline="0" dirty="0" smtClean="0"/>
              <a:t>It shows us what directive was violated and by what. It also tells us on what page it happened.</a:t>
            </a:r>
          </a:p>
          <a:p>
            <a:r>
              <a:rPr lang="en-US" baseline="0" dirty="0" smtClean="0"/>
              <a:t>This is a great tool to have during development. If you’re doing something wrong, you can find out right away.</a:t>
            </a:r>
          </a:p>
          <a:p>
            <a:r>
              <a:rPr lang="en-US" baseline="0" dirty="0" smtClean="0"/>
              <a:t>If there’s a true breach in your production environment you will hopefully be notified about it.</a:t>
            </a:r>
          </a:p>
          <a:p>
            <a:r>
              <a:rPr lang="en-US" baseline="0" dirty="0" smtClean="0"/>
              <a:t>CSP can also be configured to work in a report-only mode where violations are recorded but not prevented.</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page where the error occurred.</a:t>
            </a:r>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regular referrer header</a:t>
            </a:r>
            <a:r>
              <a:rPr lang="en-US" baseline="0" dirty="0" smtClean="0"/>
              <a:t> displaying where they user came from.</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Blocked </a:t>
            </a:r>
            <a:r>
              <a:rPr lang="en-US" dirty="0" err="1" smtClean="0"/>
              <a:t>uri</a:t>
            </a:r>
            <a:r>
              <a:rPr lang="en-US" dirty="0" smtClean="0"/>
              <a:t> will</a:t>
            </a:r>
            <a:r>
              <a:rPr lang="en-US" baseline="0" dirty="0" smtClean="0"/>
              <a:t> tell you if the attacker tried to load content from a different server. </a:t>
            </a:r>
          </a:p>
          <a:p>
            <a:r>
              <a:rPr lang="en-US" baseline="0" dirty="0" smtClean="0"/>
              <a:t>In this case it shows you that the content resides on this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violated directive will tell us what happened. In this case it seems like we have some inline</a:t>
            </a:r>
            <a:r>
              <a:rPr lang="en-US" baseline="0" dirty="0" smtClean="0"/>
              <a:t> scripts on our page. </a:t>
            </a:r>
          </a:p>
          <a:p>
            <a:r>
              <a:rPr lang="en-US" baseline="0" dirty="0" smtClean="0"/>
              <a:t>This may be an indication of a XSS vulnerability.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 tell us where the breach</a:t>
            </a:r>
            <a:r>
              <a:rPr lang="en-US" baseline="0" dirty="0" smtClean="0"/>
              <a:t> happened.</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Erik takes</a:t>
            </a:r>
            <a:r>
              <a:rPr lang="en-US" baseline="0" dirty="0" smtClean="0"/>
              <a:t> over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creating a policy you have two ways to go. Either you allow everything and block off the parts you don’t want. Or you block everything and allow the things you need.</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script sample might show us an example of the injected code.</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now when we’ve gone</a:t>
            </a:r>
            <a:r>
              <a:rPr lang="en-US" baseline="0" dirty="0" smtClean="0"/>
              <a:t> through this, does this look like a real exploit?</a:t>
            </a:r>
          </a:p>
          <a:p>
            <a:r>
              <a:rPr lang="en-US" baseline="0" dirty="0" err="1" smtClean="0"/>
              <a:t>UrchinTracker</a:t>
            </a:r>
            <a:r>
              <a:rPr lang="en-US" baseline="0" dirty="0" smtClean="0"/>
              <a:t> is a Google library used by </a:t>
            </a:r>
            <a:r>
              <a:rPr lang="en-US" baseline="0" dirty="0" err="1" smtClean="0"/>
              <a:t>google</a:t>
            </a:r>
            <a:r>
              <a:rPr lang="en-US" baseline="0" dirty="0" smtClean="0"/>
              <a:t> analytics.</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48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talk about those</a:t>
            </a:r>
            <a:r>
              <a:rPr lang="en-US" baseline="0" dirty="0" smtClean="0"/>
              <a:t> false positives. Since we enrolled our policy we have received thousands of reports. </a:t>
            </a:r>
          </a:p>
          <a:p>
            <a:r>
              <a:rPr lang="en-US" baseline="0" dirty="0" smtClean="0"/>
              <a:t>All of them has been false positives.</a:t>
            </a:r>
          </a:p>
          <a:p>
            <a:r>
              <a:rPr lang="en-US" baseline="0" dirty="0" smtClean="0"/>
              <a:t>So lets take a look at what’s causing these and what we can do about it. </a:t>
            </a:r>
          </a:p>
          <a:p>
            <a:r>
              <a:rPr lang="en-US" baseline="0" dirty="0" smtClean="0"/>
              <a:t>After all, false positives can be crucial since it will help the attacker hide the real attack.</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50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the</a:t>
            </a:r>
            <a:r>
              <a:rPr lang="en-US" baseline="0" dirty="0" smtClean="0"/>
              <a:t> false positives we’ve seen are coming from various chrome and safari extensions. </a:t>
            </a:r>
          </a:p>
          <a:p>
            <a:r>
              <a:rPr lang="en-US" baseline="0" dirty="0" smtClean="0"/>
              <a:t>The most common ones are </a:t>
            </a:r>
            <a:r>
              <a:rPr lang="en-US" baseline="0" dirty="0" err="1" smtClean="0"/>
              <a:t>lastpass</a:t>
            </a:r>
            <a:r>
              <a:rPr lang="en-US" baseline="0" dirty="0" smtClean="0"/>
              <a:t>, </a:t>
            </a:r>
            <a:r>
              <a:rPr lang="en-US" baseline="0" dirty="0" err="1" smtClean="0"/>
              <a:t>norton</a:t>
            </a:r>
            <a:r>
              <a:rPr lang="en-US" baseline="0" dirty="0" smtClean="0"/>
              <a:t>, </a:t>
            </a:r>
            <a:r>
              <a:rPr lang="en-US" baseline="0" dirty="0" err="1" smtClean="0"/>
              <a:t>jsshell</a:t>
            </a:r>
            <a:r>
              <a:rPr lang="en-US" baseline="0" dirty="0" smtClean="0"/>
              <a:t> and urchin tracker. </a:t>
            </a:r>
          </a:p>
          <a:p>
            <a:r>
              <a:rPr lang="en-US" baseline="0" dirty="0" smtClean="0"/>
              <a:t>These are not malicious scripts.</a:t>
            </a:r>
          </a:p>
          <a:p>
            <a:r>
              <a:rPr lang="en-US" baseline="0" dirty="0" smtClean="0"/>
              <a:t>Clearly we would love if they didn’t show up in our logs.</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51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like to filter out the noise while still being confident that we are not covering</a:t>
            </a:r>
            <a:r>
              <a:rPr lang="en-US" baseline="0" dirty="0" smtClean="0"/>
              <a:t> real exploits.</a:t>
            </a:r>
          </a:p>
          <a:p>
            <a:r>
              <a:rPr lang="en-US" baseline="0" dirty="0" smtClean="0"/>
              <a:t>So we went through the reports we had and tried to see some patterns. We figured out that we could build signatures that contained a keyword + the violated directive.</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52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these are a few signatures</a:t>
            </a:r>
            <a:r>
              <a:rPr lang="en-US" baseline="0" dirty="0" smtClean="0"/>
              <a:t> we came up with. As you can see they are all chrome extensions.</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53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Filtering</a:t>
            </a:r>
            <a:r>
              <a:rPr lang="en-US" baseline="0" dirty="0" smtClean="0"/>
              <a:t> out extensions will remove a lot of the noise.</a:t>
            </a:r>
          </a:p>
          <a:p>
            <a:r>
              <a:rPr lang="en-US" baseline="0" dirty="0" smtClean="0"/>
              <a:t>You might think it’s to wide to remove all extensions.</a:t>
            </a:r>
          </a:p>
          <a:p>
            <a:r>
              <a:rPr lang="en-US" baseline="0" dirty="0" smtClean="0"/>
              <a:t>But if a user installs an evil extension we can unfortunately not do that much to help them.</a:t>
            </a:r>
          </a:p>
          <a:p>
            <a:r>
              <a:rPr lang="en-US" baseline="0" dirty="0" smtClean="0"/>
              <a:t>Besides from that, Chrome and Safari both support CSP so the injected code wont execute here anyways.</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54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Brian takes over</a:t>
            </a:r>
            <a:endParaRPr lang="en-US"/>
          </a:p>
        </p:txBody>
      </p:sp>
      <p:sp>
        <p:nvSpPr>
          <p:cNvPr id="4" name="Slide Number Placeholder 3"/>
          <p:cNvSpPr>
            <a:spLocks noGrp="1"/>
          </p:cNvSpPr>
          <p:nvPr>
            <p:ph type="sldNum" sz="quarter" idx="10"/>
          </p:nvPr>
        </p:nvSpPr>
        <p:spPr/>
        <p:txBody>
          <a:bodyPr/>
          <a:lstStyle/>
          <a:p>
            <a:fld id="{557347FB-CD85-42DB-B1DF-C4EA68748125}"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used to host the HTML and JavaScript on the same server. By doing this we were forced to open up the ‘self’ attribute. We wanted to keep our policy as tight as possible so we wanted to avoid this.</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deny everything and will only open up what we need. All our JavaScript will load from our</a:t>
            </a:r>
            <a:r>
              <a:rPr lang="en-US" baseline="0" dirty="0" smtClean="0"/>
              <a:t> own static server. </a:t>
            </a:r>
          </a:p>
          <a:p>
            <a:r>
              <a:rPr lang="en-US" baseline="0" dirty="0" smtClean="0"/>
              <a:t>Additionally, all string to code functions like </a:t>
            </a:r>
            <a:r>
              <a:rPr lang="en-US" baseline="0" dirty="0" err="1" smtClean="0"/>
              <a:t>eval</a:t>
            </a:r>
            <a:r>
              <a:rPr lang="en-US" baseline="0" dirty="0" smtClean="0"/>
              <a:t> are blocked.</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instead of hosting</a:t>
            </a:r>
            <a:r>
              <a:rPr lang="en-US" baseline="0" dirty="0" smtClean="0"/>
              <a:t> the </a:t>
            </a:r>
            <a:r>
              <a:rPr lang="en-US" baseline="0" dirty="0" err="1" smtClean="0"/>
              <a:t>javascript</a:t>
            </a:r>
            <a:r>
              <a:rPr lang="en-US" baseline="0" dirty="0" smtClean="0"/>
              <a:t> code with the web server we have created a separate server which only hosts JS. We can now remove the ‘self’ attribute and only allow this server.</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had an existing code base we wanted</a:t>
            </a:r>
            <a:r>
              <a:rPr lang="en-US" baseline="0" dirty="0" smtClean="0"/>
              <a:t> to migrate to be compliant. Luckily we weren’t using </a:t>
            </a:r>
            <a:r>
              <a:rPr lang="en-US" baseline="0" dirty="0" err="1" smtClean="0"/>
              <a:t>eval</a:t>
            </a:r>
            <a:r>
              <a:rPr lang="en-US" baseline="0" dirty="0" smtClean="0"/>
              <a:t> already. </a:t>
            </a:r>
          </a:p>
          <a:p>
            <a:r>
              <a:rPr lang="en-US" baseline="0" dirty="0" smtClean="0"/>
              <a:t>We did however have a bunch of </a:t>
            </a:r>
            <a:r>
              <a:rPr lang="en-US" baseline="0" dirty="0" err="1" smtClean="0"/>
              <a:t>javascript</a:t>
            </a:r>
            <a:r>
              <a:rPr lang="en-US" baseline="0" dirty="0" smtClean="0"/>
              <a:t>. Our code had a couple of similar patterns. Once we figured out a way to solve those it went pretty smoothly from there.</a:t>
            </a:r>
          </a:p>
          <a:p>
            <a:r>
              <a:rPr lang="en-US" baseline="0" dirty="0" smtClean="0"/>
              <a:t>If you guys are interested in implementing a </a:t>
            </a:r>
            <a:r>
              <a:rPr lang="en-US" baseline="0" dirty="0" err="1" smtClean="0"/>
              <a:t>csp</a:t>
            </a:r>
            <a:r>
              <a:rPr lang="en-US" baseline="0" dirty="0" smtClean="0"/>
              <a:t> you are likely to run into the same scenarios. </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one is pretty</a:t>
            </a:r>
            <a:r>
              <a:rPr lang="en-US" baseline="0" dirty="0" smtClean="0"/>
              <a:t> simple really. We have a link or a button, when it’s clicked we will call a JavaScript function.</a:t>
            </a:r>
          </a:p>
          <a:p>
            <a:r>
              <a:rPr lang="en-US" baseline="0" dirty="0" smtClean="0"/>
              <a:t>Of course we can’t do it like this since it would violate the inline scripting rule.</a:t>
            </a:r>
          </a:p>
          <a:p>
            <a:r>
              <a:rPr lang="en-US" baseline="0" dirty="0" smtClean="0"/>
              <a:t>Instead we assign the link with a unique ID. From JavaScript we can then register a click handler reacting when that ID is clicked.</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second example is</a:t>
            </a:r>
            <a:r>
              <a:rPr lang="en-US" baseline="0" dirty="0" smtClean="0"/>
              <a:t> similar. Again, it’s a button. This time the function will take two parameters.</a:t>
            </a:r>
          </a:p>
          <a:p>
            <a:r>
              <a:rPr lang="en-US" baseline="0" dirty="0" smtClean="0"/>
              <a:t>Just as before we will create a ID for the link. The arguments can be put in data attributes.</a:t>
            </a:r>
          </a:p>
          <a:p>
            <a:r>
              <a:rPr lang="en-US" baseline="0" dirty="0" smtClean="0"/>
              <a:t>Data attributes is a new thing in HTML5. Luckily it’s been out for a while and is supported by all browsers and has been so for a while..</a:t>
            </a:r>
          </a:p>
          <a:p>
            <a:r>
              <a:rPr lang="en-US" baseline="0" dirty="0" smtClean="0"/>
              <a:t>Anyhow, once the data </a:t>
            </a:r>
            <a:r>
              <a:rPr lang="en-US" baseline="0" dirty="0" err="1" smtClean="0"/>
              <a:t>args</a:t>
            </a:r>
            <a:r>
              <a:rPr lang="en-US" baseline="0" dirty="0" smtClean="0"/>
              <a:t> are in place, we can yet again register a click handler. The data attributes can then be read from the click handler and used.</a:t>
            </a:r>
            <a:endParaRPr lang="en-US" dirty="0" smtClean="0"/>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we’ve talked about</a:t>
            </a:r>
            <a:r>
              <a:rPr lang="en-US" baseline="0" dirty="0" smtClean="0"/>
              <a:t> our own code. What about third party code?</a:t>
            </a:r>
          </a:p>
          <a:p>
            <a:r>
              <a:rPr lang="en-US" baseline="0" dirty="0" smtClean="0"/>
              <a:t>Although we try to minimize their impact it might just be to expensive to replace them all.</a:t>
            </a:r>
          </a:p>
          <a:p>
            <a:r>
              <a:rPr lang="en-US" baseline="0" dirty="0" err="1" smtClean="0"/>
              <a:t>jQuery</a:t>
            </a:r>
            <a:r>
              <a:rPr lang="en-US" baseline="0" dirty="0" smtClean="0"/>
              <a:t> is one, </a:t>
            </a:r>
            <a:r>
              <a:rPr lang="en-US" baseline="0" dirty="0" err="1" smtClean="0"/>
              <a:t>reCAPTCHA</a:t>
            </a:r>
            <a:r>
              <a:rPr lang="en-US" baseline="0" dirty="0" smtClean="0"/>
              <a:t> is another.</a:t>
            </a:r>
          </a:p>
          <a:p>
            <a:r>
              <a:rPr lang="en-US" baseline="0" dirty="0" smtClean="0"/>
              <a:t>We try to host them on our own server.</a:t>
            </a:r>
          </a:p>
          <a:p>
            <a:r>
              <a:rPr lang="en-US" baseline="0" dirty="0" smtClean="0"/>
              <a:t>We will however try to avoid having to </a:t>
            </a:r>
            <a:r>
              <a:rPr lang="en-US" baseline="0" dirty="0" err="1" smtClean="0"/>
              <a:t>refactor</a:t>
            </a:r>
            <a:r>
              <a:rPr lang="en-US" baseline="0" dirty="0" smtClean="0"/>
              <a:t> the code to make it CSP compliant</a:t>
            </a:r>
          </a:p>
          <a:p>
            <a:endParaRPr lang="en-US" dirty="0"/>
          </a:p>
        </p:txBody>
      </p:sp>
      <p:sp>
        <p:nvSpPr>
          <p:cNvPr id="4" name="Slide Number Placeholder 3"/>
          <p:cNvSpPr>
            <a:spLocks noGrp="1"/>
          </p:cNvSpPr>
          <p:nvPr>
            <p:ph type="sldNum" sz="quarter" idx="10"/>
          </p:nvPr>
        </p:nvSpPr>
        <p:spPr/>
        <p:txBody>
          <a:bodyPr/>
          <a:lstStyle/>
          <a:p>
            <a:fld id="{557347FB-CD85-42DB-B1DF-C4EA6874812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200610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385307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84618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77000"/>
            <a:ext cx="9144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29600" cy="4373563"/>
          </a:xfrm>
        </p:spPr>
        <p:txBody>
          <a:bodyPr/>
          <a:lstStyle>
            <a:lvl1pPr marL="747713" indent="-290513">
              <a:spcBef>
                <a:spcPts val="600"/>
              </a:spcBef>
              <a:spcAft>
                <a:spcPts val="600"/>
              </a:spcAft>
              <a:buSzPct val="80000"/>
              <a:buFont typeface="Wingdings" pitchFamily="2" charset="2"/>
              <a:buChar char="§"/>
              <a:defRPr sz="2800"/>
            </a:lvl1pPr>
            <a:lvl2pPr marL="1025525" indent="-222250">
              <a:buFont typeface="Arial" pitchFamily="34" charset="0"/>
              <a:buChar cha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091-2D07-4E7F-B15F-7B317E4591C0}" type="slidenum">
              <a:rPr lang="en-US" smtClean="0"/>
              <a:pPr/>
              <a:t>‹#›</a:t>
            </a:fld>
            <a:endParaRPr lang="en-US"/>
          </a:p>
        </p:txBody>
      </p:sp>
      <p:pic>
        <p:nvPicPr>
          <p:cNvPr id="9" name="Picture 5"/>
          <p:cNvPicPr>
            <a:picLocks noChangeAspect="1" noChangeArrowheads="1"/>
          </p:cNvPicPr>
          <p:nvPr userDrawn="1"/>
        </p:nvPicPr>
        <p:blipFill>
          <a:blip r:embed="rId2" cstate="print"/>
          <a:srcRect/>
          <a:stretch>
            <a:fillRect/>
          </a:stretch>
        </p:blipFill>
        <p:spPr bwMode="auto">
          <a:xfrm>
            <a:off x="7174832" y="6501897"/>
            <a:ext cx="1892968" cy="356103"/>
          </a:xfrm>
          <a:prstGeom prst="rect">
            <a:avLst/>
          </a:prstGeom>
          <a:noFill/>
          <a:ln w="9525">
            <a:noFill/>
            <a:miter lim="800000"/>
            <a:headEnd/>
            <a:tailEnd/>
          </a:ln>
        </p:spPr>
      </p:pic>
    </p:spTree>
    <p:extLst>
      <p:ext uri="{BB962C8B-B14F-4D97-AF65-F5344CB8AC3E}">
        <p14:creationId xmlns="" xmlns:p14="http://schemas.microsoft.com/office/powerpoint/2010/main" val="147811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216533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190622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180446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13339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33392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33615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DFECE-6BAB-4B72-B76F-8C57C33DA7BA}"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35506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0" y="76200"/>
            <a:ext cx="4724400" cy="7159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DFECE-6BAB-4B72-B76F-8C57C33DA7BA}" type="datetimeFigureOut">
              <a:rPr lang="en-US" smtClean="0"/>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B5091-2D07-4E7F-B15F-7B317E4591C0}" type="slidenum">
              <a:rPr lang="en-US" smtClean="0"/>
              <a:pPr/>
              <a:t>‹#›</a:t>
            </a:fld>
            <a:endParaRPr lang="en-US"/>
          </a:p>
        </p:txBody>
      </p:sp>
    </p:spTree>
    <p:extLst>
      <p:ext uri="{BB962C8B-B14F-4D97-AF65-F5344CB8AC3E}">
        <p14:creationId xmlns="" xmlns:p14="http://schemas.microsoft.com/office/powerpoint/2010/main" val="3175309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solidFill>
                  <a:schemeClr val="accent4">
                    <a:lumMod val="50000"/>
                  </a:schemeClr>
                </a:solidFill>
              </a:rPr>
              <a:t>Pushing CSP to PROD</a:t>
            </a:r>
            <a:endParaRPr lang="en-US" sz="4800" b="1" dirty="0">
              <a:solidFill>
                <a:schemeClr val="accent4">
                  <a:lumMod val="50000"/>
                </a:schemeClr>
              </a:solidFill>
            </a:endParaRPr>
          </a:p>
        </p:txBody>
      </p:sp>
      <p:sp>
        <p:nvSpPr>
          <p:cNvPr id="3" name="Subtitle 2"/>
          <p:cNvSpPr>
            <a:spLocks noGrp="1"/>
          </p:cNvSpPr>
          <p:nvPr>
            <p:ph type="subTitle" idx="1"/>
          </p:nvPr>
        </p:nvSpPr>
        <p:spPr/>
        <p:txBody>
          <a:bodyPr/>
          <a:lstStyle/>
          <a:p>
            <a:r>
              <a:rPr lang="en-US" dirty="0" smtClean="0"/>
              <a:t>Case Study of a Real-World Content-Security Policy Implementation</a:t>
            </a:r>
            <a:endParaRPr lang="en-US" dirty="0"/>
          </a:p>
        </p:txBody>
      </p:sp>
      <p:pic>
        <p:nvPicPr>
          <p:cNvPr id="4" name="Picture 3" descr="SendSafelyLogoLarge.png"/>
          <p:cNvPicPr>
            <a:picLocks noChangeAspect="1"/>
          </p:cNvPicPr>
          <p:nvPr/>
        </p:nvPicPr>
        <p:blipFill>
          <a:blip r:embed="rId3" cstate="print"/>
          <a:stretch>
            <a:fillRect/>
          </a:stretch>
        </p:blipFill>
        <p:spPr>
          <a:xfrm>
            <a:off x="1981200" y="5410200"/>
            <a:ext cx="5170640" cy="8763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Objectives of our CSP Implementation </a:t>
            </a:r>
          </a:p>
          <a:p>
            <a:endParaRPr lang="en-US" dirty="0" smtClean="0"/>
          </a:p>
        </p:txBody>
      </p:sp>
      <p:sp>
        <p:nvSpPr>
          <p:cNvPr id="4" name="Rectangle 3"/>
          <p:cNvSpPr/>
          <p:nvPr/>
        </p:nvSpPr>
        <p:spPr>
          <a:xfrm>
            <a:off x="1371600" y="25908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Be as Strict as Possible</a:t>
            </a:r>
          </a:p>
          <a:p>
            <a:pPr lvl="1" algn="ctr">
              <a:spcBef>
                <a:spcPts val="0"/>
              </a:spcBef>
              <a:spcAft>
                <a:spcPts val="1200"/>
              </a:spcAft>
            </a:pPr>
            <a:r>
              <a:rPr lang="en-US" b="1" dirty="0" smtClean="0">
                <a:solidFill>
                  <a:schemeClr val="accent4">
                    <a:lumMod val="50000"/>
                  </a:schemeClr>
                </a:solidFill>
              </a:rPr>
              <a:t>Deny everything by default, only allow what is needed</a:t>
            </a:r>
          </a:p>
        </p:txBody>
      </p:sp>
      <p:sp>
        <p:nvSpPr>
          <p:cNvPr id="6" name="Rectangle 5"/>
          <p:cNvSpPr/>
          <p:nvPr/>
        </p:nvSpPr>
        <p:spPr>
          <a:xfrm>
            <a:off x="1371600" y="5158026"/>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Maximize Coverage Across Browsers</a:t>
            </a:r>
          </a:p>
          <a:p>
            <a:pPr algn="ctr"/>
            <a:r>
              <a:rPr lang="en-US" b="1" dirty="0" smtClean="0">
                <a:solidFill>
                  <a:schemeClr val="accent4">
                    <a:lumMod val="50000"/>
                  </a:schemeClr>
                </a:solidFill>
              </a:rPr>
              <a:t>Handle browser-specific nuances </a:t>
            </a:r>
          </a:p>
        </p:txBody>
      </p:sp>
      <p:sp>
        <p:nvSpPr>
          <p:cNvPr id="7" name="Rectangle 6"/>
          <p:cNvSpPr/>
          <p:nvPr/>
        </p:nvSpPr>
        <p:spPr>
          <a:xfrm>
            <a:off x="1371600" y="38862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Monitor Attempts to Bypass </a:t>
            </a:r>
          </a:p>
          <a:p>
            <a:pPr lvl="1" algn="ctr">
              <a:spcBef>
                <a:spcPts val="0"/>
              </a:spcBef>
              <a:spcAft>
                <a:spcPts val="1200"/>
              </a:spcAft>
            </a:pPr>
            <a:r>
              <a:rPr lang="en-US" b="1" dirty="0" smtClean="0">
                <a:solidFill>
                  <a:schemeClr val="accent4">
                    <a:lumMod val="50000"/>
                  </a:schemeClr>
                </a:solidFill>
              </a:rPr>
              <a:t>Leverage built in CSP error reporting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Objectives of our CSP Implementation </a:t>
            </a:r>
          </a:p>
          <a:p>
            <a:endParaRPr lang="en-US" dirty="0" smtClean="0"/>
          </a:p>
        </p:txBody>
      </p:sp>
      <p:sp>
        <p:nvSpPr>
          <p:cNvPr id="4" name="Rectangle 3"/>
          <p:cNvSpPr/>
          <p:nvPr/>
        </p:nvSpPr>
        <p:spPr>
          <a:xfrm>
            <a:off x="1371600" y="2590800"/>
            <a:ext cx="6324600" cy="861774"/>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bg1"/>
                </a:solidFill>
              </a:rPr>
              <a:t>Be as Strict as Possible</a:t>
            </a:r>
          </a:p>
          <a:p>
            <a:pPr lvl="1" algn="ctr">
              <a:spcBef>
                <a:spcPts val="0"/>
              </a:spcBef>
              <a:spcAft>
                <a:spcPts val="1200"/>
              </a:spcAft>
            </a:pPr>
            <a:r>
              <a:rPr lang="en-US" b="1" dirty="0" smtClean="0">
                <a:solidFill>
                  <a:schemeClr val="bg1"/>
                </a:solidFill>
              </a:rPr>
              <a:t>Deny everything by default, only allow what is needed</a:t>
            </a:r>
          </a:p>
        </p:txBody>
      </p:sp>
      <p:sp>
        <p:nvSpPr>
          <p:cNvPr id="6" name="Rectangle 5"/>
          <p:cNvSpPr/>
          <p:nvPr/>
        </p:nvSpPr>
        <p:spPr>
          <a:xfrm>
            <a:off x="1371600" y="5158026"/>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Maximize Coverage Across Browsers</a:t>
            </a:r>
          </a:p>
          <a:p>
            <a:pPr algn="ctr"/>
            <a:r>
              <a:rPr lang="en-US" b="1" dirty="0" smtClean="0">
                <a:solidFill>
                  <a:schemeClr val="accent4">
                    <a:lumMod val="50000"/>
                  </a:schemeClr>
                </a:solidFill>
              </a:rPr>
              <a:t>Handle browser-specific nuances </a:t>
            </a:r>
          </a:p>
        </p:txBody>
      </p:sp>
      <p:sp>
        <p:nvSpPr>
          <p:cNvPr id="7" name="Rectangle 6"/>
          <p:cNvSpPr/>
          <p:nvPr/>
        </p:nvSpPr>
        <p:spPr>
          <a:xfrm>
            <a:off x="1371600" y="38862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Monitor Attempts to Bypass </a:t>
            </a:r>
          </a:p>
          <a:p>
            <a:pPr lvl="1" algn="ctr">
              <a:spcBef>
                <a:spcPts val="0"/>
              </a:spcBef>
              <a:spcAft>
                <a:spcPts val="1200"/>
              </a:spcAft>
            </a:pPr>
            <a:r>
              <a:rPr lang="en-US" b="1" dirty="0" smtClean="0">
                <a:solidFill>
                  <a:schemeClr val="accent4">
                    <a:lumMod val="50000"/>
                  </a:schemeClr>
                </a:solidFill>
              </a:rPr>
              <a:t>Leverage built in CSP error reporting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Dedicated Site for Authorized Scripts</a:t>
            </a:r>
          </a:p>
          <a:p>
            <a:endParaRPr lang="en-US" dirty="0"/>
          </a:p>
        </p:txBody>
      </p:sp>
      <p:pic>
        <p:nvPicPr>
          <p:cNvPr id="5" name="Picture 4" descr="server-web.png"/>
          <p:cNvPicPr>
            <a:picLocks noChangeAspect="1"/>
          </p:cNvPicPr>
          <p:nvPr/>
        </p:nvPicPr>
        <p:blipFill>
          <a:blip r:embed="rId3" cstate="print"/>
          <a:stretch>
            <a:fillRect/>
          </a:stretch>
        </p:blipFill>
        <p:spPr>
          <a:xfrm>
            <a:off x="3276600" y="4038600"/>
            <a:ext cx="2080376" cy="2080376"/>
          </a:xfrm>
          <a:prstGeom prst="rect">
            <a:avLst/>
          </a:prstGeom>
        </p:spPr>
      </p:pic>
      <p:pic>
        <p:nvPicPr>
          <p:cNvPr id="8" name="Picture 7" descr="File-Adobe-Dreamweaver-HTML-01-icon.png"/>
          <p:cNvPicPr>
            <a:picLocks noChangeAspect="1"/>
          </p:cNvPicPr>
          <p:nvPr/>
        </p:nvPicPr>
        <p:blipFill>
          <a:blip r:embed="rId4" cstate="print"/>
          <a:stretch>
            <a:fillRect/>
          </a:stretch>
        </p:blipFill>
        <p:spPr>
          <a:xfrm>
            <a:off x="2971800" y="3048000"/>
            <a:ext cx="1219200" cy="1219200"/>
          </a:xfrm>
          <a:prstGeom prst="rect">
            <a:avLst/>
          </a:prstGeom>
        </p:spPr>
      </p:pic>
      <p:pic>
        <p:nvPicPr>
          <p:cNvPr id="10" name="Picture 9" descr="File-Adobe-Dreamweaver-JavaScript-icon-red.png"/>
          <p:cNvPicPr>
            <a:picLocks noChangeAspect="1"/>
          </p:cNvPicPr>
          <p:nvPr/>
        </p:nvPicPr>
        <p:blipFill>
          <a:blip r:embed="rId5" cstate="print"/>
          <a:stretch>
            <a:fillRect/>
          </a:stretch>
        </p:blipFill>
        <p:spPr>
          <a:xfrm>
            <a:off x="4419430" y="3048000"/>
            <a:ext cx="1219370" cy="1219370"/>
          </a:xfrm>
          <a:prstGeom prst="rect">
            <a:avLst/>
          </a:prstGeom>
        </p:spPr>
      </p:pic>
      <p:sp>
        <p:nvSpPr>
          <p:cNvPr id="12" name="TextBox 11"/>
          <p:cNvSpPr txBox="1"/>
          <p:nvPr/>
        </p:nvSpPr>
        <p:spPr>
          <a:xfrm>
            <a:off x="2819400" y="5879068"/>
            <a:ext cx="2965555" cy="369332"/>
          </a:xfrm>
          <a:prstGeom prst="rect">
            <a:avLst/>
          </a:prstGeom>
          <a:noFill/>
        </p:spPr>
        <p:txBody>
          <a:bodyPr wrap="none" rtlCol="0">
            <a:spAutoFit/>
          </a:bodyPr>
          <a:lstStyle/>
          <a:p>
            <a:r>
              <a:rPr lang="en-US" b="1" dirty="0" smtClean="0"/>
              <a:t>https://www.sendsafely.com</a:t>
            </a:r>
            <a:endParaRPr lang="en-US" b="1" dirty="0"/>
          </a:p>
        </p:txBody>
      </p:sp>
      <p:sp>
        <p:nvSpPr>
          <p:cNvPr id="15" name="TextBox 14"/>
          <p:cNvSpPr txBox="1"/>
          <p:nvPr/>
        </p:nvSpPr>
        <p:spPr>
          <a:xfrm>
            <a:off x="6858000" y="1868269"/>
            <a:ext cx="1905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b="1" dirty="0" smtClean="0"/>
              <a:t>BEFORE</a:t>
            </a:r>
            <a:endParaRPr lang="en-US" sz="3600" b="1" dirty="0"/>
          </a:p>
        </p:txBody>
      </p:sp>
      <p:sp>
        <p:nvSpPr>
          <p:cNvPr id="16" name="Rectangle 15"/>
          <p:cNvSpPr/>
          <p:nvPr/>
        </p:nvSpPr>
        <p:spPr>
          <a:xfrm>
            <a:off x="4114800" y="3392269"/>
            <a:ext cx="413896" cy="646331"/>
          </a:xfrm>
          <a:prstGeom prst="rect">
            <a:avLst/>
          </a:prstGeom>
        </p:spPr>
        <p:txBody>
          <a:bodyPr wrap="none">
            <a:spAutoFit/>
          </a:bodyPr>
          <a:lstStyle/>
          <a:p>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We want to be as strict as possible</a:t>
            </a:r>
          </a:p>
          <a:p>
            <a:r>
              <a:rPr lang="en-US" dirty="0" smtClean="0"/>
              <a:t>Our policy uses a “Deny by Default” model </a:t>
            </a:r>
          </a:p>
          <a:p>
            <a:pPr lvl="1">
              <a:spcBef>
                <a:spcPts val="0"/>
              </a:spcBef>
              <a:spcAft>
                <a:spcPts val="1200"/>
              </a:spcAft>
            </a:pPr>
            <a:r>
              <a:rPr lang="en-US" dirty="0" smtClean="0"/>
              <a:t>default-</a:t>
            </a:r>
            <a:r>
              <a:rPr lang="en-US" dirty="0" err="1" smtClean="0"/>
              <a:t>src</a:t>
            </a:r>
            <a:r>
              <a:rPr lang="en-US" dirty="0" smtClean="0"/>
              <a:t>= "none" </a:t>
            </a:r>
          </a:p>
          <a:p>
            <a:r>
              <a:rPr lang="en-US" dirty="0" smtClean="0"/>
              <a:t>Allow JavaScript only from our static server </a:t>
            </a:r>
          </a:p>
          <a:p>
            <a:pPr lvl="1">
              <a:spcBef>
                <a:spcPts val="0"/>
              </a:spcBef>
              <a:spcAft>
                <a:spcPts val="1200"/>
              </a:spcAft>
            </a:pPr>
            <a:r>
              <a:rPr lang="en-US" dirty="0" smtClean="0"/>
              <a:t>static.sendsafely.com </a:t>
            </a:r>
          </a:p>
          <a:p>
            <a:r>
              <a:rPr lang="en-US" dirty="0" smtClean="0"/>
              <a:t>No string-to-code functions or in-line scripts</a:t>
            </a:r>
          </a:p>
          <a:p>
            <a:pPr lvl="1">
              <a:spcBef>
                <a:spcPts val="0"/>
              </a:spcBef>
              <a:spcAft>
                <a:spcPts val="600"/>
              </a:spcAft>
            </a:pPr>
            <a:r>
              <a:rPr lang="en-US" dirty="0" smtClean="0"/>
              <a:t>No use of unsafe-</a:t>
            </a:r>
            <a:r>
              <a:rPr lang="en-US" dirty="0" err="1" smtClean="0"/>
              <a:t>eval</a:t>
            </a:r>
            <a:r>
              <a:rPr lang="en-US" dirty="0" smtClean="0"/>
              <a:t> or unsafe-inline</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Dedicated Site for Authorized Scripts</a:t>
            </a:r>
          </a:p>
          <a:p>
            <a:endParaRPr lang="en-US" dirty="0"/>
          </a:p>
        </p:txBody>
      </p:sp>
      <p:pic>
        <p:nvPicPr>
          <p:cNvPr id="5" name="Picture 4" descr="server-web.png"/>
          <p:cNvPicPr>
            <a:picLocks noChangeAspect="1"/>
          </p:cNvPicPr>
          <p:nvPr/>
        </p:nvPicPr>
        <p:blipFill>
          <a:blip r:embed="rId3" cstate="print"/>
          <a:stretch>
            <a:fillRect/>
          </a:stretch>
        </p:blipFill>
        <p:spPr>
          <a:xfrm>
            <a:off x="609600" y="3974068"/>
            <a:ext cx="2080376" cy="2080376"/>
          </a:xfrm>
          <a:prstGeom prst="rect">
            <a:avLst/>
          </a:prstGeom>
        </p:spPr>
      </p:pic>
      <p:pic>
        <p:nvPicPr>
          <p:cNvPr id="8" name="Picture 7" descr="File-Adobe-Dreamweaver-HTML-01-icon.png"/>
          <p:cNvPicPr>
            <a:picLocks noChangeAspect="1"/>
          </p:cNvPicPr>
          <p:nvPr/>
        </p:nvPicPr>
        <p:blipFill>
          <a:blip r:embed="rId4" cstate="print"/>
          <a:stretch>
            <a:fillRect/>
          </a:stretch>
        </p:blipFill>
        <p:spPr>
          <a:xfrm>
            <a:off x="1066800" y="2983468"/>
            <a:ext cx="1219200" cy="1219200"/>
          </a:xfrm>
          <a:prstGeom prst="rect">
            <a:avLst/>
          </a:prstGeom>
        </p:spPr>
      </p:pic>
      <p:pic>
        <p:nvPicPr>
          <p:cNvPr id="10" name="Picture 9" descr="File-Adobe-Dreamweaver-JavaScript-icon-red.png"/>
          <p:cNvPicPr>
            <a:picLocks noChangeAspect="1"/>
          </p:cNvPicPr>
          <p:nvPr/>
        </p:nvPicPr>
        <p:blipFill>
          <a:blip r:embed="rId5" cstate="print"/>
          <a:stretch>
            <a:fillRect/>
          </a:stretch>
        </p:blipFill>
        <p:spPr>
          <a:xfrm>
            <a:off x="6780860" y="2983468"/>
            <a:ext cx="1219370" cy="1219370"/>
          </a:xfrm>
          <a:prstGeom prst="rect">
            <a:avLst/>
          </a:prstGeom>
        </p:spPr>
      </p:pic>
      <p:sp>
        <p:nvSpPr>
          <p:cNvPr id="12" name="TextBox 11"/>
          <p:cNvSpPr txBox="1"/>
          <p:nvPr/>
        </p:nvSpPr>
        <p:spPr>
          <a:xfrm>
            <a:off x="152400" y="5726668"/>
            <a:ext cx="2965555" cy="369332"/>
          </a:xfrm>
          <a:prstGeom prst="rect">
            <a:avLst/>
          </a:prstGeom>
          <a:noFill/>
        </p:spPr>
        <p:txBody>
          <a:bodyPr wrap="none" rtlCol="0">
            <a:spAutoFit/>
          </a:bodyPr>
          <a:lstStyle/>
          <a:p>
            <a:r>
              <a:rPr lang="en-US" b="1" dirty="0" smtClean="0"/>
              <a:t>https://www.sendsafely.com</a:t>
            </a:r>
            <a:endParaRPr lang="en-US" b="1" dirty="0"/>
          </a:p>
        </p:txBody>
      </p:sp>
      <p:sp>
        <p:nvSpPr>
          <p:cNvPr id="14" name="TextBox 13"/>
          <p:cNvSpPr txBox="1"/>
          <p:nvPr/>
        </p:nvSpPr>
        <p:spPr>
          <a:xfrm>
            <a:off x="6858000" y="1868269"/>
            <a:ext cx="19050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b="1" dirty="0" smtClean="0"/>
              <a:t>AFTER</a:t>
            </a:r>
            <a:endParaRPr lang="en-US" sz="3600" b="1" dirty="0"/>
          </a:p>
        </p:txBody>
      </p:sp>
      <p:pic>
        <p:nvPicPr>
          <p:cNvPr id="9" name="Picture 8" descr="server-web.png"/>
          <p:cNvPicPr>
            <a:picLocks noChangeAspect="1"/>
          </p:cNvPicPr>
          <p:nvPr/>
        </p:nvPicPr>
        <p:blipFill>
          <a:blip r:embed="rId3" cstate="print"/>
          <a:stretch>
            <a:fillRect/>
          </a:stretch>
        </p:blipFill>
        <p:spPr>
          <a:xfrm>
            <a:off x="6400030" y="3974068"/>
            <a:ext cx="2080376" cy="2080376"/>
          </a:xfrm>
          <a:prstGeom prst="rect">
            <a:avLst/>
          </a:prstGeom>
        </p:spPr>
      </p:pic>
      <p:sp>
        <p:nvSpPr>
          <p:cNvPr id="11" name="TextBox 10"/>
          <p:cNvSpPr txBox="1"/>
          <p:nvPr/>
        </p:nvSpPr>
        <p:spPr>
          <a:xfrm>
            <a:off x="6025275" y="5726668"/>
            <a:ext cx="2966325" cy="369332"/>
          </a:xfrm>
          <a:prstGeom prst="rect">
            <a:avLst/>
          </a:prstGeom>
          <a:noFill/>
        </p:spPr>
        <p:txBody>
          <a:bodyPr wrap="none" rtlCol="0">
            <a:spAutoFit/>
          </a:bodyPr>
          <a:lstStyle/>
          <a:p>
            <a:r>
              <a:rPr lang="en-US" b="1" dirty="0" smtClean="0"/>
              <a:t>https://static.sendsafely.com</a:t>
            </a:r>
            <a:endParaRPr lang="en-US" b="1" dirty="0"/>
          </a:p>
        </p:txBody>
      </p:sp>
      <p:sp>
        <p:nvSpPr>
          <p:cNvPr id="18" name="TextBox 17"/>
          <p:cNvSpPr txBox="1"/>
          <p:nvPr/>
        </p:nvSpPr>
        <p:spPr>
          <a:xfrm>
            <a:off x="2438400" y="3553361"/>
            <a:ext cx="4114800"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smtClean="0"/>
              <a:t>&lt;html&gt;</a:t>
            </a:r>
          </a:p>
          <a:p>
            <a:r>
              <a:rPr lang="en-US" sz="1400" b="1" dirty="0" smtClean="0"/>
              <a:t>&lt;head&gt;</a:t>
            </a:r>
          </a:p>
          <a:p>
            <a:r>
              <a:rPr lang="en-US" sz="1400" b="1" dirty="0" smtClean="0"/>
              <a:t>&lt;script </a:t>
            </a:r>
            <a:r>
              <a:rPr lang="en-US" sz="1400" b="1" dirty="0" err="1" smtClean="0"/>
              <a:t>src</a:t>
            </a:r>
            <a:r>
              <a:rPr lang="en-US" sz="1400" b="1" dirty="0" smtClean="0"/>
              <a:t>="https://static.sendsafely.com/main.js"/&gt;</a:t>
            </a:r>
          </a:p>
          <a:p>
            <a:r>
              <a:rPr lang="en-US" sz="1400" b="1" dirty="0" smtClean="0"/>
              <a:t>&lt;/head&gt;</a:t>
            </a:r>
            <a:endParaRPr lang="en-US" sz="1400" b="1" dirty="0"/>
          </a:p>
        </p:txBody>
      </p:sp>
      <p:cxnSp>
        <p:nvCxnSpPr>
          <p:cNvPr id="34" name="Straight Connector 33"/>
          <p:cNvCxnSpPr/>
          <p:nvPr/>
        </p:nvCxnSpPr>
        <p:spPr>
          <a:xfrm>
            <a:off x="2057400" y="3135868"/>
            <a:ext cx="76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819400" y="3135868"/>
            <a:ext cx="0" cy="38100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76800" y="3135868"/>
            <a:ext cx="0" cy="85344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438144" y="4022836"/>
            <a:ext cx="2819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4876800" y="3135868"/>
            <a:ext cx="1905000" cy="0"/>
          </a:xfrm>
          <a:prstGeom prst="line">
            <a:avLst/>
          </a:prstGeom>
          <a:ln w="25400">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And now for the harder part…</a:t>
            </a:r>
          </a:p>
          <a:p>
            <a:r>
              <a:rPr lang="en-US" dirty="0" smtClean="0"/>
              <a:t>Removal of patterns banned by unsafe-</a:t>
            </a:r>
            <a:r>
              <a:rPr lang="en-US" dirty="0" err="1" smtClean="0"/>
              <a:t>eval</a:t>
            </a:r>
            <a:endParaRPr lang="en-US" dirty="0" smtClean="0"/>
          </a:p>
          <a:p>
            <a:pPr lvl="1">
              <a:spcBef>
                <a:spcPts val="0"/>
              </a:spcBef>
            </a:pPr>
            <a:r>
              <a:rPr lang="en-US" dirty="0" smtClean="0"/>
              <a:t>Covers text-to-</a:t>
            </a:r>
            <a:r>
              <a:rPr lang="en-US" dirty="0" err="1" smtClean="0"/>
              <a:t>Javascript</a:t>
            </a:r>
            <a:r>
              <a:rPr lang="en-US" dirty="0" smtClean="0"/>
              <a:t> functions like </a:t>
            </a:r>
            <a:r>
              <a:rPr lang="en-US" dirty="0" err="1" smtClean="0"/>
              <a:t>eval</a:t>
            </a:r>
            <a:r>
              <a:rPr lang="en-US" dirty="0" smtClean="0"/>
              <a:t>()</a:t>
            </a:r>
          </a:p>
          <a:p>
            <a:pPr lvl="1"/>
            <a:r>
              <a:rPr lang="en-US" dirty="0" smtClean="0"/>
              <a:t>Luckily we had already banned these </a:t>
            </a:r>
          </a:p>
          <a:p>
            <a:pPr>
              <a:spcBef>
                <a:spcPts val="2400"/>
              </a:spcBef>
            </a:pPr>
            <a:r>
              <a:rPr lang="en-US" dirty="0" smtClean="0"/>
              <a:t>Removal of all in-line JavaScript </a:t>
            </a:r>
          </a:p>
          <a:p>
            <a:pPr lvl="1">
              <a:spcBef>
                <a:spcPts val="0"/>
              </a:spcBef>
              <a:spcAft>
                <a:spcPts val="600"/>
              </a:spcAft>
            </a:pPr>
            <a:r>
              <a:rPr lang="en-US" dirty="0" smtClean="0"/>
              <a:t>This was pervasive within our code</a:t>
            </a:r>
          </a:p>
          <a:p>
            <a:pPr lvl="1">
              <a:spcBef>
                <a:spcPts val="0"/>
              </a:spcBef>
              <a:spcAft>
                <a:spcPts val="600"/>
              </a:spcAft>
            </a:pPr>
            <a:r>
              <a:rPr lang="en-US" dirty="0" smtClean="0"/>
              <a:t>Most of your code will likely look like our examples</a:t>
            </a:r>
          </a:p>
          <a:p>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Eliminating In-line Scripting (Example #1)</a:t>
            </a:r>
          </a:p>
          <a:p>
            <a:endParaRPr lang="en-US" dirty="0"/>
          </a:p>
        </p:txBody>
      </p:sp>
      <p:sp>
        <p:nvSpPr>
          <p:cNvPr id="5" name="Rectangle 4"/>
          <p:cNvSpPr/>
          <p:nvPr/>
        </p:nvSpPr>
        <p:spPr>
          <a:xfrm>
            <a:off x="1143000" y="2895600"/>
            <a:ext cx="6781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latin typeface="Consolas" pitchFamily="49" charset="0"/>
                <a:cs typeface="Consolas" pitchFamily="49" charset="0"/>
              </a:rPr>
              <a:t>&lt;a </a:t>
            </a:r>
            <a:r>
              <a:rPr lang="en-US" dirty="0" err="1" smtClean="0">
                <a:latin typeface="Consolas" pitchFamily="49" charset="0"/>
                <a:cs typeface="Consolas" pitchFamily="49" charset="0"/>
              </a:rPr>
              <a:t>href</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javascript:doSomething</a:t>
            </a:r>
            <a:r>
              <a:rPr lang="en-US" dirty="0" smtClean="0">
                <a:latin typeface="Consolas" pitchFamily="49" charset="0"/>
                <a:cs typeface="Consolas" pitchFamily="49" charset="0"/>
              </a:rPr>
              <a:t>()"&gt;Do something&lt;/a&gt;</a:t>
            </a:r>
            <a:endParaRPr lang="en-US" dirty="0">
              <a:latin typeface="Consolas" pitchFamily="49" charset="0"/>
              <a:cs typeface="Consolas" pitchFamily="49" charset="0"/>
            </a:endParaRPr>
          </a:p>
        </p:txBody>
      </p:sp>
      <p:sp>
        <p:nvSpPr>
          <p:cNvPr id="6" name="Rectangle 5"/>
          <p:cNvSpPr/>
          <p:nvPr/>
        </p:nvSpPr>
        <p:spPr>
          <a:xfrm>
            <a:off x="1143000" y="2514600"/>
            <a:ext cx="6781800"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chemeClr val="bg1"/>
                </a:solidFill>
              </a:rPr>
              <a:t>Before (HTML w/ In-line JavaScript)</a:t>
            </a:r>
            <a:endParaRPr lang="en-US" b="1" dirty="0">
              <a:solidFill>
                <a:schemeClr val="bg1"/>
              </a:solidFill>
            </a:endParaRPr>
          </a:p>
        </p:txBody>
      </p:sp>
      <p:sp>
        <p:nvSpPr>
          <p:cNvPr id="9" name="Rectangle 8"/>
          <p:cNvSpPr/>
          <p:nvPr/>
        </p:nvSpPr>
        <p:spPr>
          <a:xfrm>
            <a:off x="1143000" y="4535269"/>
            <a:ext cx="6781800" cy="369332"/>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solidFill>
                  <a:schemeClr val="tx1"/>
                </a:solidFill>
                <a:latin typeface="Consolas" pitchFamily="49" charset="0"/>
                <a:cs typeface="Consolas" pitchFamily="49" charset="0"/>
              </a:rPr>
              <a:t>&lt;a </a:t>
            </a:r>
            <a:r>
              <a:rPr lang="en-US" dirty="0" smtClean="0">
                <a:solidFill>
                  <a:schemeClr val="tx1"/>
                </a:solidFill>
                <a:latin typeface="Consolas" pitchFamily="49" charset="0"/>
                <a:cs typeface="Consolas" pitchFamily="49" charset="0"/>
              </a:rPr>
              <a:t>id="my-link"&gt;Do </a:t>
            </a:r>
            <a:r>
              <a:rPr lang="en-US" dirty="0">
                <a:solidFill>
                  <a:schemeClr val="tx1"/>
                </a:solidFill>
                <a:latin typeface="Consolas" pitchFamily="49" charset="0"/>
                <a:cs typeface="Consolas" pitchFamily="49" charset="0"/>
              </a:rPr>
              <a:t>something&lt;/a&gt;</a:t>
            </a:r>
          </a:p>
        </p:txBody>
      </p:sp>
      <p:sp>
        <p:nvSpPr>
          <p:cNvPr id="10" name="Rectangle 9"/>
          <p:cNvSpPr/>
          <p:nvPr/>
        </p:nvSpPr>
        <p:spPr>
          <a:xfrm>
            <a:off x="1143000" y="4154269"/>
            <a:ext cx="6781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(HTML without JavaScript)</a:t>
            </a:r>
            <a:endParaRPr lang="en-US" b="1" dirty="0">
              <a:solidFill>
                <a:schemeClr val="bg1"/>
              </a:solidFill>
            </a:endParaRPr>
          </a:p>
        </p:txBody>
      </p:sp>
      <p:sp>
        <p:nvSpPr>
          <p:cNvPr id="11" name="Rectangle 10"/>
          <p:cNvSpPr/>
          <p:nvPr/>
        </p:nvSpPr>
        <p:spPr>
          <a:xfrm>
            <a:off x="1143000" y="5602069"/>
            <a:ext cx="6781800" cy="646331"/>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err="1" smtClean="0">
                <a:solidFill>
                  <a:schemeClr val="tx1"/>
                </a:solidFill>
                <a:latin typeface="Consolas" pitchFamily="49" charset="0"/>
                <a:cs typeface="Consolas" pitchFamily="49" charset="0"/>
              </a:rPr>
              <a:t>var</a:t>
            </a:r>
            <a:r>
              <a:rPr lang="en-US" dirty="0" smtClean="0">
                <a:solidFill>
                  <a:schemeClr val="tx1"/>
                </a:solidFill>
                <a:latin typeface="Consolas" pitchFamily="49" charset="0"/>
                <a:cs typeface="Consolas" pitchFamily="49" charset="0"/>
              </a:rPr>
              <a:t> link = </a:t>
            </a:r>
            <a:r>
              <a:rPr lang="en-US" dirty="0" err="1" smtClean="0">
                <a:solidFill>
                  <a:schemeClr val="tx1"/>
                </a:solidFill>
                <a:latin typeface="Consolas" pitchFamily="49" charset="0"/>
                <a:cs typeface="Consolas" pitchFamily="49" charset="0"/>
              </a:rPr>
              <a:t>document.getElementById</a:t>
            </a:r>
            <a:r>
              <a:rPr lang="en-US" dirty="0" smtClean="0">
                <a:solidFill>
                  <a:schemeClr val="tx1"/>
                </a:solidFill>
                <a:latin typeface="Consolas" pitchFamily="49" charset="0"/>
                <a:cs typeface="Consolas" pitchFamily="49" charset="0"/>
              </a:rPr>
              <a:t>("my-link"); </a:t>
            </a:r>
          </a:p>
          <a:p>
            <a:r>
              <a:rPr lang="en-US" dirty="0" err="1" smtClean="0">
                <a:solidFill>
                  <a:schemeClr val="tx1"/>
                </a:solidFill>
                <a:latin typeface="Consolas" pitchFamily="49" charset="0"/>
                <a:cs typeface="Consolas" pitchFamily="49" charset="0"/>
              </a:rPr>
              <a:t>link.addEventListener</a:t>
            </a:r>
            <a:r>
              <a:rPr lang="en-US" dirty="0" smtClean="0">
                <a:solidFill>
                  <a:schemeClr val="tx1"/>
                </a:solidFill>
                <a:latin typeface="Consolas" pitchFamily="49" charset="0"/>
                <a:cs typeface="Consolas" pitchFamily="49" charset="0"/>
              </a:rPr>
              <a:t>("click", </a:t>
            </a:r>
            <a:r>
              <a:rPr lang="en-US" dirty="0" err="1" smtClean="0">
                <a:solidFill>
                  <a:schemeClr val="tx1"/>
                </a:solidFill>
                <a:latin typeface="Consolas" pitchFamily="49" charset="0"/>
                <a:cs typeface="Consolas" pitchFamily="49" charset="0"/>
              </a:rPr>
              <a:t>doSomething</a:t>
            </a:r>
            <a:r>
              <a:rPr lang="en-US" dirty="0" smtClean="0">
                <a:solidFill>
                  <a:schemeClr val="tx1"/>
                </a:solidFill>
                <a:latin typeface="Consolas" pitchFamily="49" charset="0"/>
                <a:cs typeface="Consolas" pitchFamily="49" charset="0"/>
              </a:rPr>
              <a:t>, false);</a:t>
            </a:r>
          </a:p>
        </p:txBody>
      </p:sp>
      <p:sp>
        <p:nvSpPr>
          <p:cNvPr id="12" name="Rectangle 11"/>
          <p:cNvSpPr/>
          <p:nvPr/>
        </p:nvSpPr>
        <p:spPr>
          <a:xfrm>
            <a:off x="1143000" y="5221069"/>
            <a:ext cx="6781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(JavaScript loaded from static.sendsafely.com)</a:t>
            </a:r>
            <a:endParaRPr lang="en-US" b="1" dirty="0">
              <a:solidFill>
                <a:schemeClr val="bg1"/>
              </a:solidFill>
            </a:endParaRPr>
          </a:p>
        </p:txBody>
      </p:sp>
      <p:sp>
        <p:nvSpPr>
          <p:cNvPr id="13" name="TextBox 12"/>
          <p:cNvSpPr txBox="1"/>
          <p:nvPr/>
        </p:nvSpPr>
        <p:spPr>
          <a:xfrm>
            <a:off x="5029200" y="3516868"/>
            <a:ext cx="2895600" cy="369332"/>
          </a:xfrm>
          <a:prstGeom prst="rect">
            <a:avLst/>
          </a:prstGeom>
          <a:solidFill>
            <a:schemeClr val="accent4"/>
          </a:solidFill>
          <a:ln w="25400">
            <a:solidFill>
              <a:srgbClr val="7030A0"/>
            </a:solidFill>
          </a:ln>
        </p:spPr>
        <p:txBody>
          <a:bodyPr wrap="square" rtlCol="0">
            <a:spAutoFit/>
          </a:bodyPr>
          <a:lstStyle/>
          <a:p>
            <a:r>
              <a:rPr lang="en-US" b="1" dirty="0" smtClean="0">
                <a:solidFill>
                  <a:schemeClr val="bg1"/>
                </a:solidFill>
              </a:rPr>
              <a:t>Find the link based on it’s ID </a:t>
            </a:r>
            <a:endParaRPr lang="en-US" b="1" dirty="0">
              <a:solidFill>
                <a:schemeClr val="bg1"/>
              </a:solidFill>
            </a:endParaRPr>
          </a:p>
        </p:txBody>
      </p:sp>
      <p:cxnSp>
        <p:nvCxnSpPr>
          <p:cNvPr id="16" name="Shape 15"/>
          <p:cNvCxnSpPr/>
          <p:nvPr/>
        </p:nvCxnSpPr>
        <p:spPr>
          <a:xfrm>
            <a:off x="7924800" y="3688080"/>
            <a:ext cx="12700" cy="2103120"/>
          </a:xfrm>
          <a:prstGeom prst="bentConnector3">
            <a:avLst>
              <a:gd name="adj1" fmla="val 1800000"/>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Eliminating In-line Scripting (Example #1)</a:t>
            </a:r>
          </a:p>
          <a:p>
            <a:endParaRPr lang="en-US" dirty="0"/>
          </a:p>
        </p:txBody>
      </p:sp>
      <p:sp>
        <p:nvSpPr>
          <p:cNvPr id="5" name="Rectangle 4"/>
          <p:cNvSpPr/>
          <p:nvPr/>
        </p:nvSpPr>
        <p:spPr>
          <a:xfrm>
            <a:off x="1143000" y="2895600"/>
            <a:ext cx="6781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latin typeface="Consolas" pitchFamily="49" charset="0"/>
                <a:cs typeface="Consolas" pitchFamily="49" charset="0"/>
              </a:rPr>
              <a:t>&lt;a </a:t>
            </a:r>
            <a:r>
              <a:rPr lang="en-US" dirty="0" err="1" smtClean="0">
                <a:latin typeface="Consolas" pitchFamily="49" charset="0"/>
                <a:cs typeface="Consolas" pitchFamily="49" charset="0"/>
              </a:rPr>
              <a:t>href</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javascript:doSomething</a:t>
            </a:r>
            <a:r>
              <a:rPr lang="en-US" dirty="0" smtClean="0">
                <a:latin typeface="Consolas" pitchFamily="49" charset="0"/>
                <a:cs typeface="Consolas" pitchFamily="49" charset="0"/>
              </a:rPr>
              <a:t>()"&gt;Do something&lt;/a&gt;</a:t>
            </a:r>
            <a:endParaRPr lang="en-US" dirty="0">
              <a:latin typeface="Consolas" pitchFamily="49" charset="0"/>
              <a:cs typeface="Consolas" pitchFamily="49" charset="0"/>
            </a:endParaRPr>
          </a:p>
        </p:txBody>
      </p:sp>
      <p:sp>
        <p:nvSpPr>
          <p:cNvPr id="6" name="Rectangle 5"/>
          <p:cNvSpPr/>
          <p:nvPr/>
        </p:nvSpPr>
        <p:spPr>
          <a:xfrm>
            <a:off x="1143000" y="2514600"/>
            <a:ext cx="6781800"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chemeClr val="bg1"/>
                </a:solidFill>
              </a:rPr>
              <a:t>Before (HTML w/ In-line JavaScript)</a:t>
            </a:r>
            <a:endParaRPr lang="en-US" b="1" dirty="0">
              <a:solidFill>
                <a:schemeClr val="bg1"/>
              </a:solidFill>
            </a:endParaRPr>
          </a:p>
        </p:txBody>
      </p:sp>
      <p:sp>
        <p:nvSpPr>
          <p:cNvPr id="9" name="Rectangle 8"/>
          <p:cNvSpPr/>
          <p:nvPr/>
        </p:nvSpPr>
        <p:spPr>
          <a:xfrm>
            <a:off x="1143000" y="4535269"/>
            <a:ext cx="6781800" cy="369332"/>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solidFill>
                  <a:schemeClr val="tx1"/>
                </a:solidFill>
                <a:latin typeface="Consolas" pitchFamily="49" charset="0"/>
                <a:cs typeface="Consolas" pitchFamily="49" charset="0"/>
              </a:rPr>
              <a:t>&lt;a </a:t>
            </a:r>
            <a:r>
              <a:rPr lang="en-US" dirty="0" smtClean="0">
                <a:solidFill>
                  <a:schemeClr val="tx1"/>
                </a:solidFill>
                <a:latin typeface="Consolas" pitchFamily="49" charset="0"/>
                <a:cs typeface="Consolas" pitchFamily="49" charset="0"/>
              </a:rPr>
              <a:t>id="my-link"&gt;Do </a:t>
            </a:r>
            <a:r>
              <a:rPr lang="en-US" dirty="0">
                <a:solidFill>
                  <a:schemeClr val="tx1"/>
                </a:solidFill>
                <a:latin typeface="Consolas" pitchFamily="49" charset="0"/>
                <a:cs typeface="Consolas" pitchFamily="49" charset="0"/>
              </a:rPr>
              <a:t>something&lt;/a&gt;</a:t>
            </a:r>
          </a:p>
        </p:txBody>
      </p:sp>
      <p:sp>
        <p:nvSpPr>
          <p:cNvPr id="10" name="Rectangle 9"/>
          <p:cNvSpPr/>
          <p:nvPr/>
        </p:nvSpPr>
        <p:spPr>
          <a:xfrm>
            <a:off x="1143000" y="4154269"/>
            <a:ext cx="6781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(HTML without JavaScript)</a:t>
            </a:r>
            <a:endParaRPr lang="en-US" b="1" dirty="0">
              <a:solidFill>
                <a:schemeClr val="bg1"/>
              </a:solidFill>
            </a:endParaRPr>
          </a:p>
        </p:txBody>
      </p:sp>
      <p:sp>
        <p:nvSpPr>
          <p:cNvPr id="11" name="Rectangle 10"/>
          <p:cNvSpPr/>
          <p:nvPr/>
        </p:nvSpPr>
        <p:spPr>
          <a:xfrm>
            <a:off x="1143000" y="5602069"/>
            <a:ext cx="6781800" cy="646331"/>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err="1" smtClean="0">
                <a:solidFill>
                  <a:schemeClr val="tx1"/>
                </a:solidFill>
                <a:latin typeface="Consolas" pitchFamily="49" charset="0"/>
                <a:cs typeface="Consolas" pitchFamily="49" charset="0"/>
              </a:rPr>
              <a:t>var</a:t>
            </a:r>
            <a:r>
              <a:rPr lang="en-US" dirty="0" smtClean="0">
                <a:solidFill>
                  <a:schemeClr val="tx1"/>
                </a:solidFill>
                <a:latin typeface="Consolas" pitchFamily="49" charset="0"/>
                <a:cs typeface="Consolas" pitchFamily="49" charset="0"/>
              </a:rPr>
              <a:t> link = </a:t>
            </a:r>
            <a:r>
              <a:rPr lang="en-US" dirty="0" err="1" smtClean="0">
                <a:solidFill>
                  <a:schemeClr val="tx1"/>
                </a:solidFill>
                <a:latin typeface="Consolas" pitchFamily="49" charset="0"/>
                <a:cs typeface="Consolas" pitchFamily="49" charset="0"/>
              </a:rPr>
              <a:t>document.getElementById</a:t>
            </a:r>
            <a:r>
              <a:rPr lang="en-US" dirty="0" smtClean="0">
                <a:solidFill>
                  <a:schemeClr val="tx1"/>
                </a:solidFill>
                <a:latin typeface="Consolas" pitchFamily="49" charset="0"/>
                <a:cs typeface="Consolas" pitchFamily="49" charset="0"/>
              </a:rPr>
              <a:t>("my-link"); </a:t>
            </a:r>
          </a:p>
          <a:p>
            <a:r>
              <a:rPr lang="en-US" dirty="0" err="1" smtClean="0">
                <a:solidFill>
                  <a:schemeClr val="tx1"/>
                </a:solidFill>
                <a:latin typeface="Consolas" pitchFamily="49" charset="0"/>
                <a:cs typeface="Consolas" pitchFamily="49" charset="0"/>
              </a:rPr>
              <a:t>link.addEventListener</a:t>
            </a:r>
            <a:r>
              <a:rPr lang="en-US" dirty="0" smtClean="0">
                <a:solidFill>
                  <a:schemeClr val="tx1"/>
                </a:solidFill>
                <a:latin typeface="Consolas" pitchFamily="49" charset="0"/>
                <a:cs typeface="Consolas" pitchFamily="49" charset="0"/>
              </a:rPr>
              <a:t>("click", </a:t>
            </a:r>
            <a:r>
              <a:rPr lang="en-US" dirty="0" err="1" smtClean="0">
                <a:solidFill>
                  <a:schemeClr val="tx1"/>
                </a:solidFill>
                <a:latin typeface="Consolas" pitchFamily="49" charset="0"/>
                <a:cs typeface="Consolas" pitchFamily="49" charset="0"/>
              </a:rPr>
              <a:t>doSomething</a:t>
            </a:r>
            <a:r>
              <a:rPr lang="en-US" dirty="0" smtClean="0">
                <a:solidFill>
                  <a:schemeClr val="tx1"/>
                </a:solidFill>
                <a:latin typeface="Consolas" pitchFamily="49" charset="0"/>
                <a:cs typeface="Consolas" pitchFamily="49" charset="0"/>
              </a:rPr>
              <a:t>, false);</a:t>
            </a:r>
          </a:p>
        </p:txBody>
      </p:sp>
      <p:sp>
        <p:nvSpPr>
          <p:cNvPr id="12" name="Rectangle 11"/>
          <p:cNvSpPr/>
          <p:nvPr/>
        </p:nvSpPr>
        <p:spPr>
          <a:xfrm>
            <a:off x="1143000" y="5221069"/>
            <a:ext cx="6781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(JavaScript loaded from static.sendsafely.com)</a:t>
            </a:r>
            <a:endParaRPr lang="en-US" b="1" dirty="0">
              <a:solidFill>
                <a:schemeClr val="bg1"/>
              </a:solidFill>
            </a:endParaRPr>
          </a:p>
        </p:txBody>
      </p:sp>
      <p:sp>
        <p:nvSpPr>
          <p:cNvPr id="13" name="TextBox 12"/>
          <p:cNvSpPr txBox="1"/>
          <p:nvPr/>
        </p:nvSpPr>
        <p:spPr>
          <a:xfrm>
            <a:off x="3429000" y="3516868"/>
            <a:ext cx="4495800" cy="369332"/>
          </a:xfrm>
          <a:prstGeom prst="rect">
            <a:avLst/>
          </a:prstGeom>
          <a:solidFill>
            <a:schemeClr val="accent4"/>
          </a:solidFill>
          <a:ln w="25400">
            <a:solidFill>
              <a:srgbClr val="7030A0"/>
            </a:solidFill>
          </a:ln>
        </p:spPr>
        <p:txBody>
          <a:bodyPr wrap="square" rtlCol="0">
            <a:spAutoFit/>
          </a:bodyPr>
          <a:lstStyle/>
          <a:p>
            <a:r>
              <a:rPr lang="en-US" b="1" dirty="0" smtClean="0">
                <a:solidFill>
                  <a:schemeClr val="bg1"/>
                </a:solidFill>
              </a:rPr>
              <a:t>Wire up the “click” event to “</a:t>
            </a:r>
            <a:r>
              <a:rPr lang="en-US" b="1" dirty="0" err="1" smtClean="0">
                <a:solidFill>
                  <a:schemeClr val="bg1"/>
                </a:solidFill>
              </a:rPr>
              <a:t>doSomething</a:t>
            </a:r>
            <a:r>
              <a:rPr lang="en-US" b="1" dirty="0" smtClean="0">
                <a:solidFill>
                  <a:schemeClr val="bg1"/>
                </a:solidFill>
              </a:rPr>
              <a:t>()” </a:t>
            </a:r>
            <a:endParaRPr lang="en-US" b="1" dirty="0">
              <a:solidFill>
                <a:schemeClr val="bg1"/>
              </a:solidFill>
            </a:endParaRPr>
          </a:p>
        </p:txBody>
      </p:sp>
      <p:cxnSp>
        <p:nvCxnSpPr>
          <p:cNvPr id="16" name="Shape 15"/>
          <p:cNvCxnSpPr/>
          <p:nvPr/>
        </p:nvCxnSpPr>
        <p:spPr>
          <a:xfrm>
            <a:off x="7924800" y="3688080"/>
            <a:ext cx="12700" cy="2377440"/>
          </a:xfrm>
          <a:prstGeom prst="bentConnector3">
            <a:avLst>
              <a:gd name="adj1" fmla="val 1800000"/>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Eliminating In-line Scripting (Example #2)</a:t>
            </a:r>
          </a:p>
          <a:p>
            <a:endParaRPr lang="en-US" dirty="0"/>
          </a:p>
        </p:txBody>
      </p:sp>
      <p:sp>
        <p:nvSpPr>
          <p:cNvPr id="5" name="Rectangle 4"/>
          <p:cNvSpPr/>
          <p:nvPr/>
        </p:nvSpPr>
        <p:spPr>
          <a:xfrm>
            <a:off x="381000" y="2895600"/>
            <a:ext cx="8305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latin typeface="Consolas" pitchFamily="49" charset="0"/>
                <a:cs typeface="Consolas" pitchFamily="49" charset="0"/>
              </a:rPr>
              <a:t>&lt;type="text" name="email" </a:t>
            </a:r>
            <a:r>
              <a:rPr lang="en-US" dirty="0" err="1" smtClean="0">
                <a:latin typeface="Consolas" pitchFamily="49" charset="0"/>
                <a:cs typeface="Consolas" pitchFamily="49" charset="0"/>
              </a:rPr>
              <a:t>onkeyup</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doSomethingElse</a:t>
            </a:r>
            <a:r>
              <a:rPr lang="en-US" dirty="0" smtClean="0">
                <a:latin typeface="Consolas" pitchFamily="49" charset="0"/>
                <a:cs typeface="Consolas" pitchFamily="49" charset="0"/>
              </a:rPr>
              <a:t>(arg1, arg2)"&gt;</a:t>
            </a:r>
            <a:endParaRPr lang="en-US" dirty="0">
              <a:latin typeface="Consolas" pitchFamily="49" charset="0"/>
              <a:cs typeface="Consolas" pitchFamily="49" charset="0"/>
            </a:endParaRPr>
          </a:p>
        </p:txBody>
      </p:sp>
      <p:sp>
        <p:nvSpPr>
          <p:cNvPr id="6" name="Rectangle 5"/>
          <p:cNvSpPr/>
          <p:nvPr/>
        </p:nvSpPr>
        <p:spPr>
          <a:xfrm>
            <a:off x="381000" y="2514600"/>
            <a:ext cx="8305800"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chemeClr val="bg1"/>
                </a:solidFill>
              </a:rPr>
              <a:t>Before (HTML w/ In-line JavaScript)</a:t>
            </a:r>
            <a:endParaRPr lang="en-US" b="1" dirty="0">
              <a:solidFill>
                <a:schemeClr val="bg1"/>
              </a:solidFill>
            </a:endParaRPr>
          </a:p>
        </p:txBody>
      </p:sp>
      <p:sp>
        <p:nvSpPr>
          <p:cNvPr id="9" name="Rectangle 8"/>
          <p:cNvSpPr/>
          <p:nvPr/>
        </p:nvSpPr>
        <p:spPr>
          <a:xfrm>
            <a:off x="381000" y="4382870"/>
            <a:ext cx="8305800" cy="646331"/>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smtClean="0">
                <a:solidFill>
                  <a:schemeClr val="tx1"/>
                </a:solidFill>
                <a:latin typeface="Consolas" pitchFamily="49" charset="0"/>
                <a:cs typeface="Consolas" pitchFamily="49" charset="0"/>
              </a:rPr>
              <a:t>&lt;type="text" id="my-email-field" name="email" </a:t>
            </a:r>
          </a:p>
          <a:p>
            <a:r>
              <a:rPr lang="en-US" dirty="0" smtClean="0">
                <a:solidFill>
                  <a:schemeClr val="tx1"/>
                </a:solidFill>
                <a:latin typeface="Consolas" pitchFamily="49" charset="0"/>
                <a:cs typeface="Consolas" pitchFamily="49" charset="0"/>
              </a:rPr>
              <a:t>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-one="arg1" 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-two="arg2"&gt;</a:t>
            </a:r>
            <a:endParaRPr lang="en-US" dirty="0">
              <a:solidFill>
                <a:schemeClr val="tx1"/>
              </a:solidFill>
              <a:latin typeface="Consolas" pitchFamily="49" charset="0"/>
              <a:cs typeface="Consolas" pitchFamily="49" charset="0"/>
            </a:endParaRPr>
          </a:p>
        </p:txBody>
      </p:sp>
      <p:sp>
        <p:nvSpPr>
          <p:cNvPr id="10" name="Rectangle 9"/>
          <p:cNvSpPr/>
          <p:nvPr/>
        </p:nvSpPr>
        <p:spPr>
          <a:xfrm>
            <a:off x="381000" y="4038600"/>
            <a:ext cx="8305800" cy="369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(HTML without JavaScript)</a:t>
            </a:r>
            <a:endParaRPr lang="en-US" b="1" dirty="0">
              <a:solidFill>
                <a:schemeClr val="bg1"/>
              </a:solidFill>
            </a:endParaRPr>
          </a:p>
        </p:txBody>
      </p:sp>
      <p:sp>
        <p:nvSpPr>
          <p:cNvPr id="13" name="TextBox 12"/>
          <p:cNvSpPr txBox="1"/>
          <p:nvPr/>
        </p:nvSpPr>
        <p:spPr>
          <a:xfrm>
            <a:off x="3276600" y="3516868"/>
            <a:ext cx="5410200" cy="369332"/>
          </a:xfrm>
          <a:prstGeom prst="rect">
            <a:avLst/>
          </a:prstGeom>
          <a:solidFill>
            <a:schemeClr val="accent4"/>
          </a:solidFill>
          <a:ln w="25400">
            <a:solidFill>
              <a:srgbClr val="7030A0"/>
            </a:solidFill>
          </a:ln>
        </p:spPr>
        <p:txBody>
          <a:bodyPr wrap="square" rtlCol="0">
            <a:spAutoFit/>
          </a:bodyPr>
          <a:lstStyle/>
          <a:p>
            <a:r>
              <a:rPr lang="en-US" b="1" dirty="0" smtClean="0">
                <a:solidFill>
                  <a:schemeClr val="bg1"/>
                </a:solidFill>
              </a:rPr>
              <a:t>Embed argument values within the HTML as data-</a:t>
            </a:r>
            <a:r>
              <a:rPr lang="en-US" b="1" dirty="0" err="1" smtClean="0">
                <a:solidFill>
                  <a:schemeClr val="bg1"/>
                </a:solidFill>
              </a:rPr>
              <a:t>vars</a:t>
            </a:r>
            <a:endParaRPr lang="en-US" b="1" dirty="0">
              <a:solidFill>
                <a:schemeClr val="bg1"/>
              </a:solidFill>
            </a:endParaRPr>
          </a:p>
        </p:txBody>
      </p:sp>
      <p:cxnSp>
        <p:nvCxnSpPr>
          <p:cNvPr id="16" name="Shape 15"/>
          <p:cNvCxnSpPr/>
          <p:nvPr/>
        </p:nvCxnSpPr>
        <p:spPr>
          <a:xfrm>
            <a:off x="8686800" y="3688080"/>
            <a:ext cx="12700" cy="1005840"/>
          </a:xfrm>
          <a:prstGeom prst="bentConnector3">
            <a:avLst>
              <a:gd name="adj1" fmla="val 1800000"/>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1000" y="5486400"/>
            <a:ext cx="8305800" cy="92333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smtClean="0">
                <a:solidFill>
                  <a:schemeClr val="tx1"/>
                </a:solidFill>
                <a:latin typeface="Consolas" pitchFamily="49" charset="0"/>
                <a:cs typeface="Consolas" pitchFamily="49" charset="0"/>
              </a:rPr>
              <a:t>$(“#my-email-field”).</a:t>
            </a:r>
            <a:r>
              <a:rPr lang="en-US" dirty="0" err="1" smtClean="0">
                <a:solidFill>
                  <a:schemeClr val="tx1"/>
                </a:solidFill>
                <a:latin typeface="Consolas" pitchFamily="49" charset="0"/>
                <a:cs typeface="Consolas" pitchFamily="49" charset="0"/>
              </a:rPr>
              <a:t>keyup</a:t>
            </a:r>
            <a:r>
              <a:rPr lang="en-US" dirty="0" smtClean="0">
                <a:solidFill>
                  <a:schemeClr val="tx1"/>
                </a:solidFill>
                <a:latin typeface="Consolas" pitchFamily="49" charset="0"/>
                <a:cs typeface="Consolas" pitchFamily="49" charset="0"/>
              </a:rPr>
              <a:t>(function() {   </a:t>
            </a:r>
            <a:r>
              <a:rPr lang="en-US" dirty="0" err="1" smtClean="0">
                <a:solidFill>
                  <a:schemeClr val="tx1"/>
                </a:solidFill>
                <a:latin typeface="Consolas" pitchFamily="49" charset="0"/>
                <a:cs typeface="Consolas" pitchFamily="49" charset="0"/>
              </a:rPr>
              <a:t>doSomethingElse</a:t>
            </a:r>
            <a:r>
              <a:rPr lang="en-US" dirty="0" smtClean="0">
                <a:solidFill>
                  <a:schemeClr val="tx1"/>
                </a:solidFill>
                <a:latin typeface="Consolas" pitchFamily="49" charset="0"/>
                <a:cs typeface="Consolas" pitchFamily="49" charset="0"/>
              </a:rPr>
              <a:t>(</a:t>
            </a:r>
            <a:r>
              <a:rPr lang="en-US" dirty="0" err="1" smtClean="0">
                <a:solidFill>
                  <a:schemeClr val="tx1"/>
                </a:solidFill>
                <a:latin typeface="Consolas" pitchFamily="49" charset="0"/>
                <a:cs typeface="Consolas" pitchFamily="49" charset="0"/>
              </a:rPr>
              <a:t>this.getAttribute</a:t>
            </a:r>
            <a:r>
              <a:rPr lang="en-US" dirty="0" smtClean="0">
                <a:solidFill>
                  <a:schemeClr val="tx1"/>
                </a:solidFill>
                <a:latin typeface="Consolas" pitchFamily="49" charset="0"/>
                <a:cs typeface="Consolas" pitchFamily="49" charset="0"/>
              </a:rPr>
              <a:t>(“data-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-one”), </a:t>
            </a:r>
            <a:r>
              <a:rPr lang="en-US" dirty="0" err="1" smtClean="0">
                <a:solidFill>
                  <a:schemeClr val="tx1"/>
                </a:solidFill>
                <a:latin typeface="Consolas" pitchFamily="49" charset="0"/>
                <a:cs typeface="Consolas" pitchFamily="49" charset="0"/>
              </a:rPr>
              <a:t>this.getAttribute</a:t>
            </a:r>
            <a:r>
              <a:rPr lang="en-US" dirty="0" smtClean="0">
                <a:solidFill>
                  <a:schemeClr val="tx1"/>
                </a:solidFill>
                <a:latin typeface="Consolas" pitchFamily="49" charset="0"/>
                <a:cs typeface="Consolas" pitchFamily="49" charset="0"/>
              </a:rPr>
              <a:t>(“data-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-two”));  });</a:t>
            </a:r>
          </a:p>
        </p:txBody>
      </p:sp>
      <p:sp>
        <p:nvSpPr>
          <p:cNvPr id="15" name="Rectangle 14"/>
          <p:cNvSpPr/>
          <p:nvPr/>
        </p:nvSpPr>
        <p:spPr>
          <a:xfrm>
            <a:off x="381000" y="5105400"/>
            <a:ext cx="8305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(JavaScript loaded from static.sendsafely.com)</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Eliminating In-line Scripting (Example #2)</a:t>
            </a:r>
          </a:p>
          <a:p>
            <a:endParaRPr lang="en-US" dirty="0"/>
          </a:p>
        </p:txBody>
      </p:sp>
      <p:sp>
        <p:nvSpPr>
          <p:cNvPr id="5" name="Rectangle 4"/>
          <p:cNvSpPr/>
          <p:nvPr/>
        </p:nvSpPr>
        <p:spPr>
          <a:xfrm>
            <a:off x="381000" y="2895600"/>
            <a:ext cx="8305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latin typeface="Consolas" pitchFamily="49" charset="0"/>
                <a:cs typeface="Consolas" pitchFamily="49" charset="0"/>
              </a:rPr>
              <a:t>&lt;type="text" name="email" </a:t>
            </a:r>
            <a:r>
              <a:rPr lang="en-US" dirty="0" err="1" smtClean="0">
                <a:latin typeface="Consolas" pitchFamily="49" charset="0"/>
                <a:cs typeface="Consolas" pitchFamily="49" charset="0"/>
              </a:rPr>
              <a:t>onkeyup</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doSomethingElse</a:t>
            </a:r>
            <a:r>
              <a:rPr lang="en-US" dirty="0" smtClean="0">
                <a:latin typeface="Consolas" pitchFamily="49" charset="0"/>
                <a:cs typeface="Consolas" pitchFamily="49" charset="0"/>
              </a:rPr>
              <a:t>(arg1, arg2)"&gt;</a:t>
            </a:r>
            <a:endParaRPr lang="en-US" dirty="0">
              <a:latin typeface="Consolas" pitchFamily="49" charset="0"/>
              <a:cs typeface="Consolas" pitchFamily="49" charset="0"/>
            </a:endParaRPr>
          </a:p>
        </p:txBody>
      </p:sp>
      <p:sp>
        <p:nvSpPr>
          <p:cNvPr id="6" name="Rectangle 5"/>
          <p:cNvSpPr/>
          <p:nvPr/>
        </p:nvSpPr>
        <p:spPr>
          <a:xfrm>
            <a:off x="381000" y="2514600"/>
            <a:ext cx="8305800"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chemeClr val="bg1"/>
                </a:solidFill>
              </a:rPr>
              <a:t>Before (HTML w/ In-line JavaScript)</a:t>
            </a:r>
            <a:endParaRPr lang="en-US" b="1" dirty="0">
              <a:solidFill>
                <a:schemeClr val="bg1"/>
              </a:solidFill>
            </a:endParaRPr>
          </a:p>
        </p:txBody>
      </p:sp>
      <p:sp>
        <p:nvSpPr>
          <p:cNvPr id="9" name="Rectangle 8"/>
          <p:cNvSpPr/>
          <p:nvPr/>
        </p:nvSpPr>
        <p:spPr>
          <a:xfrm>
            <a:off x="381000" y="4382870"/>
            <a:ext cx="8305800" cy="646331"/>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smtClean="0">
                <a:solidFill>
                  <a:schemeClr val="tx1"/>
                </a:solidFill>
                <a:latin typeface="Consolas" pitchFamily="49" charset="0"/>
                <a:cs typeface="Consolas" pitchFamily="49" charset="0"/>
              </a:rPr>
              <a:t>&lt;type="text" id="my-email-field" name="email" </a:t>
            </a:r>
          </a:p>
          <a:p>
            <a:r>
              <a:rPr lang="en-US" dirty="0" smtClean="0">
                <a:solidFill>
                  <a:schemeClr val="tx1"/>
                </a:solidFill>
                <a:latin typeface="Consolas" pitchFamily="49" charset="0"/>
                <a:cs typeface="Consolas" pitchFamily="49" charset="0"/>
              </a:rPr>
              <a:t>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-one="arg1" 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-two="arg2"&gt;</a:t>
            </a:r>
            <a:endParaRPr lang="en-US" dirty="0">
              <a:solidFill>
                <a:schemeClr val="tx1"/>
              </a:solidFill>
              <a:latin typeface="Consolas" pitchFamily="49" charset="0"/>
              <a:cs typeface="Consolas" pitchFamily="49" charset="0"/>
            </a:endParaRPr>
          </a:p>
        </p:txBody>
      </p:sp>
      <p:sp>
        <p:nvSpPr>
          <p:cNvPr id="10" name="Rectangle 9"/>
          <p:cNvSpPr/>
          <p:nvPr/>
        </p:nvSpPr>
        <p:spPr>
          <a:xfrm>
            <a:off x="381000" y="4038600"/>
            <a:ext cx="8305800" cy="369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(HTML without JavaScript)</a:t>
            </a:r>
            <a:endParaRPr lang="en-US" b="1" dirty="0">
              <a:solidFill>
                <a:schemeClr val="bg1"/>
              </a:solidFill>
            </a:endParaRPr>
          </a:p>
        </p:txBody>
      </p:sp>
      <p:sp>
        <p:nvSpPr>
          <p:cNvPr id="11" name="Rectangle 10"/>
          <p:cNvSpPr/>
          <p:nvPr/>
        </p:nvSpPr>
        <p:spPr>
          <a:xfrm>
            <a:off x="381000" y="5486400"/>
            <a:ext cx="8305800" cy="923330"/>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smtClean="0">
                <a:solidFill>
                  <a:schemeClr val="tx1"/>
                </a:solidFill>
                <a:latin typeface="Consolas" pitchFamily="49" charset="0"/>
                <a:cs typeface="Consolas" pitchFamily="49" charset="0"/>
              </a:rPr>
              <a:t>$(“#my-email-field”).</a:t>
            </a:r>
            <a:r>
              <a:rPr lang="en-US" dirty="0" err="1" smtClean="0">
                <a:solidFill>
                  <a:schemeClr val="tx1"/>
                </a:solidFill>
                <a:latin typeface="Consolas" pitchFamily="49" charset="0"/>
                <a:cs typeface="Consolas" pitchFamily="49" charset="0"/>
              </a:rPr>
              <a:t>keyup</a:t>
            </a:r>
            <a:r>
              <a:rPr lang="en-US" dirty="0" smtClean="0">
                <a:solidFill>
                  <a:schemeClr val="tx1"/>
                </a:solidFill>
                <a:latin typeface="Consolas" pitchFamily="49" charset="0"/>
                <a:cs typeface="Consolas" pitchFamily="49" charset="0"/>
              </a:rPr>
              <a:t>(function() {   </a:t>
            </a:r>
            <a:r>
              <a:rPr lang="en-US" dirty="0" err="1" smtClean="0">
                <a:solidFill>
                  <a:schemeClr val="tx1"/>
                </a:solidFill>
                <a:latin typeface="Consolas" pitchFamily="49" charset="0"/>
                <a:cs typeface="Consolas" pitchFamily="49" charset="0"/>
              </a:rPr>
              <a:t>doSomethingElse</a:t>
            </a:r>
            <a:r>
              <a:rPr lang="en-US" dirty="0" smtClean="0">
                <a:solidFill>
                  <a:schemeClr val="tx1"/>
                </a:solidFill>
                <a:latin typeface="Consolas" pitchFamily="49" charset="0"/>
                <a:cs typeface="Consolas" pitchFamily="49" charset="0"/>
              </a:rPr>
              <a:t>(</a:t>
            </a:r>
            <a:r>
              <a:rPr lang="en-US" dirty="0" err="1" smtClean="0">
                <a:solidFill>
                  <a:schemeClr val="tx1"/>
                </a:solidFill>
                <a:latin typeface="Consolas" pitchFamily="49" charset="0"/>
                <a:cs typeface="Consolas" pitchFamily="49" charset="0"/>
              </a:rPr>
              <a:t>this.getAttribute</a:t>
            </a:r>
            <a:r>
              <a:rPr lang="en-US" dirty="0" smtClean="0">
                <a:solidFill>
                  <a:schemeClr val="tx1"/>
                </a:solidFill>
                <a:latin typeface="Consolas" pitchFamily="49" charset="0"/>
                <a:cs typeface="Consolas" pitchFamily="49" charset="0"/>
              </a:rPr>
              <a:t>(“data-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-one”), </a:t>
            </a:r>
            <a:r>
              <a:rPr lang="en-US" dirty="0" err="1" smtClean="0">
                <a:solidFill>
                  <a:schemeClr val="tx1"/>
                </a:solidFill>
                <a:latin typeface="Consolas" pitchFamily="49" charset="0"/>
                <a:cs typeface="Consolas" pitchFamily="49" charset="0"/>
              </a:rPr>
              <a:t>this.getAttribute</a:t>
            </a:r>
            <a:r>
              <a:rPr lang="en-US" dirty="0" smtClean="0">
                <a:solidFill>
                  <a:schemeClr val="tx1"/>
                </a:solidFill>
                <a:latin typeface="Consolas" pitchFamily="49" charset="0"/>
                <a:cs typeface="Consolas" pitchFamily="49" charset="0"/>
              </a:rPr>
              <a:t>(“data-</a:t>
            </a:r>
            <a:r>
              <a:rPr lang="en-US" dirty="0" err="1" smtClean="0">
                <a:solidFill>
                  <a:schemeClr val="tx1"/>
                </a:solidFill>
                <a:latin typeface="Consolas" pitchFamily="49" charset="0"/>
                <a:cs typeface="Consolas" pitchFamily="49" charset="0"/>
              </a:rPr>
              <a:t>arg</a:t>
            </a:r>
            <a:r>
              <a:rPr lang="en-US" dirty="0" smtClean="0">
                <a:solidFill>
                  <a:schemeClr val="tx1"/>
                </a:solidFill>
                <a:latin typeface="Consolas" pitchFamily="49" charset="0"/>
                <a:cs typeface="Consolas" pitchFamily="49" charset="0"/>
              </a:rPr>
              <a:t>-two”));  });</a:t>
            </a:r>
          </a:p>
        </p:txBody>
      </p:sp>
      <p:sp>
        <p:nvSpPr>
          <p:cNvPr id="12" name="Rectangle 11"/>
          <p:cNvSpPr/>
          <p:nvPr/>
        </p:nvSpPr>
        <p:spPr>
          <a:xfrm>
            <a:off x="381000" y="5105400"/>
            <a:ext cx="8305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(JavaScript loaded from static.sendsafely.com)</a:t>
            </a:r>
            <a:endParaRPr lang="en-US" b="1" dirty="0">
              <a:solidFill>
                <a:schemeClr val="bg1"/>
              </a:solidFill>
            </a:endParaRPr>
          </a:p>
        </p:txBody>
      </p:sp>
      <p:sp>
        <p:nvSpPr>
          <p:cNvPr id="13" name="TextBox 12"/>
          <p:cNvSpPr txBox="1"/>
          <p:nvPr/>
        </p:nvSpPr>
        <p:spPr>
          <a:xfrm>
            <a:off x="2895600" y="3516868"/>
            <a:ext cx="5791200" cy="369332"/>
          </a:xfrm>
          <a:prstGeom prst="rect">
            <a:avLst/>
          </a:prstGeom>
          <a:solidFill>
            <a:schemeClr val="accent4"/>
          </a:solidFill>
          <a:ln w="25400">
            <a:solidFill>
              <a:srgbClr val="7030A0"/>
            </a:solidFill>
          </a:ln>
        </p:spPr>
        <p:txBody>
          <a:bodyPr wrap="square" rtlCol="0">
            <a:spAutoFit/>
          </a:bodyPr>
          <a:lstStyle/>
          <a:p>
            <a:r>
              <a:rPr lang="en-US" b="1" dirty="0" smtClean="0">
                <a:solidFill>
                  <a:schemeClr val="bg1"/>
                </a:solidFill>
              </a:rPr>
              <a:t>Use </a:t>
            </a:r>
            <a:r>
              <a:rPr lang="en-US" b="1" dirty="0" err="1" smtClean="0">
                <a:solidFill>
                  <a:schemeClr val="bg1"/>
                </a:solidFill>
              </a:rPr>
              <a:t>JQuery</a:t>
            </a:r>
            <a:r>
              <a:rPr lang="en-US" b="1" dirty="0" smtClean="0">
                <a:solidFill>
                  <a:schemeClr val="bg1"/>
                </a:solidFill>
              </a:rPr>
              <a:t> to </a:t>
            </a:r>
            <a:r>
              <a:rPr lang="en-US" b="1" dirty="0" err="1" smtClean="0">
                <a:solidFill>
                  <a:schemeClr val="bg1"/>
                </a:solidFill>
              </a:rPr>
              <a:t>wireup</a:t>
            </a:r>
            <a:r>
              <a:rPr lang="en-US" b="1" dirty="0" smtClean="0">
                <a:solidFill>
                  <a:schemeClr val="bg1"/>
                </a:solidFill>
              </a:rPr>
              <a:t> event and pass data-</a:t>
            </a:r>
            <a:r>
              <a:rPr lang="en-US" b="1" dirty="0" err="1" smtClean="0">
                <a:solidFill>
                  <a:schemeClr val="bg1"/>
                </a:solidFill>
              </a:rPr>
              <a:t>args</a:t>
            </a:r>
            <a:r>
              <a:rPr lang="en-US" b="1" dirty="0" smtClean="0">
                <a:solidFill>
                  <a:schemeClr val="bg1"/>
                </a:solidFill>
              </a:rPr>
              <a:t> to function</a:t>
            </a:r>
            <a:endParaRPr lang="en-US" b="1" dirty="0">
              <a:solidFill>
                <a:schemeClr val="bg1"/>
              </a:solidFill>
            </a:endParaRPr>
          </a:p>
        </p:txBody>
      </p:sp>
      <p:cxnSp>
        <p:nvCxnSpPr>
          <p:cNvPr id="16" name="Shape 15"/>
          <p:cNvCxnSpPr/>
          <p:nvPr/>
        </p:nvCxnSpPr>
        <p:spPr>
          <a:xfrm>
            <a:off x="8686800" y="3688080"/>
            <a:ext cx="12700" cy="2286000"/>
          </a:xfrm>
          <a:prstGeom prst="bentConnector3">
            <a:avLst>
              <a:gd name="adj1" fmla="val 1800000"/>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What is Content-Security Policy?</a:t>
            </a:r>
          </a:p>
          <a:p>
            <a:r>
              <a:rPr lang="en-US" dirty="0" smtClean="0"/>
              <a:t>Controls where content is loaded from</a:t>
            </a:r>
          </a:p>
          <a:p>
            <a:r>
              <a:rPr lang="en-US" dirty="0" smtClean="0"/>
              <a:t>Controls what content can do</a:t>
            </a:r>
          </a:p>
          <a:p>
            <a:endParaRPr lang="en-US" dirty="0"/>
          </a:p>
        </p:txBody>
      </p:sp>
      <p:sp>
        <p:nvSpPr>
          <p:cNvPr id="4" name="Rectangle 3"/>
          <p:cNvSpPr/>
          <p:nvPr/>
        </p:nvSpPr>
        <p:spPr>
          <a:xfrm>
            <a:off x="381000" y="3733800"/>
            <a:ext cx="838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800" dirty="0" smtClean="0"/>
              <a:t>Extremely useful for thwarting content injection attacks!</a:t>
            </a:r>
          </a:p>
        </p:txBody>
      </p:sp>
      <p:sp>
        <p:nvSpPr>
          <p:cNvPr id="6" name="Rectangle 5"/>
          <p:cNvSpPr/>
          <p:nvPr/>
        </p:nvSpPr>
        <p:spPr>
          <a:xfrm>
            <a:off x="3733800" y="4867870"/>
            <a:ext cx="1370568" cy="923330"/>
          </a:xfrm>
          <a:prstGeom prst="rect">
            <a:avLst/>
          </a:prstGeom>
        </p:spPr>
        <p:txBody>
          <a:bodyPr wrap="none">
            <a:spAutoFit/>
          </a:bodyPr>
          <a:lstStyle/>
          <a:p>
            <a:r>
              <a:rPr lang="en-US" sz="5400" b="1" dirty="0" smtClean="0"/>
              <a:t>XSS </a:t>
            </a:r>
            <a:endParaRPr lang="en-US" sz="5400" b="1" dirty="0"/>
          </a:p>
        </p:txBody>
      </p:sp>
      <p:sp>
        <p:nvSpPr>
          <p:cNvPr id="8" name="&quot;No&quot; Symbol 7"/>
          <p:cNvSpPr/>
          <p:nvPr/>
        </p:nvSpPr>
        <p:spPr>
          <a:xfrm>
            <a:off x="3429000" y="4495800"/>
            <a:ext cx="1828800" cy="1676400"/>
          </a:xfrm>
          <a:prstGeom prst="noSmoking">
            <a:avLst/>
          </a:prstGeom>
          <a:solidFill>
            <a:srgbClr val="FF0000">
              <a:alpha val="4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Working with Third Party Scripts </a:t>
            </a:r>
          </a:p>
          <a:p>
            <a:r>
              <a:rPr lang="en-US" dirty="0" smtClean="0"/>
              <a:t>We try to minimize reliance on third party scripts</a:t>
            </a:r>
          </a:p>
          <a:p>
            <a:pPr lvl="1"/>
            <a:r>
              <a:rPr lang="en-US" dirty="0" smtClean="0"/>
              <a:t>Occasionally the cost/benefit is worth using them</a:t>
            </a:r>
          </a:p>
          <a:p>
            <a:pPr lvl="1"/>
            <a:r>
              <a:rPr lang="en-US" dirty="0" smtClean="0"/>
              <a:t>Examples:  </a:t>
            </a:r>
            <a:r>
              <a:rPr lang="en-US" dirty="0" err="1" smtClean="0"/>
              <a:t>JQuery</a:t>
            </a:r>
            <a:r>
              <a:rPr lang="en-US" dirty="0" smtClean="0"/>
              <a:t>, </a:t>
            </a:r>
            <a:r>
              <a:rPr lang="en-US" dirty="0" err="1" smtClean="0"/>
              <a:t>reCAPTCHA</a:t>
            </a:r>
            <a:endParaRPr lang="en-US" dirty="0" smtClean="0"/>
          </a:p>
          <a:p>
            <a:pPr lvl="1"/>
            <a:endParaRPr lang="en-US" dirty="0" smtClean="0"/>
          </a:p>
          <a:p>
            <a:r>
              <a:rPr lang="en-US" dirty="0" smtClean="0"/>
              <a:t>Our policy is to host all JavaScript on our servers</a:t>
            </a:r>
          </a:p>
          <a:p>
            <a:pPr lvl="1"/>
            <a:r>
              <a:rPr lang="en-US" dirty="0" smtClean="0"/>
              <a:t>Re-factoring to make CSP compliant is not desirable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Working with Third Party Scripts (</a:t>
            </a:r>
            <a:r>
              <a:rPr lang="en-US" b="1" dirty="0" err="1" smtClean="0"/>
              <a:t>reCAPTCHA</a:t>
            </a:r>
            <a:r>
              <a:rPr lang="en-US" b="1" dirty="0" smtClean="0"/>
              <a:t>)</a:t>
            </a:r>
          </a:p>
          <a:p>
            <a:r>
              <a:rPr lang="en-US" dirty="0" smtClean="0"/>
              <a:t>Required unsafe-inline</a:t>
            </a:r>
          </a:p>
          <a:p>
            <a:pPr lvl="1"/>
            <a:r>
              <a:rPr lang="en-US" dirty="0" smtClean="0"/>
              <a:t>Inline Event Handler Definitions</a:t>
            </a:r>
          </a:p>
          <a:p>
            <a:pPr lvl="1"/>
            <a:r>
              <a:rPr lang="en-US" dirty="0" smtClean="0"/>
              <a:t>Inline Script within HREF Attributes</a:t>
            </a:r>
          </a:p>
          <a:p>
            <a:pPr lvl="1"/>
            <a:endParaRPr lang="en-US" dirty="0" smtClean="0"/>
          </a:p>
          <a:p>
            <a:r>
              <a:rPr lang="en-US" dirty="0" smtClean="0"/>
              <a:t>Required unsafe-</a:t>
            </a:r>
            <a:r>
              <a:rPr lang="en-US" dirty="0" err="1" smtClean="0"/>
              <a:t>eval</a:t>
            </a:r>
            <a:endParaRPr lang="en-US" dirty="0" smtClean="0"/>
          </a:p>
          <a:p>
            <a:pPr lvl="1"/>
            <a:r>
              <a:rPr lang="en-US" dirty="0" smtClean="0"/>
              <a:t>Use of String-to-Code in Function Calls </a:t>
            </a:r>
          </a:p>
          <a:p>
            <a:endParaRPr lang="en-US" dirty="0" smtClean="0"/>
          </a:p>
          <a:p>
            <a:pPr>
              <a:buNone/>
            </a:pPr>
            <a:endParaRPr lang="en-US" b="1" dirty="0" smtClean="0"/>
          </a:p>
        </p:txBody>
      </p:sp>
      <p:sp>
        <p:nvSpPr>
          <p:cNvPr id="8" name="16-Point Star 7"/>
          <p:cNvSpPr/>
          <p:nvPr/>
        </p:nvSpPr>
        <p:spPr>
          <a:xfrm>
            <a:off x="6629400" y="2514600"/>
            <a:ext cx="1905000" cy="1752600"/>
          </a:xfrm>
          <a:prstGeom prst="star1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900" b="1" dirty="0"/>
          </a:p>
        </p:txBody>
      </p:sp>
      <p:sp>
        <p:nvSpPr>
          <p:cNvPr id="9" name="Rectangle 8"/>
          <p:cNvSpPr/>
          <p:nvPr/>
        </p:nvSpPr>
        <p:spPr>
          <a:xfrm>
            <a:off x="6899982" y="2909501"/>
            <a:ext cx="1393330" cy="923330"/>
          </a:xfrm>
          <a:prstGeom prst="rect">
            <a:avLst/>
          </a:prstGeom>
        </p:spPr>
        <p:txBody>
          <a:bodyPr wrap="none">
            <a:spAutoFit/>
          </a:bodyPr>
          <a:lstStyle/>
          <a:p>
            <a:pPr algn="ctr"/>
            <a:r>
              <a:rPr lang="en-US" b="1" dirty="0" smtClean="0">
                <a:solidFill>
                  <a:schemeClr val="bg1"/>
                </a:solidFill>
              </a:rPr>
              <a:t>Fixed by </a:t>
            </a:r>
          </a:p>
          <a:p>
            <a:pPr algn="ctr"/>
            <a:r>
              <a:rPr lang="en-US" b="1" dirty="0" smtClean="0">
                <a:solidFill>
                  <a:schemeClr val="bg1"/>
                </a:solidFill>
              </a:rPr>
              <a:t>Google </a:t>
            </a:r>
          </a:p>
          <a:p>
            <a:pPr algn="ctr"/>
            <a:r>
              <a:rPr lang="en-US" b="1" dirty="0" smtClean="0">
                <a:solidFill>
                  <a:schemeClr val="bg1"/>
                </a:solidFill>
              </a:rPr>
              <a:t>this Summer</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Refactoring </a:t>
            </a:r>
            <a:r>
              <a:rPr lang="en-US" b="1" dirty="0" err="1" smtClean="0"/>
              <a:t>reCAPTCHA</a:t>
            </a:r>
            <a:r>
              <a:rPr lang="en-US" b="1" dirty="0" smtClean="0"/>
              <a:t> (Example #1)</a:t>
            </a:r>
          </a:p>
          <a:p>
            <a:endParaRPr lang="en-US" dirty="0"/>
          </a:p>
        </p:txBody>
      </p:sp>
      <p:sp>
        <p:nvSpPr>
          <p:cNvPr id="5" name="Rectangle 4"/>
          <p:cNvSpPr/>
          <p:nvPr/>
        </p:nvSpPr>
        <p:spPr>
          <a:xfrm>
            <a:off x="990600" y="2895600"/>
            <a:ext cx="67818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err="1" smtClean="0">
                <a:latin typeface="Consolas" pitchFamily="49" charset="0"/>
                <a:cs typeface="Consolas" pitchFamily="49" charset="0"/>
              </a:rPr>
              <a:t>Recaptcha.timer_id</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setInterval</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Recaptcha.reload</a:t>
            </a:r>
            <a:r>
              <a:rPr lang="en-US" dirty="0" smtClean="0">
                <a:latin typeface="Consolas" pitchFamily="49" charset="0"/>
                <a:cs typeface="Consolas" pitchFamily="49" charset="0"/>
              </a:rPr>
              <a:t>(</a:t>
            </a:r>
            <a:r>
              <a:rPr lang="en-US" dirty="0" smtClean="0">
                <a:solidFill>
                  <a:schemeClr val="tx1"/>
                </a:solidFill>
                <a:latin typeface="Consolas" pitchFamily="49" charset="0"/>
                <a:cs typeface="Consolas" pitchFamily="49" charset="0"/>
              </a:rPr>
              <a:t>"</a:t>
            </a:r>
            <a:r>
              <a:rPr lang="en-US" dirty="0" smtClean="0">
                <a:latin typeface="Consolas" pitchFamily="49" charset="0"/>
                <a:cs typeface="Consolas" pitchFamily="49" charset="0"/>
              </a:rPr>
              <a:t>t</a:t>
            </a:r>
            <a:r>
              <a:rPr lang="en-US" dirty="0" smtClean="0">
                <a:solidFill>
                  <a:schemeClr val="tx1"/>
                </a:solidFill>
                <a:latin typeface="Consolas" pitchFamily="49" charset="0"/>
                <a:cs typeface="Consolas" pitchFamily="49" charset="0"/>
              </a:rPr>
              <a:t>"</a:t>
            </a:r>
            <a:r>
              <a:rPr lang="en-US" dirty="0" smtClean="0">
                <a:latin typeface="Consolas" pitchFamily="49" charset="0"/>
                <a:cs typeface="Consolas" pitchFamily="49" charset="0"/>
              </a:rPr>
              <a:t>);', a);</a:t>
            </a:r>
            <a:endParaRPr lang="en-US" dirty="0">
              <a:latin typeface="Consolas" pitchFamily="49" charset="0"/>
              <a:cs typeface="Consolas" pitchFamily="49" charset="0"/>
            </a:endParaRPr>
          </a:p>
        </p:txBody>
      </p:sp>
      <p:sp>
        <p:nvSpPr>
          <p:cNvPr id="6" name="Rectangle 5"/>
          <p:cNvSpPr/>
          <p:nvPr/>
        </p:nvSpPr>
        <p:spPr>
          <a:xfrm>
            <a:off x="990600" y="2514600"/>
            <a:ext cx="6781800"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solidFill>
                  <a:schemeClr val="bg1"/>
                </a:solidFill>
              </a:rPr>
              <a:t>Before (Inline Event Handler Definitions)</a:t>
            </a:r>
          </a:p>
        </p:txBody>
      </p:sp>
      <p:sp>
        <p:nvSpPr>
          <p:cNvPr id="9" name="Rectangle 8"/>
          <p:cNvSpPr/>
          <p:nvPr/>
        </p:nvSpPr>
        <p:spPr>
          <a:xfrm>
            <a:off x="990600" y="5020270"/>
            <a:ext cx="6781800" cy="646331"/>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err="1" smtClean="0">
                <a:solidFill>
                  <a:schemeClr val="tx1"/>
                </a:solidFill>
                <a:latin typeface="Consolas" pitchFamily="49" charset="0"/>
                <a:cs typeface="Consolas" pitchFamily="49" charset="0"/>
              </a:rPr>
              <a:t>Recaptcha.timer_id</a:t>
            </a:r>
            <a:r>
              <a:rPr lang="en-US" dirty="0" smtClean="0">
                <a:solidFill>
                  <a:schemeClr val="tx1"/>
                </a:solidFill>
                <a:latin typeface="Consolas" pitchFamily="49" charset="0"/>
                <a:cs typeface="Consolas" pitchFamily="49" charset="0"/>
              </a:rPr>
              <a:t> = </a:t>
            </a:r>
            <a:r>
              <a:rPr lang="en-US" dirty="0" err="1" smtClean="0">
                <a:solidFill>
                  <a:schemeClr val="tx1"/>
                </a:solidFill>
                <a:latin typeface="Consolas" pitchFamily="49" charset="0"/>
                <a:cs typeface="Consolas" pitchFamily="49" charset="0"/>
              </a:rPr>
              <a:t>setInterval</a:t>
            </a:r>
            <a:r>
              <a:rPr lang="en-US" dirty="0" smtClean="0">
                <a:solidFill>
                  <a:schemeClr val="tx1"/>
                </a:solidFill>
                <a:latin typeface="Consolas" pitchFamily="49" charset="0"/>
                <a:cs typeface="Consolas" pitchFamily="49" charset="0"/>
              </a:rPr>
              <a:t>(function(){</a:t>
            </a:r>
            <a:r>
              <a:rPr lang="en-US" dirty="0" err="1" smtClean="0">
                <a:solidFill>
                  <a:schemeClr val="tx1"/>
                </a:solidFill>
                <a:latin typeface="Consolas" pitchFamily="49" charset="0"/>
                <a:cs typeface="Consolas" pitchFamily="49" charset="0"/>
              </a:rPr>
              <a:t>Recaptcha.reload</a:t>
            </a:r>
            <a:r>
              <a:rPr lang="en-US" dirty="0" smtClean="0">
                <a:solidFill>
                  <a:schemeClr val="tx1"/>
                </a:solidFill>
                <a:latin typeface="Consolas" pitchFamily="49" charset="0"/>
                <a:cs typeface="Consolas" pitchFamily="49" charset="0"/>
              </a:rPr>
              <a:t>("t")}, a);</a:t>
            </a:r>
            <a:endParaRPr lang="en-US" dirty="0">
              <a:solidFill>
                <a:schemeClr val="tx1"/>
              </a:solidFill>
              <a:latin typeface="Consolas" pitchFamily="49" charset="0"/>
              <a:cs typeface="Consolas" pitchFamily="49" charset="0"/>
            </a:endParaRPr>
          </a:p>
        </p:txBody>
      </p:sp>
      <p:sp>
        <p:nvSpPr>
          <p:cNvPr id="10" name="Rectangle 9"/>
          <p:cNvSpPr/>
          <p:nvPr/>
        </p:nvSpPr>
        <p:spPr>
          <a:xfrm>
            <a:off x="990600" y="4639270"/>
            <a:ext cx="6781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smtClean="0">
                <a:solidFill>
                  <a:schemeClr val="bg1"/>
                </a:solidFill>
              </a:rPr>
              <a:t>After (Eliminate Inline Event Handler)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What about Web Workers? </a:t>
            </a:r>
          </a:p>
          <a:p>
            <a:r>
              <a:rPr lang="en-US" dirty="0" smtClean="0"/>
              <a:t>HTML5 Web Workers enforce Same-Origin Policy</a:t>
            </a:r>
          </a:p>
          <a:p>
            <a:pPr lvl="1"/>
            <a:r>
              <a:rPr lang="en-US" dirty="0" smtClean="0"/>
              <a:t>You cannot create a Web Worker using a                JavaScript file that's on a different domain.</a:t>
            </a:r>
          </a:p>
          <a:p>
            <a:pPr lvl="1"/>
            <a:endParaRPr lang="en-US" dirty="0" smtClean="0"/>
          </a:p>
          <a:p>
            <a:r>
              <a:rPr lang="en-US" dirty="0" smtClean="0"/>
              <a:t>Our workaround:</a:t>
            </a:r>
          </a:p>
          <a:p>
            <a:pPr lvl="1"/>
            <a:r>
              <a:rPr lang="en-US" dirty="0" smtClean="0"/>
              <a:t>Relaxed CSP on the two pages that use Web Workers</a:t>
            </a:r>
          </a:p>
          <a:p>
            <a:pPr lvl="1"/>
            <a:r>
              <a:rPr lang="en-US" dirty="0" smtClean="0"/>
              <a:t>script-</a:t>
            </a:r>
            <a:r>
              <a:rPr lang="en-US" dirty="0" err="1" smtClean="0"/>
              <a:t>src</a:t>
            </a:r>
            <a:r>
              <a:rPr lang="en-US" dirty="0" smtClean="0"/>
              <a:t>='self'</a:t>
            </a:r>
          </a:p>
        </p:txBody>
      </p:sp>
      <p:pic>
        <p:nvPicPr>
          <p:cNvPr id="5" name="Picture 4" descr="HTML5_Logo_256.png"/>
          <p:cNvPicPr>
            <a:picLocks noChangeAspect="1"/>
          </p:cNvPicPr>
          <p:nvPr/>
        </p:nvPicPr>
        <p:blipFill>
          <a:blip r:embed="rId3" cstate="print"/>
          <a:stretch>
            <a:fillRect/>
          </a:stretch>
        </p:blipFill>
        <p:spPr>
          <a:xfrm>
            <a:off x="7315200" y="3048000"/>
            <a:ext cx="1219200" cy="1219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8288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8288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867400"/>
            <a:ext cx="76962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b="1" dirty="0" smtClean="0"/>
              <a:t>default-</a:t>
            </a:r>
            <a:r>
              <a:rPr lang="en-US" sz="1600" b="1" dirty="0" err="1" smtClean="0"/>
              <a:t>src</a:t>
            </a:r>
            <a:r>
              <a:rPr lang="en-US" sz="1600" b="1" dirty="0" smtClean="0"/>
              <a:t> </a:t>
            </a:r>
            <a:r>
              <a:rPr lang="en-US" sz="1600" b="1" dirty="0" smtClean="0">
                <a:solidFill>
                  <a:srgbClr val="FF0000"/>
                </a:solidFill>
              </a:rPr>
              <a:t>'none</a:t>
            </a:r>
            <a:r>
              <a:rPr lang="en-US" sz="1600" b="1" dirty="0" smtClean="0"/>
              <a:t>'; </a:t>
            </a:r>
            <a:endParaRPr lang="en-US" sz="1600" b="1" dirty="0"/>
          </a:p>
        </p:txBody>
      </p:sp>
      <p:sp>
        <p:nvSpPr>
          <p:cNvPr id="6" name="Rectangle 5"/>
          <p:cNvSpPr/>
          <p:nvPr/>
        </p:nvSpPr>
        <p:spPr>
          <a:xfrm>
            <a:off x="533400" y="5867400"/>
            <a:ext cx="381000" cy="5334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240280"/>
            <a:ext cx="304800" cy="304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8288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867400"/>
            <a:ext cx="76962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a:t>
            </a:r>
            <a:r>
              <a:rPr lang="en-US" sz="1600" b="1" dirty="0" smtClean="0">
                <a:solidFill>
                  <a:schemeClr val="tx1"/>
                </a:solidFill>
              </a:rPr>
              <a:t>script-</a:t>
            </a:r>
            <a:r>
              <a:rPr lang="en-US" sz="1600" b="1" dirty="0" err="1" smtClean="0">
                <a:solidFill>
                  <a:schemeClr val="tx1"/>
                </a:solidFill>
              </a:rPr>
              <a:t>src</a:t>
            </a:r>
            <a:r>
              <a:rPr lang="en-US" sz="1600" b="1" dirty="0" smtClean="0">
                <a:solidFill>
                  <a:srgbClr val="FF0000"/>
                </a:solidFill>
              </a:rPr>
              <a:t> https://static.sendsafely.com https://www.google.com</a:t>
            </a:r>
            <a:r>
              <a:rPr lang="en-US" sz="1600" b="1" dirty="0" smtClean="0"/>
              <a:t>; </a:t>
            </a:r>
            <a:endParaRPr lang="en-US" sz="1600" b="1" dirty="0"/>
          </a:p>
        </p:txBody>
      </p:sp>
      <p:sp>
        <p:nvSpPr>
          <p:cNvPr id="6" name="Rectangle 5"/>
          <p:cNvSpPr/>
          <p:nvPr/>
        </p:nvSpPr>
        <p:spPr>
          <a:xfrm>
            <a:off x="533400" y="5867400"/>
            <a:ext cx="381000" cy="5334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240280"/>
            <a:ext cx="304800" cy="304800"/>
          </a:xfrm>
          <a:prstGeom prst="rect">
            <a:avLst/>
          </a:prstGeom>
        </p:spPr>
      </p:pic>
      <p:pic>
        <p:nvPicPr>
          <p:cNvPr id="8" name="Picture 7" descr="green_check_tiny.png"/>
          <p:cNvPicPr>
            <a:picLocks noChangeAspect="1"/>
          </p:cNvPicPr>
          <p:nvPr/>
        </p:nvPicPr>
        <p:blipFill>
          <a:blip r:embed="rId2" cstate="print"/>
          <a:stretch>
            <a:fillRect/>
          </a:stretch>
        </p:blipFill>
        <p:spPr>
          <a:xfrm>
            <a:off x="6248400" y="2606040"/>
            <a:ext cx="304800" cy="304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Embedded </a:t>
            </a:r>
            <a:r>
              <a:rPr lang="en-US" b="1" dirty="0" err="1" smtClean="0"/>
              <a:t>Stylesheet</a:t>
            </a:r>
            <a:r>
              <a:rPr lang="en-US" b="1" dirty="0" smtClean="0"/>
              <a:t> Resources </a:t>
            </a:r>
          </a:p>
          <a:p>
            <a:r>
              <a:rPr lang="en-US" dirty="0" smtClean="0"/>
              <a:t>We have in-line CSS across most of our pages </a:t>
            </a:r>
          </a:p>
          <a:p>
            <a:pPr lvl="1"/>
            <a:r>
              <a:rPr lang="en-US" dirty="0" smtClean="0"/>
              <a:t>Significantly more effort that removing our in-line script</a:t>
            </a:r>
            <a:endParaRPr lang="en-US" dirty="0"/>
          </a:p>
        </p:txBody>
      </p:sp>
      <p:pic>
        <p:nvPicPr>
          <p:cNvPr id="4" name="Picture 3" descr="cost_benefit_risk_red_dice.png"/>
          <p:cNvPicPr>
            <a:picLocks noChangeAspect="1"/>
          </p:cNvPicPr>
          <p:nvPr/>
        </p:nvPicPr>
        <p:blipFill>
          <a:blip r:embed="rId2" cstate="print"/>
          <a:stretch>
            <a:fillRect/>
          </a:stretch>
        </p:blipFill>
        <p:spPr>
          <a:xfrm>
            <a:off x="3562350" y="3714750"/>
            <a:ext cx="2457450" cy="2457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Embedded </a:t>
            </a:r>
            <a:r>
              <a:rPr lang="en-US" b="1" dirty="0" err="1" smtClean="0"/>
              <a:t>Stylesheet</a:t>
            </a:r>
            <a:r>
              <a:rPr lang="en-US" b="1" dirty="0" smtClean="0"/>
              <a:t> Resources </a:t>
            </a:r>
          </a:p>
          <a:p>
            <a:r>
              <a:rPr lang="en-US" dirty="0" smtClean="0"/>
              <a:t>We have in-line CSS across most of our pages </a:t>
            </a:r>
          </a:p>
          <a:p>
            <a:pPr lvl="1"/>
            <a:r>
              <a:rPr lang="en-US" dirty="0" smtClean="0"/>
              <a:t>Significantly more effort that removing our in-line script</a:t>
            </a:r>
          </a:p>
          <a:p>
            <a:pPr lvl="1"/>
            <a:endParaRPr lang="en-US" dirty="0" smtClean="0"/>
          </a:p>
          <a:p>
            <a:r>
              <a:rPr lang="en-US" dirty="0" smtClean="0"/>
              <a:t>What our code needs to run:</a:t>
            </a:r>
          </a:p>
          <a:p>
            <a:pPr lvl="1"/>
            <a:r>
              <a:rPr lang="en-US" dirty="0" smtClean="0"/>
              <a:t>style-</a:t>
            </a:r>
            <a:r>
              <a:rPr lang="en-US" dirty="0" err="1" smtClean="0"/>
              <a:t>src</a:t>
            </a:r>
            <a:r>
              <a:rPr lang="en-US" dirty="0" smtClean="0"/>
              <a:t>='self' 'unsafe-inline'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29325" y="3733800"/>
            <a:ext cx="2200275" cy="247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Allowing un-safe inline for </a:t>
            </a:r>
            <a:r>
              <a:rPr lang="en-US" b="1" dirty="0" err="1" smtClean="0"/>
              <a:t>StyleSheets</a:t>
            </a:r>
            <a:r>
              <a:rPr lang="en-US" b="1" dirty="0" smtClean="0"/>
              <a:t> </a:t>
            </a:r>
          </a:p>
          <a:p>
            <a:pPr>
              <a:spcAft>
                <a:spcPts val="1200"/>
              </a:spcAft>
            </a:pPr>
            <a:r>
              <a:rPr lang="en-US" dirty="0" smtClean="0"/>
              <a:t>Threat of CSS injection is lower than that of direct script injection (but still a valid threat)</a:t>
            </a:r>
          </a:p>
          <a:p>
            <a:pPr>
              <a:spcBef>
                <a:spcPts val="1800"/>
              </a:spcBef>
            </a:pPr>
            <a:r>
              <a:rPr lang="en-US" dirty="0" smtClean="0"/>
              <a:t>We do not rely on CSP as a primary defense</a:t>
            </a:r>
          </a:p>
          <a:p>
            <a:pPr lvl="1">
              <a:spcBef>
                <a:spcPts val="0"/>
              </a:spcBef>
            </a:pPr>
            <a:r>
              <a:rPr lang="en-US" dirty="0" smtClean="0"/>
              <a:t>Robust encoding APIs used throughout the site</a:t>
            </a:r>
          </a:p>
        </p:txBody>
      </p:sp>
      <p:sp>
        <p:nvSpPr>
          <p:cNvPr id="4" name="Rectangle 3"/>
          <p:cNvSpPr/>
          <p:nvPr/>
        </p:nvSpPr>
        <p:spPr>
          <a:xfrm>
            <a:off x="609600" y="5029200"/>
            <a:ext cx="7848600" cy="45720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1">
              <a:spcAft>
                <a:spcPts val="1200"/>
              </a:spcAft>
            </a:pPr>
            <a:r>
              <a:rPr lang="en-US" sz="2400" b="1" dirty="0" smtClean="0"/>
              <a:t>Decision:  Cost/Benefit of refactoring effort was not worth it</a:t>
            </a:r>
          </a:p>
        </p:txBody>
      </p:sp>
      <p:sp>
        <p:nvSpPr>
          <p:cNvPr id="5" name="Rectangle 4"/>
          <p:cNvSpPr/>
          <p:nvPr/>
        </p:nvSpPr>
        <p:spPr>
          <a:xfrm>
            <a:off x="1371600" y="5574268"/>
            <a:ext cx="6096000" cy="400110"/>
          </a:xfrm>
          <a:prstGeom prst="rect">
            <a:avLst/>
          </a:prstGeom>
        </p:spPr>
        <p:txBody>
          <a:bodyPr wrap="square">
            <a:spAutoFit/>
          </a:bodyPr>
          <a:lstStyle/>
          <a:p>
            <a:pPr marL="0" lvl="1" algn="ctr"/>
            <a:r>
              <a:rPr lang="en-US" sz="2000" dirty="0" smtClean="0"/>
              <a:t>Long term goal (in next UI overhaul) will attempt to fix</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What Content-Security Policy IS NOT</a:t>
            </a:r>
          </a:p>
          <a:p>
            <a:r>
              <a:rPr lang="en-US" dirty="0" smtClean="0"/>
              <a:t>A silver bullet for addressing Cross-Site Scripting </a:t>
            </a:r>
          </a:p>
          <a:p>
            <a:pPr lvl="1"/>
            <a:r>
              <a:rPr lang="en-US" dirty="0" smtClean="0"/>
              <a:t>Think of it as a safety belt in case you mess up</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01900" y="3581400"/>
            <a:ext cx="37465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7526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562600"/>
            <a:ext cx="7696200" cy="795528"/>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script-</a:t>
            </a:r>
            <a:r>
              <a:rPr lang="en-US" sz="1600" b="1" dirty="0" err="1" smtClean="0">
                <a:solidFill>
                  <a:schemeClr val="bg1">
                    <a:lumMod val="65000"/>
                  </a:schemeClr>
                </a:solidFill>
              </a:rPr>
              <a:t>src</a:t>
            </a:r>
            <a:r>
              <a:rPr lang="en-US" sz="1600" b="1" dirty="0" smtClean="0">
                <a:solidFill>
                  <a:schemeClr val="bg1">
                    <a:lumMod val="65000"/>
                  </a:schemeClr>
                </a:solidFill>
              </a:rPr>
              <a:t> https://static.sendsafely.com https://www.google.com; </a:t>
            </a:r>
            <a:r>
              <a:rPr lang="en-US" sz="1600" b="1" dirty="0" smtClean="0"/>
              <a:t>style-</a:t>
            </a:r>
            <a:r>
              <a:rPr lang="en-US" sz="1600" b="1" dirty="0" err="1" smtClean="0"/>
              <a:t>src</a:t>
            </a:r>
            <a:r>
              <a:rPr lang="en-US" sz="1600" b="1" dirty="0" smtClean="0"/>
              <a:t> </a:t>
            </a:r>
            <a:r>
              <a:rPr lang="en-US" sz="1600" b="1" dirty="0" smtClean="0">
                <a:solidFill>
                  <a:srgbClr val="FF0000"/>
                </a:solidFill>
              </a:rPr>
              <a:t>'self</a:t>
            </a:r>
            <a:r>
              <a:rPr lang="en-US" sz="1600" b="1" dirty="0" smtClean="0"/>
              <a:t>' </a:t>
            </a:r>
            <a:r>
              <a:rPr lang="en-US" sz="1600" b="1" dirty="0" smtClean="0">
                <a:solidFill>
                  <a:srgbClr val="FF0000"/>
                </a:solidFill>
              </a:rPr>
              <a:t>'unsafe-inline</a:t>
            </a:r>
            <a:r>
              <a:rPr lang="en-US" sz="1600" b="1" dirty="0" smtClean="0"/>
              <a:t>'; </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164080"/>
            <a:ext cx="304800" cy="304800"/>
          </a:xfrm>
          <a:prstGeom prst="rect">
            <a:avLst/>
          </a:prstGeom>
        </p:spPr>
      </p:pic>
      <p:pic>
        <p:nvPicPr>
          <p:cNvPr id="9" name="Picture 8" descr="green_check_tiny.png"/>
          <p:cNvPicPr>
            <a:picLocks noChangeAspect="1"/>
          </p:cNvPicPr>
          <p:nvPr/>
        </p:nvPicPr>
        <p:blipFill>
          <a:blip r:embed="rId2" cstate="print"/>
          <a:stretch>
            <a:fillRect/>
          </a:stretch>
        </p:blipFill>
        <p:spPr>
          <a:xfrm>
            <a:off x="6248400" y="2529840"/>
            <a:ext cx="304800" cy="304800"/>
          </a:xfrm>
          <a:prstGeom prst="rect">
            <a:avLst/>
          </a:prstGeom>
        </p:spPr>
      </p:pic>
      <p:pic>
        <p:nvPicPr>
          <p:cNvPr id="10" name="Picture 9" descr="green_check_tiny.png"/>
          <p:cNvPicPr>
            <a:picLocks noChangeAspect="1"/>
          </p:cNvPicPr>
          <p:nvPr/>
        </p:nvPicPr>
        <p:blipFill>
          <a:blip r:embed="rId2" cstate="print"/>
          <a:stretch>
            <a:fillRect/>
          </a:stretch>
        </p:blipFill>
        <p:spPr>
          <a:xfrm>
            <a:off x="6248400" y="2895600"/>
            <a:ext cx="304800" cy="304800"/>
          </a:xfrm>
          <a:prstGeom prst="rect">
            <a:avLst/>
          </a:prstGeom>
        </p:spPr>
      </p:pic>
      <p:sp>
        <p:nvSpPr>
          <p:cNvPr id="11" name="Rectangle 10"/>
          <p:cNvSpPr/>
          <p:nvPr/>
        </p:nvSpPr>
        <p:spPr>
          <a:xfrm>
            <a:off x="533400" y="5562600"/>
            <a:ext cx="381000" cy="795528"/>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7526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562600"/>
            <a:ext cx="7696200" cy="795528"/>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script-</a:t>
            </a:r>
            <a:r>
              <a:rPr lang="en-US" sz="1600" b="1" dirty="0" err="1" smtClean="0">
                <a:solidFill>
                  <a:schemeClr val="bg1">
                    <a:lumMod val="65000"/>
                  </a:schemeClr>
                </a:solidFill>
              </a:rPr>
              <a:t>src</a:t>
            </a:r>
            <a:r>
              <a:rPr lang="en-US" sz="1600" b="1" dirty="0" smtClean="0">
                <a:solidFill>
                  <a:schemeClr val="bg1">
                    <a:lumMod val="65000"/>
                  </a:schemeClr>
                </a:solidFill>
              </a:rPr>
              <a:t> https://static.sendsafely.com https://www.google.com; style-</a:t>
            </a:r>
            <a:r>
              <a:rPr lang="en-US" sz="1600" b="1" dirty="0" err="1" smtClean="0">
                <a:solidFill>
                  <a:schemeClr val="bg1">
                    <a:lumMod val="65000"/>
                  </a:schemeClr>
                </a:solidFill>
              </a:rPr>
              <a:t>src</a:t>
            </a:r>
            <a:r>
              <a:rPr lang="en-US" sz="1600" b="1" dirty="0" smtClean="0">
                <a:solidFill>
                  <a:schemeClr val="bg1">
                    <a:lumMod val="65000"/>
                  </a:schemeClr>
                </a:solidFill>
              </a:rPr>
              <a:t> 'self' 'unsafe-inline';  </a:t>
            </a:r>
            <a:r>
              <a:rPr lang="en-US" sz="1600" b="1" dirty="0" smtClean="0"/>
              <a:t>connect-</a:t>
            </a:r>
            <a:r>
              <a:rPr lang="en-US" sz="1600" b="1" dirty="0" err="1" smtClean="0"/>
              <a:t>src</a:t>
            </a:r>
            <a:r>
              <a:rPr lang="en-US" sz="1600" b="1" dirty="0" smtClean="0"/>
              <a:t> </a:t>
            </a:r>
            <a:r>
              <a:rPr lang="en-US" sz="1600" b="1" dirty="0" smtClean="0">
                <a:solidFill>
                  <a:srgbClr val="FF0000"/>
                </a:solidFill>
              </a:rPr>
              <a:t>'self</a:t>
            </a:r>
            <a:r>
              <a:rPr lang="en-US" sz="1600" b="1" dirty="0" smtClean="0"/>
              <a:t>'; </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164080"/>
            <a:ext cx="304800" cy="304800"/>
          </a:xfrm>
          <a:prstGeom prst="rect">
            <a:avLst/>
          </a:prstGeom>
        </p:spPr>
      </p:pic>
      <p:pic>
        <p:nvPicPr>
          <p:cNvPr id="9" name="Picture 8" descr="green_check_tiny.png"/>
          <p:cNvPicPr>
            <a:picLocks noChangeAspect="1"/>
          </p:cNvPicPr>
          <p:nvPr/>
        </p:nvPicPr>
        <p:blipFill>
          <a:blip r:embed="rId2" cstate="print"/>
          <a:stretch>
            <a:fillRect/>
          </a:stretch>
        </p:blipFill>
        <p:spPr>
          <a:xfrm>
            <a:off x="6248400" y="2529840"/>
            <a:ext cx="304800" cy="304800"/>
          </a:xfrm>
          <a:prstGeom prst="rect">
            <a:avLst/>
          </a:prstGeom>
        </p:spPr>
      </p:pic>
      <p:pic>
        <p:nvPicPr>
          <p:cNvPr id="10" name="Picture 9" descr="green_check_tiny.png"/>
          <p:cNvPicPr>
            <a:picLocks noChangeAspect="1"/>
          </p:cNvPicPr>
          <p:nvPr/>
        </p:nvPicPr>
        <p:blipFill>
          <a:blip r:embed="rId2" cstate="print"/>
          <a:stretch>
            <a:fillRect/>
          </a:stretch>
        </p:blipFill>
        <p:spPr>
          <a:xfrm>
            <a:off x="6248400" y="2895600"/>
            <a:ext cx="304800" cy="304800"/>
          </a:xfrm>
          <a:prstGeom prst="rect">
            <a:avLst/>
          </a:prstGeom>
        </p:spPr>
      </p:pic>
      <p:pic>
        <p:nvPicPr>
          <p:cNvPr id="8" name="Picture 7" descr="green_check_tiny.png"/>
          <p:cNvPicPr>
            <a:picLocks noChangeAspect="1"/>
          </p:cNvPicPr>
          <p:nvPr/>
        </p:nvPicPr>
        <p:blipFill>
          <a:blip r:embed="rId2" cstate="print"/>
          <a:stretch>
            <a:fillRect/>
          </a:stretch>
        </p:blipFill>
        <p:spPr>
          <a:xfrm>
            <a:off x="6248400" y="3276600"/>
            <a:ext cx="304800" cy="304800"/>
          </a:xfrm>
          <a:prstGeom prst="rect">
            <a:avLst/>
          </a:prstGeom>
        </p:spPr>
      </p:pic>
      <p:sp>
        <p:nvSpPr>
          <p:cNvPr id="11" name="Rectangle 10"/>
          <p:cNvSpPr/>
          <p:nvPr/>
        </p:nvSpPr>
        <p:spPr>
          <a:xfrm>
            <a:off x="533400" y="5562600"/>
            <a:ext cx="381000" cy="795528"/>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7526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562600"/>
            <a:ext cx="7696200" cy="795528"/>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script-</a:t>
            </a:r>
            <a:r>
              <a:rPr lang="en-US" sz="1600" b="1" dirty="0" err="1" smtClean="0">
                <a:solidFill>
                  <a:schemeClr val="bg1">
                    <a:lumMod val="65000"/>
                  </a:schemeClr>
                </a:solidFill>
              </a:rPr>
              <a:t>src</a:t>
            </a:r>
            <a:r>
              <a:rPr lang="en-US" sz="1600" b="1" dirty="0" smtClean="0">
                <a:solidFill>
                  <a:schemeClr val="bg1">
                    <a:lumMod val="65000"/>
                  </a:schemeClr>
                </a:solidFill>
              </a:rPr>
              <a:t> https://static.sendsafely.com https://www.google.com; style-</a:t>
            </a:r>
            <a:r>
              <a:rPr lang="en-US" sz="1600" b="1" dirty="0" err="1" smtClean="0">
                <a:solidFill>
                  <a:schemeClr val="bg1">
                    <a:lumMod val="65000"/>
                  </a:schemeClr>
                </a:solidFill>
              </a:rPr>
              <a:t>src</a:t>
            </a:r>
            <a:r>
              <a:rPr lang="en-US" sz="1600" b="1" dirty="0" smtClean="0">
                <a:solidFill>
                  <a:schemeClr val="bg1">
                    <a:lumMod val="65000"/>
                  </a:schemeClr>
                </a:solidFill>
              </a:rPr>
              <a:t> 'self' 'unsafe-inline';  connect-</a:t>
            </a:r>
            <a:r>
              <a:rPr lang="en-US" sz="1600" b="1" dirty="0" err="1" smtClean="0">
                <a:solidFill>
                  <a:schemeClr val="bg1">
                    <a:lumMod val="65000"/>
                  </a:schemeClr>
                </a:solidFill>
              </a:rPr>
              <a:t>src</a:t>
            </a:r>
            <a:r>
              <a:rPr lang="en-US" sz="1600" b="1" dirty="0" smtClean="0">
                <a:solidFill>
                  <a:schemeClr val="bg1">
                    <a:lumMod val="65000"/>
                  </a:schemeClr>
                </a:solidFill>
              </a:rPr>
              <a:t> 'self'; </a:t>
            </a:r>
            <a:r>
              <a:rPr lang="en-US" sz="1600" b="1" dirty="0" smtClean="0"/>
              <a:t>frame-</a:t>
            </a:r>
            <a:r>
              <a:rPr lang="en-US" sz="1600" b="1" dirty="0" err="1" smtClean="0"/>
              <a:t>src</a:t>
            </a:r>
            <a:r>
              <a:rPr lang="en-US" sz="1600" b="1" dirty="0" smtClean="0"/>
              <a:t> </a:t>
            </a:r>
            <a:r>
              <a:rPr lang="en-US" sz="1600" b="1" dirty="0" smtClean="0">
                <a:solidFill>
                  <a:srgbClr val="FF0000"/>
                </a:solidFill>
              </a:rPr>
              <a:t>'self</a:t>
            </a:r>
            <a:r>
              <a:rPr lang="en-US" sz="1600" b="1" dirty="0" smtClean="0"/>
              <a:t>'; </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164080"/>
            <a:ext cx="304800" cy="304800"/>
          </a:xfrm>
          <a:prstGeom prst="rect">
            <a:avLst/>
          </a:prstGeom>
        </p:spPr>
      </p:pic>
      <p:pic>
        <p:nvPicPr>
          <p:cNvPr id="9" name="Picture 8" descr="green_check_tiny.png"/>
          <p:cNvPicPr>
            <a:picLocks noChangeAspect="1"/>
          </p:cNvPicPr>
          <p:nvPr/>
        </p:nvPicPr>
        <p:blipFill>
          <a:blip r:embed="rId2" cstate="print"/>
          <a:stretch>
            <a:fillRect/>
          </a:stretch>
        </p:blipFill>
        <p:spPr>
          <a:xfrm>
            <a:off x="6248400" y="2529840"/>
            <a:ext cx="304800" cy="304800"/>
          </a:xfrm>
          <a:prstGeom prst="rect">
            <a:avLst/>
          </a:prstGeom>
        </p:spPr>
      </p:pic>
      <p:pic>
        <p:nvPicPr>
          <p:cNvPr id="10" name="Picture 9" descr="green_check_tiny.png"/>
          <p:cNvPicPr>
            <a:picLocks noChangeAspect="1"/>
          </p:cNvPicPr>
          <p:nvPr/>
        </p:nvPicPr>
        <p:blipFill>
          <a:blip r:embed="rId2" cstate="print"/>
          <a:stretch>
            <a:fillRect/>
          </a:stretch>
        </p:blipFill>
        <p:spPr>
          <a:xfrm>
            <a:off x="6248400" y="2895600"/>
            <a:ext cx="304800" cy="304800"/>
          </a:xfrm>
          <a:prstGeom prst="rect">
            <a:avLst/>
          </a:prstGeom>
        </p:spPr>
      </p:pic>
      <p:pic>
        <p:nvPicPr>
          <p:cNvPr id="11" name="Picture 10" descr="green_check_tiny.png"/>
          <p:cNvPicPr>
            <a:picLocks noChangeAspect="1"/>
          </p:cNvPicPr>
          <p:nvPr/>
        </p:nvPicPr>
        <p:blipFill>
          <a:blip r:embed="rId2" cstate="print"/>
          <a:stretch>
            <a:fillRect/>
          </a:stretch>
        </p:blipFill>
        <p:spPr>
          <a:xfrm>
            <a:off x="6248400" y="3654552"/>
            <a:ext cx="304800" cy="304800"/>
          </a:xfrm>
          <a:prstGeom prst="rect">
            <a:avLst/>
          </a:prstGeom>
        </p:spPr>
      </p:pic>
      <p:pic>
        <p:nvPicPr>
          <p:cNvPr id="12" name="Picture 11" descr="green_check_tiny.png"/>
          <p:cNvPicPr>
            <a:picLocks noChangeAspect="1"/>
          </p:cNvPicPr>
          <p:nvPr/>
        </p:nvPicPr>
        <p:blipFill>
          <a:blip r:embed="rId2" cstate="print"/>
          <a:stretch>
            <a:fillRect/>
          </a:stretch>
        </p:blipFill>
        <p:spPr>
          <a:xfrm>
            <a:off x="6248400" y="3276600"/>
            <a:ext cx="304800" cy="304800"/>
          </a:xfrm>
          <a:prstGeom prst="rect">
            <a:avLst/>
          </a:prstGeom>
        </p:spPr>
      </p:pic>
      <p:sp>
        <p:nvSpPr>
          <p:cNvPr id="14" name="Rectangle 13"/>
          <p:cNvSpPr/>
          <p:nvPr/>
        </p:nvSpPr>
        <p:spPr>
          <a:xfrm>
            <a:off x="533400" y="5562600"/>
            <a:ext cx="381000" cy="795528"/>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7526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r>
                        <a:rPr lang="en-US" b="1" dirty="0" smtClean="0"/>
                        <a:t>  </a:t>
                      </a:r>
                      <a:endParaRPr lang="en-US" b="1" dirty="0"/>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562600"/>
            <a:ext cx="7696200" cy="795528"/>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script-</a:t>
            </a:r>
            <a:r>
              <a:rPr lang="en-US" sz="1600" b="1" dirty="0" err="1" smtClean="0">
                <a:solidFill>
                  <a:schemeClr val="bg1">
                    <a:lumMod val="65000"/>
                  </a:schemeClr>
                </a:solidFill>
              </a:rPr>
              <a:t>src</a:t>
            </a:r>
            <a:r>
              <a:rPr lang="en-US" sz="1600" b="1" dirty="0" smtClean="0">
                <a:solidFill>
                  <a:schemeClr val="bg1">
                    <a:lumMod val="65000"/>
                  </a:schemeClr>
                </a:solidFill>
              </a:rPr>
              <a:t> https://static.sendsafely.com https://www.google.com; style-</a:t>
            </a:r>
            <a:r>
              <a:rPr lang="en-US" sz="1600" b="1" dirty="0" err="1" smtClean="0">
                <a:solidFill>
                  <a:schemeClr val="bg1">
                    <a:lumMod val="65000"/>
                  </a:schemeClr>
                </a:solidFill>
              </a:rPr>
              <a:t>src</a:t>
            </a:r>
            <a:r>
              <a:rPr lang="en-US" sz="1600" b="1" dirty="0" smtClean="0">
                <a:solidFill>
                  <a:schemeClr val="bg1">
                    <a:lumMod val="65000"/>
                  </a:schemeClr>
                </a:solidFill>
              </a:rPr>
              <a:t> 'self' 'unsafe-inline';  connect-</a:t>
            </a:r>
            <a:r>
              <a:rPr lang="en-US" sz="1600" b="1" dirty="0" err="1" smtClean="0">
                <a:solidFill>
                  <a:schemeClr val="bg1">
                    <a:lumMod val="65000"/>
                  </a:schemeClr>
                </a:solidFill>
              </a:rPr>
              <a:t>src</a:t>
            </a:r>
            <a:r>
              <a:rPr lang="en-US" sz="1600" b="1" dirty="0" smtClean="0">
                <a:solidFill>
                  <a:schemeClr val="bg1">
                    <a:lumMod val="65000"/>
                  </a:schemeClr>
                </a:solidFill>
              </a:rPr>
              <a:t> 'self'; frame-</a:t>
            </a:r>
            <a:r>
              <a:rPr lang="en-US" sz="1600" b="1" dirty="0" err="1" smtClean="0">
                <a:solidFill>
                  <a:schemeClr val="bg1">
                    <a:lumMod val="65000"/>
                  </a:schemeClr>
                </a:solidFill>
              </a:rPr>
              <a:t>src</a:t>
            </a:r>
            <a:r>
              <a:rPr lang="en-US" sz="1600" b="1" dirty="0" smtClean="0">
                <a:solidFill>
                  <a:schemeClr val="bg1">
                    <a:lumMod val="65000"/>
                  </a:schemeClr>
                </a:solidFill>
              </a:rPr>
              <a:t> 'self';  </a:t>
            </a:r>
            <a:r>
              <a:rPr lang="en-US" sz="1600" b="1" dirty="0" err="1" smtClean="0"/>
              <a:t>img-src</a:t>
            </a:r>
            <a:r>
              <a:rPr lang="en-US" sz="1600" b="1" dirty="0" smtClean="0"/>
              <a:t> </a:t>
            </a:r>
            <a:r>
              <a:rPr lang="en-US" sz="1600" b="1" dirty="0" smtClean="0">
                <a:solidFill>
                  <a:srgbClr val="FF0000"/>
                </a:solidFill>
              </a:rPr>
              <a:t>'self</a:t>
            </a:r>
            <a:r>
              <a:rPr lang="en-US" sz="1600" b="1" dirty="0" smtClean="0"/>
              <a:t>' </a:t>
            </a:r>
            <a:r>
              <a:rPr lang="en-US" sz="1600" b="1" dirty="0" smtClean="0">
                <a:solidFill>
                  <a:srgbClr val="FF0000"/>
                </a:solidFill>
              </a:rPr>
              <a:t>https://www.google.com</a:t>
            </a:r>
            <a:endParaRPr lang="en-US" sz="1600" b="1" dirty="0">
              <a:solidFill>
                <a:srgbClr val="FF0000"/>
              </a:solidFill>
            </a:endParaRPr>
          </a:p>
        </p:txBody>
      </p:sp>
      <p:sp>
        <p:nvSpPr>
          <p:cNvPr id="6" name="Rectangle 5"/>
          <p:cNvSpPr/>
          <p:nvPr/>
        </p:nvSpPr>
        <p:spPr>
          <a:xfrm>
            <a:off x="533400" y="5562600"/>
            <a:ext cx="381000" cy="795528"/>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164080"/>
            <a:ext cx="304800" cy="304800"/>
          </a:xfrm>
          <a:prstGeom prst="rect">
            <a:avLst/>
          </a:prstGeom>
        </p:spPr>
      </p:pic>
      <p:pic>
        <p:nvPicPr>
          <p:cNvPr id="9" name="Picture 8" descr="green_check_tiny.png"/>
          <p:cNvPicPr>
            <a:picLocks noChangeAspect="1"/>
          </p:cNvPicPr>
          <p:nvPr/>
        </p:nvPicPr>
        <p:blipFill>
          <a:blip r:embed="rId2" cstate="print"/>
          <a:stretch>
            <a:fillRect/>
          </a:stretch>
        </p:blipFill>
        <p:spPr>
          <a:xfrm>
            <a:off x="6248400" y="2529840"/>
            <a:ext cx="304800" cy="304800"/>
          </a:xfrm>
          <a:prstGeom prst="rect">
            <a:avLst/>
          </a:prstGeom>
        </p:spPr>
      </p:pic>
      <p:pic>
        <p:nvPicPr>
          <p:cNvPr id="10" name="Picture 9" descr="green_check_tiny.png"/>
          <p:cNvPicPr>
            <a:picLocks noChangeAspect="1"/>
          </p:cNvPicPr>
          <p:nvPr/>
        </p:nvPicPr>
        <p:blipFill>
          <a:blip r:embed="rId2" cstate="print"/>
          <a:stretch>
            <a:fillRect/>
          </a:stretch>
        </p:blipFill>
        <p:spPr>
          <a:xfrm>
            <a:off x="6248400" y="2895600"/>
            <a:ext cx="304800" cy="304800"/>
          </a:xfrm>
          <a:prstGeom prst="rect">
            <a:avLst/>
          </a:prstGeom>
        </p:spPr>
      </p:pic>
      <p:pic>
        <p:nvPicPr>
          <p:cNvPr id="11" name="Picture 10" descr="green_check_tiny.png"/>
          <p:cNvPicPr>
            <a:picLocks noChangeAspect="1"/>
          </p:cNvPicPr>
          <p:nvPr/>
        </p:nvPicPr>
        <p:blipFill>
          <a:blip r:embed="rId2" cstate="print"/>
          <a:stretch>
            <a:fillRect/>
          </a:stretch>
        </p:blipFill>
        <p:spPr>
          <a:xfrm>
            <a:off x="6248400" y="3654552"/>
            <a:ext cx="304800" cy="304800"/>
          </a:xfrm>
          <a:prstGeom prst="rect">
            <a:avLst/>
          </a:prstGeom>
        </p:spPr>
      </p:pic>
      <p:pic>
        <p:nvPicPr>
          <p:cNvPr id="12" name="Picture 11" descr="green_check_tiny.png"/>
          <p:cNvPicPr>
            <a:picLocks noChangeAspect="1"/>
          </p:cNvPicPr>
          <p:nvPr/>
        </p:nvPicPr>
        <p:blipFill>
          <a:blip r:embed="rId2" cstate="print"/>
          <a:stretch>
            <a:fillRect/>
          </a:stretch>
        </p:blipFill>
        <p:spPr>
          <a:xfrm>
            <a:off x="6248400" y="3276600"/>
            <a:ext cx="304800" cy="304800"/>
          </a:xfrm>
          <a:prstGeom prst="rect">
            <a:avLst/>
          </a:prstGeom>
        </p:spPr>
      </p:pic>
      <p:pic>
        <p:nvPicPr>
          <p:cNvPr id="13" name="Picture 12" descr="green_check_tiny.png"/>
          <p:cNvPicPr>
            <a:picLocks noChangeAspect="1"/>
          </p:cNvPicPr>
          <p:nvPr/>
        </p:nvPicPr>
        <p:blipFill>
          <a:blip r:embed="rId2" cstate="print"/>
          <a:stretch>
            <a:fillRect/>
          </a:stretch>
        </p:blipFill>
        <p:spPr>
          <a:xfrm>
            <a:off x="6248400" y="4002024"/>
            <a:ext cx="304800" cy="3048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7526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r>
                        <a:rPr lang="en-US" b="1" dirty="0" smtClean="0"/>
                        <a:t>  N/A</a:t>
                      </a:r>
                      <a:endParaRPr lang="en-US" b="1" dirty="0"/>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562600"/>
            <a:ext cx="7696200" cy="795528"/>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script-</a:t>
            </a:r>
            <a:r>
              <a:rPr lang="en-US" sz="1600" b="1" dirty="0" err="1" smtClean="0">
                <a:solidFill>
                  <a:schemeClr val="bg1">
                    <a:lumMod val="65000"/>
                  </a:schemeClr>
                </a:solidFill>
              </a:rPr>
              <a:t>src</a:t>
            </a:r>
            <a:r>
              <a:rPr lang="en-US" sz="1600" b="1" dirty="0" smtClean="0">
                <a:solidFill>
                  <a:schemeClr val="bg1">
                    <a:lumMod val="65000"/>
                  </a:schemeClr>
                </a:solidFill>
              </a:rPr>
              <a:t> https://static.sendsafely.com https://www.google.com; style-</a:t>
            </a:r>
            <a:r>
              <a:rPr lang="en-US" sz="1600" b="1" dirty="0" err="1" smtClean="0">
                <a:solidFill>
                  <a:schemeClr val="bg1">
                    <a:lumMod val="65000"/>
                  </a:schemeClr>
                </a:solidFill>
              </a:rPr>
              <a:t>src</a:t>
            </a:r>
            <a:r>
              <a:rPr lang="en-US" sz="1600" b="1" dirty="0" smtClean="0">
                <a:solidFill>
                  <a:schemeClr val="bg1">
                    <a:lumMod val="65000"/>
                  </a:schemeClr>
                </a:solidFill>
              </a:rPr>
              <a:t> 'self' 'unsafe-inline';  connect-</a:t>
            </a:r>
            <a:r>
              <a:rPr lang="en-US" sz="1600" b="1" dirty="0" err="1" smtClean="0">
                <a:solidFill>
                  <a:schemeClr val="bg1">
                    <a:lumMod val="65000"/>
                  </a:schemeClr>
                </a:solidFill>
              </a:rPr>
              <a:t>src</a:t>
            </a:r>
            <a:r>
              <a:rPr lang="en-US" sz="1600" b="1" dirty="0" smtClean="0">
                <a:solidFill>
                  <a:schemeClr val="bg1">
                    <a:lumMod val="65000"/>
                  </a:schemeClr>
                </a:solidFill>
              </a:rPr>
              <a:t> 'self'; frame-</a:t>
            </a:r>
            <a:r>
              <a:rPr lang="en-US" sz="1600" b="1" dirty="0" err="1" smtClean="0">
                <a:solidFill>
                  <a:schemeClr val="bg1">
                    <a:lumMod val="65000"/>
                  </a:schemeClr>
                </a:solidFill>
              </a:rPr>
              <a:t>src</a:t>
            </a:r>
            <a:r>
              <a:rPr lang="en-US" sz="1600" b="1" dirty="0" smtClean="0">
                <a:solidFill>
                  <a:schemeClr val="bg1">
                    <a:lumMod val="65000"/>
                  </a:schemeClr>
                </a:solidFill>
              </a:rPr>
              <a:t> 'self';  </a:t>
            </a:r>
            <a:r>
              <a:rPr lang="en-US" sz="1600" b="1" dirty="0" err="1" smtClean="0">
                <a:solidFill>
                  <a:schemeClr val="bg1">
                    <a:lumMod val="65000"/>
                  </a:schemeClr>
                </a:solidFill>
              </a:rPr>
              <a:t>img-src</a:t>
            </a:r>
            <a:r>
              <a:rPr lang="en-US" sz="1600" b="1" dirty="0" smtClean="0">
                <a:solidFill>
                  <a:schemeClr val="bg1">
                    <a:lumMod val="65000"/>
                  </a:schemeClr>
                </a:solidFill>
              </a:rPr>
              <a:t> 'self' https://www.google.com</a:t>
            </a:r>
            <a:endParaRPr lang="en-US" sz="1600" b="1" dirty="0">
              <a:solidFill>
                <a:schemeClr val="bg1">
                  <a:lumMod val="65000"/>
                </a:schemeClr>
              </a:solidFill>
            </a:endParaRPr>
          </a:p>
        </p:txBody>
      </p:sp>
      <p:sp>
        <p:nvSpPr>
          <p:cNvPr id="6" name="Rectangle 5"/>
          <p:cNvSpPr/>
          <p:nvPr/>
        </p:nvSpPr>
        <p:spPr>
          <a:xfrm>
            <a:off x="533400" y="5562600"/>
            <a:ext cx="381000" cy="795528"/>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164080"/>
            <a:ext cx="304800" cy="304800"/>
          </a:xfrm>
          <a:prstGeom prst="rect">
            <a:avLst/>
          </a:prstGeom>
        </p:spPr>
      </p:pic>
      <p:pic>
        <p:nvPicPr>
          <p:cNvPr id="9" name="Picture 8" descr="green_check_tiny.png"/>
          <p:cNvPicPr>
            <a:picLocks noChangeAspect="1"/>
          </p:cNvPicPr>
          <p:nvPr/>
        </p:nvPicPr>
        <p:blipFill>
          <a:blip r:embed="rId2" cstate="print"/>
          <a:stretch>
            <a:fillRect/>
          </a:stretch>
        </p:blipFill>
        <p:spPr>
          <a:xfrm>
            <a:off x="6248400" y="2529840"/>
            <a:ext cx="304800" cy="304800"/>
          </a:xfrm>
          <a:prstGeom prst="rect">
            <a:avLst/>
          </a:prstGeom>
        </p:spPr>
      </p:pic>
      <p:pic>
        <p:nvPicPr>
          <p:cNvPr id="10" name="Picture 9" descr="green_check_tiny.png"/>
          <p:cNvPicPr>
            <a:picLocks noChangeAspect="1"/>
          </p:cNvPicPr>
          <p:nvPr/>
        </p:nvPicPr>
        <p:blipFill>
          <a:blip r:embed="rId2" cstate="print"/>
          <a:stretch>
            <a:fillRect/>
          </a:stretch>
        </p:blipFill>
        <p:spPr>
          <a:xfrm>
            <a:off x="6248400" y="2895600"/>
            <a:ext cx="304800" cy="304800"/>
          </a:xfrm>
          <a:prstGeom prst="rect">
            <a:avLst/>
          </a:prstGeom>
        </p:spPr>
      </p:pic>
      <p:pic>
        <p:nvPicPr>
          <p:cNvPr id="11" name="Picture 10" descr="green_check_tiny.png"/>
          <p:cNvPicPr>
            <a:picLocks noChangeAspect="1"/>
          </p:cNvPicPr>
          <p:nvPr/>
        </p:nvPicPr>
        <p:blipFill>
          <a:blip r:embed="rId2" cstate="print"/>
          <a:stretch>
            <a:fillRect/>
          </a:stretch>
        </p:blipFill>
        <p:spPr>
          <a:xfrm>
            <a:off x="6248400" y="3654552"/>
            <a:ext cx="304800" cy="304800"/>
          </a:xfrm>
          <a:prstGeom prst="rect">
            <a:avLst/>
          </a:prstGeom>
        </p:spPr>
      </p:pic>
      <p:pic>
        <p:nvPicPr>
          <p:cNvPr id="12" name="Picture 11" descr="green_check_tiny.png"/>
          <p:cNvPicPr>
            <a:picLocks noChangeAspect="1"/>
          </p:cNvPicPr>
          <p:nvPr/>
        </p:nvPicPr>
        <p:blipFill>
          <a:blip r:embed="rId2" cstate="print"/>
          <a:stretch>
            <a:fillRect/>
          </a:stretch>
        </p:blipFill>
        <p:spPr>
          <a:xfrm>
            <a:off x="6248400" y="3276600"/>
            <a:ext cx="304800" cy="304800"/>
          </a:xfrm>
          <a:prstGeom prst="rect">
            <a:avLst/>
          </a:prstGeom>
        </p:spPr>
      </p:pic>
      <p:pic>
        <p:nvPicPr>
          <p:cNvPr id="13" name="Picture 12" descr="green_check_tiny.png"/>
          <p:cNvPicPr>
            <a:picLocks noChangeAspect="1"/>
          </p:cNvPicPr>
          <p:nvPr/>
        </p:nvPicPr>
        <p:blipFill>
          <a:blip r:embed="rId2" cstate="print"/>
          <a:stretch>
            <a:fillRect/>
          </a:stretch>
        </p:blipFill>
        <p:spPr>
          <a:xfrm>
            <a:off x="6248400" y="4002024"/>
            <a:ext cx="304800" cy="304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7526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r>
                        <a:rPr lang="en-US" b="1" dirty="0" smtClean="0"/>
                        <a:t>  N/A</a:t>
                      </a:r>
                      <a:endParaRPr lang="en-US" b="1" dirty="0"/>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N/A</a:t>
                      </a:r>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bl>
          </a:graphicData>
        </a:graphic>
      </p:graphicFrame>
      <p:sp>
        <p:nvSpPr>
          <p:cNvPr id="5" name="Rectangle 4"/>
          <p:cNvSpPr/>
          <p:nvPr/>
        </p:nvSpPr>
        <p:spPr>
          <a:xfrm>
            <a:off x="914400" y="5562600"/>
            <a:ext cx="7696200" cy="795528"/>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script-</a:t>
            </a:r>
            <a:r>
              <a:rPr lang="en-US" sz="1600" b="1" dirty="0" err="1" smtClean="0">
                <a:solidFill>
                  <a:schemeClr val="bg1">
                    <a:lumMod val="65000"/>
                  </a:schemeClr>
                </a:solidFill>
              </a:rPr>
              <a:t>src</a:t>
            </a:r>
            <a:r>
              <a:rPr lang="en-US" sz="1600" b="1" dirty="0" smtClean="0">
                <a:solidFill>
                  <a:schemeClr val="bg1">
                    <a:lumMod val="65000"/>
                  </a:schemeClr>
                </a:solidFill>
              </a:rPr>
              <a:t> </a:t>
            </a:r>
            <a:r>
              <a:rPr lang="en-US" sz="1600" b="1" dirty="0" smtClean="0">
                <a:solidFill>
                  <a:schemeClr val="bg1">
                    <a:lumMod val="75000"/>
                  </a:schemeClr>
                </a:solidFill>
              </a:rPr>
              <a:t>https://static.sendsafely.com https://www.google.com; style-</a:t>
            </a:r>
            <a:r>
              <a:rPr lang="en-US" sz="1600" b="1" dirty="0" err="1" smtClean="0">
                <a:solidFill>
                  <a:schemeClr val="bg1">
                    <a:lumMod val="75000"/>
                  </a:schemeClr>
                </a:solidFill>
              </a:rPr>
              <a:t>src</a:t>
            </a:r>
            <a:r>
              <a:rPr lang="en-US" sz="1600" b="1" dirty="0" smtClean="0">
                <a:solidFill>
                  <a:schemeClr val="bg1">
                    <a:lumMod val="75000"/>
                  </a:schemeClr>
                </a:solidFill>
              </a:rPr>
              <a:t> 'self' 'unsafe-inline';  connect-</a:t>
            </a:r>
            <a:r>
              <a:rPr lang="en-US" sz="1600" b="1" dirty="0" err="1" smtClean="0">
                <a:solidFill>
                  <a:schemeClr val="bg1">
                    <a:lumMod val="75000"/>
                  </a:schemeClr>
                </a:solidFill>
              </a:rPr>
              <a:t>src</a:t>
            </a:r>
            <a:r>
              <a:rPr lang="en-US" sz="1600" b="1" dirty="0" smtClean="0">
                <a:solidFill>
                  <a:schemeClr val="bg1">
                    <a:lumMod val="75000"/>
                  </a:schemeClr>
                </a:solidFill>
              </a:rPr>
              <a:t> 'self'; frame-</a:t>
            </a:r>
            <a:r>
              <a:rPr lang="en-US" sz="1600" b="1" dirty="0" err="1" smtClean="0">
                <a:solidFill>
                  <a:schemeClr val="bg1">
                    <a:lumMod val="75000"/>
                  </a:schemeClr>
                </a:solidFill>
              </a:rPr>
              <a:t>src</a:t>
            </a:r>
            <a:r>
              <a:rPr lang="en-US" sz="1600" b="1" dirty="0" smtClean="0">
                <a:solidFill>
                  <a:schemeClr val="bg1">
                    <a:lumMod val="75000"/>
                  </a:schemeClr>
                </a:solidFill>
              </a:rPr>
              <a:t> 'self';  </a:t>
            </a:r>
            <a:r>
              <a:rPr lang="en-US" sz="1600" b="1" dirty="0" err="1" smtClean="0">
                <a:solidFill>
                  <a:schemeClr val="bg1">
                    <a:lumMod val="75000"/>
                  </a:schemeClr>
                </a:solidFill>
              </a:rPr>
              <a:t>img-src</a:t>
            </a:r>
            <a:r>
              <a:rPr lang="en-US" sz="1600" b="1" dirty="0" smtClean="0">
                <a:solidFill>
                  <a:schemeClr val="bg1">
                    <a:lumMod val="75000"/>
                  </a:schemeClr>
                </a:solidFill>
              </a:rPr>
              <a:t> 'self' https://www.google.com</a:t>
            </a:r>
            <a:endParaRPr lang="en-US" sz="1600" b="1" dirty="0">
              <a:solidFill>
                <a:schemeClr val="bg1">
                  <a:lumMod val="75000"/>
                </a:schemeClr>
              </a:solidFill>
            </a:endParaRPr>
          </a:p>
        </p:txBody>
      </p:sp>
      <p:sp>
        <p:nvSpPr>
          <p:cNvPr id="6" name="Rectangle 5"/>
          <p:cNvSpPr/>
          <p:nvPr/>
        </p:nvSpPr>
        <p:spPr>
          <a:xfrm>
            <a:off x="533400" y="5562600"/>
            <a:ext cx="381000" cy="795528"/>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164080"/>
            <a:ext cx="304800" cy="304800"/>
          </a:xfrm>
          <a:prstGeom prst="rect">
            <a:avLst/>
          </a:prstGeom>
        </p:spPr>
      </p:pic>
      <p:pic>
        <p:nvPicPr>
          <p:cNvPr id="9" name="Picture 8" descr="green_check_tiny.png"/>
          <p:cNvPicPr>
            <a:picLocks noChangeAspect="1"/>
          </p:cNvPicPr>
          <p:nvPr/>
        </p:nvPicPr>
        <p:blipFill>
          <a:blip r:embed="rId2" cstate="print"/>
          <a:stretch>
            <a:fillRect/>
          </a:stretch>
        </p:blipFill>
        <p:spPr>
          <a:xfrm>
            <a:off x="6248400" y="2529840"/>
            <a:ext cx="304800" cy="304800"/>
          </a:xfrm>
          <a:prstGeom prst="rect">
            <a:avLst/>
          </a:prstGeom>
        </p:spPr>
      </p:pic>
      <p:pic>
        <p:nvPicPr>
          <p:cNvPr id="10" name="Picture 9" descr="green_check_tiny.png"/>
          <p:cNvPicPr>
            <a:picLocks noChangeAspect="1"/>
          </p:cNvPicPr>
          <p:nvPr/>
        </p:nvPicPr>
        <p:blipFill>
          <a:blip r:embed="rId2" cstate="print"/>
          <a:stretch>
            <a:fillRect/>
          </a:stretch>
        </p:blipFill>
        <p:spPr>
          <a:xfrm>
            <a:off x="6248400" y="2895600"/>
            <a:ext cx="304800" cy="304800"/>
          </a:xfrm>
          <a:prstGeom prst="rect">
            <a:avLst/>
          </a:prstGeom>
        </p:spPr>
      </p:pic>
      <p:pic>
        <p:nvPicPr>
          <p:cNvPr id="11" name="Picture 10" descr="green_check_tiny.png"/>
          <p:cNvPicPr>
            <a:picLocks noChangeAspect="1"/>
          </p:cNvPicPr>
          <p:nvPr/>
        </p:nvPicPr>
        <p:blipFill>
          <a:blip r:embed="rId2" cstate="print"/>
          <a:stretch>
            <a:fillRect/>
          </a:stretch>
        </p:blipFill>
        <p:spPr>
          <a:xfrm>
            <a:off x="6248400" y="3654552"/>
            <a:ext cx="304800" cy="304800"/>
          </a:xfrm>
          <a:prstGeom prst="rect">
            <a:avLst/>
          </a:prstGeom>
        </p:spPr>
      </p:pic>
      <p:pic>
        <p:nvPicPr>
          <p:cNvPr id="12" name="Picture 11" descr="green_check_tiny.png"/>
          <p:cNvPicPr>
            <a:picLocks noChangeAspect="1"/>
          </p:cNvPicPr>
          <p:nvPr/>
        </p:nvPicPr>
        <p:blipFill>
          <a:blip r:embed="rId2" cstate="print"/>
          <a:stretch>
            <a:fillRect/>
          </a:stretch>
        </p:blipFill>
        <p:spPr>
          <a:xfrm>
            <a:off x="6248400" y="3276600"/>
            <a:ext cx="304800" cy="304800"/>
          </a:xfrm>
          <a:prstGeom prst="rect">
            <a:avLst/>
          </a:prstGeom>
        </p:spPr>
      </p:pic>
      <p:pic>
        <p:nvPicPr>
          <p:cNvPr id="13" name="Picture 12" descr="green_check_tiny.png"/>
          <p:cNvPicPr>
            <a:picLocks noChangeAspect="1"/>
          </p:cNvPicPr>
          <p:nvPr/>
        </p:nvPicPr>
        <p:blipFill>
          <a:blip r:embed="rId2" cstate="print"/>
          <a:stretch>
            <a:fillRect/>
          </a:stretch>
        </p:blipFill>
        <p:spPr>
          <a:xfrm>
            <a:off x="6248400" y="4002024"/>
            <a:ext cx="304800" cy="304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Allowing Java Applets </a:t>
            </a:r>
          </a:p>
          <a:p>
            <a:r>
              <a:rPr lang="en-US" dirty="0" smtClean="0"/>
              <a:t>The same pages that use Web Workers use a Java Applet when using a browser without HTML5</a:t>
            </a:r>
          </a:p>
          <a:p>
            <a:pPr lvl="1"/>
            <a:r>
              <a:rPr lang="en-US" dirty="0" smtClean="0"/>
              <a:t>Initially we planned for an object-</a:t>
            </a:r>
            <a:r>
              <a:rPr lang="en-US" dirty="0" err="1" smtClean="0"/>
              <a:t>src</a:t>
            </a:r>
            <a:r>
              <a:rPr lang="en-US" dirty="0" smtClean="0"/>
              <a:t> directive to allow</a:t>
            </a:r>
            <a:endParaRPr lang="en-US" dirty="0"/>
          </a:p>
        </p:txBody>
      </p:sp>
      <p:pic>
        <p:nvPicPr>
          <p:cNvPr id="6146" name="Picture 2" descr="https://duke.kenai.com/thinking/Thinking.jpg"/>
          <p:cNvPicPr>
            <a:picLocks noChangeAspect="1" noChangeArrowheads="1"/>
          </p:cNvPicPr>
          <p:nvPr/>
        </p:nvPicPr>
        <p:blipFill>
          <a:blip r:embed="rId2" cstate="print"/>
          <a:srcRect/>
          <a:stretch>
            <a:fillRect/>
          </a:stretch>
        </p:blipFill>
        <p:spPr bwMode="auto">
          <a:xfrm>
            <a:off x="3276600" y="3978057"/>
            <a:ext cx="2209800" cy="22703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As it turns out…</a:t>
            </a:r>
          </a:p>
          <a:p>
            <a:r>
              <a:rPr lang="en-US" dirty="0" smtClean="0"/>
              <a:t>None of the browsers we tested block the &lt;applet&gt; tag (even with object-</a:t>
            </a:r>
            <a:r>
              <a:rPr lang="en-US" dirty="0" err="1" smtClean="0"/>
              <a:t>src</a:t>
            </a:r>
            <a:r>
              <a:rPr lang="en-US" dirty="0" smtClean="0"/>
              <a:t>: 'none')</a:t>
            </a:r>
          </a:p>
          <a:p>
            <a:pPr lvl="1"/>
            <a:r>
              <a:rPr lang="en-US" dirty="0" smtClean="0"/>
              <a:t>Chrome, </a:t>
            </a:r>
            <a:r>
              <a:rPr lang="en-US" dirty="0" err="1" smtClean="0"/>
              <a:t>FireFox</a:t>
            </a:r>
            <a:r>
              <a:rPr lang="en-US" dirty="0" smtClean="0"/>
              <a:t>, Safari</a:t>
            </a:r>
          </a:p>
          <a:p>
            <a:pPr lvl="1"/>
            <a:endParaRPr lang="en-US" dirty="0" smtClean="0"/>
          </a:p>
          <a:p>
            <a:r>
              <a:rPr lang="en-US" dirty="0" smtClean="0"/>
              <a:t>Were we missing something?</a:t>
            </a:r>
          </a:p>
          <a:p>
            <a:pPr lvl="1"/>
            <a:r>
              <a:rPr lang="en-US" dirty="0" smtClean="0"/>
              <a:t>Thread started on </a:t>
            </a:r>
          </a:p>
          <a:p>
            <a:pPr lvl="1">
              <a:buNone/>
            </a:pPr>
            <a:r>
              <a:rPr lang="en-US" dirty="0" smtClean="0"/>
              <a:t>	public-webappsec@w3.org</a:t>
            </a:r>
          </a:p>
          <a:p>
            <a:pPr lvl="1"/>
            <a:endParaRPr lang="en-US" dirty="0" smtClean="0"/>
          </a:p>
          <a:p>
            <a:endParaRPr lang="en-US" dirty="0" smtClean="0"/>
          </a:p>
          <a:p>
            <a:pPr lvl="1"/>
            <a:endParaRPr lang="en-US" dirty="0" smtClean="0"/>
          </a:p>
        </p:txBody>
      </p:sp>
      <p:pic>
        <p:nvPicPr>
          <p:cNvPr id="6148" name="Picture 4" descr="http://i1.sndcdn.com/artworks-000045781727-rxudzv-original.jpg?3eddc42"/>
          <p:cNvPicPr>
            <a:picLocks noChangeAspect="1" noChangeArrowheads="1"/>
          </p:cNvPicPr>
          <p:nvPr/>
        </p:nvPicPr>
        <p:blipFill>
          <a:blip r:embed="rId2" cstate="print"/>
          <a:srcRect/>
          <a:stretch>
            <a:fillRect/>
          </a:stretch>
        </p:blipFill>
        <p:spPr bwMode="auto">
          <a:xfrm>
            <a:off x="5791200" y="4191000"/>
            <a:ext cx="2838450" cy="1917530"/>
          </a:xfrm>
          <a:prstGeom prst="rect">
            <a:avLst/>
          </a:prstGeom>
          <a:noFill/>
        </p:spPr>
      </p:pic>
      <p:sp>
        <p:nvSpPr>
          <p:cNvPr id="9" name="Cloud Callout 8"/>
          <p:cNvSpPr/>
          <p:nvPr/>
        </p:nvSpPr>
        <p:spPr>
          <a:xfrm>
            <a:off x="7391400" y="3505200"/>
            <a:ext cx="914400" cy="457200"/>
          </a:xfrm>
          <a:prstGeom prst="cloudCallout">
            <a:avLst>
              <a:gd name="adj1" fmla="val -26389"/>
              <a:gd name="adj2" fmla="val 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33600" y="1752600"/>
          <a:ext cx="4876800" cy="3708400"/>
        </p:xfrm>
        <a:graphic>
          <a:graphicData uri="http://schemas.openxmlformats.org/drawingml/2006/table">
            <a:tbl>
              <a:tblPr firstRow="1" bandRow="1">
                <a:tableStyleId>{1E171933-4619-4E11-9A3F-F7608DF75F80}</a:tableStyleId>
              </a:tblPr>
              <a:tblGrid>
                <a:gridCol w="2362200"/>
                <a:gridCol w="1524000"/>
                <a:gridCol w="990600"/>
              </a:tblGrid>
              <a:tr h="370840">
                <a:tc>
                  <a:txBody>
                    <a:bodyPr/>
                    <a:lstStyle/>
                    <a:p>
                      <a:pPr marL="0" algn="l" defTabSz="914400" rtl="0" eaLnBrk="1" latinLnBrk="0" hangingPunct="1"/>
                      <a:r>
                        <a:rPr lang="en-US" sz="1800" b="1" kern="1200" dirty="0" smtClean="0">
                          <a:solidFill>
                            <a:schemeClr val="lt1"/>
                          </a:solidFill>
                          <a:latin typeface="+mn-lt"/>
                          <a:ea typeface="+mn-ea"/>
                          <a:cs typeface="+mn-cs"/>
                        </a:rPr>
                        <a:t>Content Type</a:t>
                      </a:r>
                      <a:endParaRPr lang="en-US" sz="1800" b="1" kern="1200" dirty="0">
                        <a:solidFill>
                          <a:schemeClr val="lt1"/>
                        </a:solidFill>
                        <a:latin typeface="+mn-lt"/>
                        <a:ea typeface="+mn-ea"/>
                        <a:cs typeface="+mn-cs"/>
                      </a:endParaRPr>
                    </a:p>
                  </a:txBody>
                  <a:tcPr/>
                </a:tc>
                <a:tc>
                  <a:txBody>
                    <a:bodyPr/>
                    <a:lstStyle/>
                    <a:p>
                      <a:pPr marL="0" algn="l" defTabSz="914400" rtl="0" eaLnBrk="1" latinLnBrk="0" hangingPunct="1"/>
                      <a:r>
                        <a:rPr lang="en-US" sz="1800" b="1" kern="1200" dirty="0" smtClean="0">
                          <a:solidFill>
                            <a:schemeClr val="lt1"/>
                          </a:solidFill>
                          <a:latin typeface="+mn-lt"/>
                          <a:ea typeface="+mn-ea"/>
                          <a:cs typeface="+mn-cs"/>
                        </a:rPr>
                        <a:t>Directive</a:t>
                      </a:r>
                      <a:endParaRPr lang="en-US" sz="1800" b="1" kern="1200" dirty="0">
                        <a:solidFill>
                          <a:schemeClr val="lt1"/>
                        </a:solidFill>
                        <a:latin typeface="+mn-lt"/>
                        <a:ea typeface="+mn-ea"/>
                        <a:cs typeface="+mn-cs"/>
                      </a:endParaRPr>
                    </a:p>
                  </a:txBody>
                  <a:tcPr/>
                </a:tc>
                <a:tc>
                  <a:txBody>
                    <a:bodyPr/>
                    <a:lstStyle/>
                    <a:p>
                      <a:endParaRPr lang="en-US" dirty="0"/>
                    </a:p>
                  </a:txBody>
                  <a:tcPr/>
                </a:tc>
              </a:tr>
              <a:tr h="370840">
                <a:tc>
                  <a:txBody>
                    <a:bodyPr/>
                    <a:lstStyle/>
                    <a:p>
                      <a:r>
                        <a:rPr lang="en-US" sz="1600" dirty="0" smtClean="0"/>
                        <a:t>Default</a:t>
                      </a:r>
                      <a:endParaRPr lang="en-US" sz="1600" dirty="0"/>
                    </a:p>
                  </a:txBody>
                  <a:tcPr/>
                </a:tc>
                <a:tc>
                  <a:txBody>
                    <a:bodyPr/>
                    <a:lstStyle/>
                    <a:p>
                      <a:pPr>
                        <a:buNone/>
                      </a:pPr>
                      <a:r>
                        <a:rPr lang="en-US" sz="1600" b="1" dirty="0" smtClean="0"/>
                        <a:t>default-</a:t>
                      </a:r>
                      <a:r>
                        <a:rPr lang="en-US" sz="1600" b="1" dirty="0" err="1" smtClean="0"/>
                        <a:t>src</a:t>
                      </a:r>
                      <a:endParaRPr lang="en-US" sz="1600" b="1" dirty="0" smtClean="0"/>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JavaScript</a:t>
                      </a:r>
                      <a:endParaRPr lang="en-US" sz="1600" dirty="0"/>
                    </a:p>
                  </a:txBody>
                  <a:tcPr/>
                </a:tc>
                <a:tc>
                  <a:txBody>
                    <a:bodyPr/>
                    <a:lstStyle/>
                    <a:p>
                      <a:pPr>
                        <a:buNone/>
                      </a:pPr>
                      <a:r>
                        <a:rPr lang="en-US" sz="1600" b="1" dirty="0" smtClean="0"/>
                        <a:t>script-</a:t>
                      </a:r>
                      <a:r>
                        <a:rPr lang="en-US" sz="1600" b="1" dirty="0" err="1" smtClean="0"/>
                        <a:t>src</a:t>
                      </a:r>
                      <a:r>
                        <a:rPr lang="en-US" sz="1600" b="1" dirty="0" smtClean="0"/>
                        <a:t> </a:t>
                      </a:r>
                    </a:p>
                  </a:txBody>
                  <a:tcPr/>
                </a:tc>
                <a:tc>
                  <a:txBody>
                    <a:bodyPr/>
                    <a:lstStyle/>
                    <a:p>
                      <a:pPr>
                        <a:buNone/>
                      </a:pPr>
                      <a:endParaRPr lang="en-US" sz="1200" b="1" dirty="0" smtClean="0">
                        <a:latin typeface="Consolas" pitchFamily="49" charset="0"/>
                        <a:cs typeface="Consolas" pitchFamily="49" charset="0"/>
                      </a:endParaRPr>
                    </a:p>
                  </a:txBody>
                  <a:tcPr/>
                </a:tc>
              </a:tr>
              <a:tr h="370840">
                <a:tc>
                  <a:txBody>
                    <a:bodyPr/>
                    <a:lstStyle/>
                    <a:p>
                      <a:r>
                        <a:rPr lang="en-US" sz="1600" dirty="0" err="1" smtClean="0"/>
                        <a:t>Stylesheets</a:t>
                      </a:r>
                      <a:r>
                        <a:rPr lang="en-US" sz="1600" dirty="0" smtClean="0"/>
                        <a:t> </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style-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a:buNone/>
                      </a:pPr>
                      <a:endParaRPr lang="en-US" sz="1400" b="1" dirty="0" smtClean="0">
                        <a:latin typeface="Consolas" pitchFamily="49" charset="0"/>
                        <a:cs typeface="Consolas" pitchFamily="49" charset="0"/>
                      </a:endParaRPr>
                    </a:p>
                  </a:txBody>
                  <a:tcPr/>
                </a:tc>
              </a:tr>
              <a:tr h="370840">
                <a:tc>
                  <a:txBody>
                    <a:bodyPr/>
                    <a:lstStyle/>
                    <a:p>
                      <a:r>
                        <a:rPr lang="en-US" sz="1600" dirty="0" smtClean="0"/>
                        <a:t>Connections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connect-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dirty="0"/>
                    </a:p>
                  </a:txBody>
                  <a:tcPr/>
                </a:tc>
              </a:tr>
              <a:tr h="370840">
                <a:tc>
                  <a:txBody>
                    <a:bodyPr/>
                    <a:lstStyle/>
                    <a:p>
                      <a:r>
                        <a:rPr lang="en-US" sz="1600" dirty="0" err="1" smtClean="0"/>
                        <a:t>iFrame</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frame-</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Images</a:t>
                      </a:r>
                      <a:r>
                        <a:rPr lang="en-US" sz="1600" baseline="0" dirty="0" smtClean="0"/>
                        <a:t> </a:t>
                      </a:r>
                      <a:endParaRPr lang="en-US" sz="1600" dirty="0"/>
                    </a:p>
                  </a:txBody>
                  <a:tcPr/>
                </a:tc>
                <a:tc>
                  <a:txBody>
                    <a:bodyPr/>
                    <a:lstStyle/>
                    <a:p>
                      <a:pPr marL="0" algn="l" defTabSz="914400" rtl="0" eaLnBrk="1" latinLnBrk="0" hangingPunct="1">
                        <a:buNone/>
                      </a:pPr>
                      <a:r>
                        <a:rPr lang="en-US" sz="1600" b="1" kern="1200" dirty="0" err="1" smtClean="0">
                          <a:solidFill>
                            <a:schemeClr val="dk1"/>
                          </a:solidFill>
                          <a:latin typeface="+mn-lt"/>
                          <a:ea typeface="+mn-ea"/>
                          <a:cs typeface="+mn-cs"/>
                        </a:rPr>
                        <a:t>img-src</a:t>
                      </a:r>
                      <a:endParaRPr lang="en-US" sz="1600" b="1" kern="1200" dirty="0" smtClean="0">
                        <a:solidFill>
                          <a:schemeClr val="dk1"/>
                        </a:solidFill>
                        <a:latin typeface="+mn-lt"/>
                        <a:ea typeface="+mn-ea"/>
                        <a:cs typeface="+mn-cs"/>
                      </a:endParaRPr>
                    </a:p>
                  </a:txBody>
                  <a:tcPr/>
                </a:tc>
                <a:tc>
                  <a:txBody>
                    <a:bodyPr/>
                    <a:lstStyle/>
                    <a:p>
                      <a:endParaRPr lang="en-US"/>
                    </a:p>
                  </a:txBody>
                  <a:tcPr/>
                </a:tc>
              </a:tr>
              <a:tr h="370840">
                <a:tc>
                  <a:txBody>
                    <a:bodyPr/>
                    <a:lstStyle/>
                    <a:p>
                      <a:r>
                        <a:rPr lang="en-US" sz="1600" dirty="0" smtClean="0"/>
                        <a:t>Web Fonts</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font-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r>
                        <a:rPr lang="en-US" b="1" dirty="0" smtClean="0"/>
                        <a:t>  N/A</a:t>
                      </a:r>
                      <a:endParaRPr lang="en-US" b="1" dirty="0"/>
                    </a:p>
                  </a:txBody>
                  <a:tcPr/>
                </a:tc>
              </a:tr>
              <a:tr h="370840">
                <a:tc>
                  <a:txBody>
                    <a:bodyPr/>
                    <a:lstStyle/>
                    <a:p>
                      <a:r>
                        <a:rPr lang="en-US" sz="1600" dirty="0" smtClean="0"/>
                        <a:t>Video and Audio</a:t>
                      </a:r>
                      <a:endParaRPr lang="en-US" sz="1600" dirty="0"/>
                    </a:p>
                  </a:txBody>
                  <a:tcPr/>
                </a:tc>
                <a:tc>
                  <a:txBody>
                    <a:bodyPr/>
                    <a:lstStyle/>
                    <a:p>
                      <a:pPr marL="0" algn="l" defTabSz="914400" rtl="0" eaLnBrk="1" latinLnBrk="0" hangingPunct="1">
                        <a:buNone/>
                      </a:pPr>
                      <a:r>
                        <a:rPr lang="en-US" sz="1600" b="1" kern="1200" dirty="0" smtClean="0">
                          <a:solidFill>
                            <a:schemeClr val="dk1"/>
                          </a:solidFill>
                          <a:latin typeface="+mn-lt"/>
                          <a:ea typeface="+mn-ea"/>
                          <a:cs typeface="+mn-cs"/>
                        </a:rPr>
                        <a:t>media-</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N/A</a:t>
                      </a:r>
                    </a:p>
                  </a:txBody>
                  <a:tcPr/>
                </a:tc>
              </a:tr>
              <a:tr h="370840">
                <a:tc>
                  <a:txBody>
                    <a:bodyPr/>
                    <a:lstStyle/>
                    <a:p>
                      <a:r>
                        <a:rPr lang="en-US" sz="1600" dirty="0" smtClean="0"/>
                        <a:t>Embedded Objects</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object-</a:t>
                      </a:r>
                      <a:r>
                        <a:rPr lang="en-US" sz="1600" b="1" kern="1200" dirty="0" err="1" smtClean="0">
                          <a:solidFill>
                            <a:schemeClr val="dk1"/>
                          </a:solidFill>
                          <a:latin typeface="+mn-lt"/>
                          <a:ea typeface="+mn-ea"/>
                          <a:cs typeface="+mn-cs"/>
                        </a:rPr>
                        <a:t>src</a:t>
                      </a:r>
                      <a:endParaRPr lang="en-US" sz="1600" b="1" kern="1200" dirty="0" smtClean="0">
                        <a:solidFill>
                          <a:schemeClr val="dk1"/>
                        </a:solidFill>
                        <a:latin typeface="+mn-lt"/>
                        <a:ea typeface="+mn-ea"/>
                        <a:cs typeface="+mn-cs"/>
                      </a:endParaRPr>
                    </a:p>
                  </a:txBody>
                  <a:tcPr/>
                </a:tc>
                <a:tc>
                  <a:txBody>
                    <a:bodyPr/>
                    <a:lstStyle/>
                    <a:p>
                      <a:r>
                        <a:rPr lang="en-US" b="1" dirty="0" smtClean="0"/>
                        <a:t>  N/A</a:t>
                      </a:r>
                      <a:endParaRPr lang="en-US" dirty="0"/>
                    </a:p>
                  </a:txBody>
                  <a:tcPr/>
                </a:tc>
              </a:tr>
            </a:tbl>
          </a:graphicData>
        </a:graphic>
      </p:graphicFrame>
      <p:sp>
        <p:nvSpPr>
          <p:cNvPr id="5" name="Rectangle 4"/>
          <p:cNvSpPr/>
          <p:nvPr/>
        </p:nvSpPr>
        <p:spPr>
          <a:xfrm>
            <a:off x="914400" y="5562600"/>
            <a:ext cx="7696200" cy="795528"/>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en-US" sz="1600" b="1" dirty="0" smtClean="0">
                <a:solidFill>
                  <a:schemeClr val="bg1">
                    <a:lumMod val="65000"/>
                  </a:schemeClr>
                </a:solidFill>
              </a:rPr>
              <a:t>default-</a:t>
            </a:r>
            <a:r>
              <a:rPr lang="en-US" sz="1600" b="1" dirty="0" err="1" smtClean="0">
                <a:solidFill>
                  <a:schemeClr val="bg1">
                    <a:lumMod val="65000"/>
                  </a:schemeClr>
                </a:solidFill>
              </a:rPr>
              <a:t>src</a:t>
            </a:r>
            <a:r>
              <a:rPr lang="en-US" sz="1600" b="1" dirty="0" smtClean="0">
                <a:solidFill>
                  <a:schemeClr val="bg1">
                    <a:lumMod val="65000"/>
                  </a:schemeClr>
                </a:solidFill>
              </a:rPr>
              <a:t> 'none'; script-</a:t>
            </a:r>
            <a:r>
              <a:rPr lang="en-US" sz="1600" b="1" dirty="0" err="1" smtClean="0">
                <a:solidFill>
                  <a:schemeClr val="bg1">
                    <a:lumMod val="65000"/>
                  </a:schemeClr>
                </a:solidFill>
              </a:rPr>
              <a:t>src</a:t>
            </a:r>
            <a:r>
              <a:rPr lang="en-US" sz="1600" b="1" dirty="0" smtClean="0">
                <a:solidFill>
                  <a:schemeClr val="bg1">
                    <a:lumMod val="65000"/>
                  </a:schemeClr>
                </a:solidFill>
              </a:rPr>
              <a:t> https://static.sendsafely.com https://www.google.com; style-</a:t>
            </a:r>
            <a:r>
              <a:rPr lang="en-US" sz="1600" b="1" dirty="0" err="1" smtClean="0">
                <a:solidFill>
                  <a:schemeClr val="bg1">
                    <a:lumMod val="65000"/>
                  </a:schemeClr>
                </a:solidFill>
              </a:rPr>
              <a:t>src</a:t>
            </a:r>
            <a:r>
              <a:rPr lang="en-US" sz="1600" b="1" dirty="0" smtClean="0">
                <a:solidFill>
                  <a:schemeClr val="bg1">
                    <a:lumMod val="65000"/>
                  </a:schemeClr>
                </a:solidFill>
              </a:rPr>
              <a:t> 'self' 'unsafe-inline';  connect-</a:t>
            </a:r>
            <a:r>
              <a:rPr lang="en-US" sz="1600" b="1" dirty="0" err="1" smtClean="0">
                <a:solidFill>
                  <a:schemeClr val="bg1">
                    <a:lumMod val="65000"/>
                  </a:schemeClr>
                </a:solidFill>
              </a:rPr>
              <a:t>src</a:t>
            </a:r>
            <a:r>
              <a:rPr lang="en-US" sz="1600" b="1" dirty="0" smtClean="0">
                <a:solidFill>
                  <a:schemeClr val="bg1">
                    <a:lumMod val="65000"/>
                  </a:schemeClr>
                </a:solidFill>
              </a:rPr>
              <a:t> 'self'; frame-</a:t>
            </a:r>
            <a:r>
              <a:rPr lang="en-US" sz="1600" b="1" dirty="0" err="1" smtClean="0">
                <a:solidFill>
                  <a:schemeClr val="bg1">
                    <a:lumMod val="65000"/>
                  </a:schemeClr>
                </a:solidFill>
              </a:rPr>
              <a:t>src</a:t>
            </a:r>
            <a:r>
              <a:rPr lang="en-US" sz="1600" b="1" dirty="0" smtClean="0">
                <a:solidFill>
                  <a:schemeClr val="bg1">
                    <a:lumMod val="65000"/>
                  </a:schemeClr>
                </a:solidFill>
              </a:rPr>
              <a:t> 'self</a:t>
            </a:r>
            <a:r>
              <a:rPr lang="en-US" sz="1600" b="1" dirty="0" smtClean="0">
                <a:solidFill>
                  <a:schemeClr val="bg1">
                    <a:lumMod val="85000"/>
                  </a:schemeClr>
                </a:solidFill>
              </a:rPr>
              <a:t>'</a:t>
            </a:r>
            <a:r>
              <a:rPr lang="en-US" sz="1600" b="1" dirty="0" smtClean="0">
                <a:solidFill>
                  <a:schemeClr val="bg1">
                    <a:lumMod val="75000"/>
                  </a:schemeClr>
                </a:solidFill>
              </a:rPr>
              <a:t>;  </a:t>
            </a:r>
            <a:r>
              <a:rPr lang="en-US" sz="1600" b="1" dirty="0" err="1" smtClean="0">
                <a:solidFill>
                  <a:schemeClr val="bg1">
                    <a:lumMod val="75000"/>
                  </a:schemeClr>
                </a:solidFill>
              </a:rPr>
              <a:t>img-src</a:t>
            </a:r>
            <a:r>
              <a:rPr lang="en-US" sz="1600" b="1" dirty="0" smtClean="0">
                <a:solidFill>
                  <a:schemeClr val="bg1">
                    <a:lumMod val="75000"/>
                  </a:schemeClr>
                </a:solidFill>
              </a:rPr>
              <a:t> 'self' https://www.google.com</a:t>
            </a:r>
            <a:endParaRPr lang="en-US" sz="1600" b="1" dirty="0">
              <a:solidFill>
                <a:schemeClr val="bg1">
                  <a:lumMod val="75000"/>
                </a:schemeClr>
              </a:solidFill>
            </a:endParaRPr>
          </a:p>
        </p:txBody>
      </p:sp>
      <p:sp>
        <p:nvSpPr>
          <p:cNvPr id="6" name="Rectangle 5"/>
          <p:cNvSpPr/>
          <p:nvPr/>
        </p:nvSpPr>
        <p:spPr>
          <a:xfrm>
            <a:off x="533400" y="5562600"/>
            <a:ext cx="381000" cy="795528"/>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600" b="1" dirty="0" smtClean="0"/>
              <a:t>CSP</a:t>
            </a:r>
            <a:endParaRPr lang="en-US" sz="1600" b="1" dirty="0"/>
          </a:p>
        </p:txBody>
      </p:sp>
      <p:pic>
        <p:nvPicPr>
          <p:cNvPr id="7" name="Picture 6" descr="green_check_tiny.png"/>
          <p:cNvPicPr>
            <a:picLocks noChangeAspect="1"/>
          </p:cNvPicPr>
          <p:nvPr/>
        </p:nvPicPr>
        <p:blipFill>
          <a:blip r:embed="rId2" cstate="print"/>
          <a:stretch>
            <a:fillRect/>
          </a:stretch>
        </p:blipFill>
        <p:spPr>
          <a:xfrm>
            <a:off x="6248400" y="2164080"/>
            <a:ext cx="304800" cy="304800"/>
          </a:xfrm>
          <a:prstGeom prst="rect">
            <a:avLst/>
          </a:prstGeom>
        </p:spPr>
      </p:pic>
      <p:pic>
        <p:nvPicPr>
          <p:cNvPr id="9" name="Picture 8" descr="green_check_tiny.png"/>
          <p:cNvPicPr>
            <a:picLocks noChangeAspect="1"/>
          </p:cNvPicPr>
          <p:nvPr/>
        </p:nvPicPr>
        <p:blipFill>
          <a:blip r:embed="rId2" cstate="print"/>
          <a:stretch>
            <a:fillRect/>
          </a:stretch>
        </p:blipFill>
        <p:spPr>
          <a:xfrm>
            <a:off x="6248400" y="2529840"/>
            <a:ext cx="304800" cy="304800"/>
          </a:xfrm>
          <a:prstGeom prst="rect">
            <a:avLst/>
          </a:prstGeom>
        </p:spPr>
      </p:pic>
      <p:pic>
        <p:nvPicPr>
          <p:cNvPr id="10" name="Picture 9" descr="green_check_tiny.png"/>
          <p:cNvPicPr>
            <a:picLocks noChangeAspect="1"/>
          </p:cNvPicPr>
          <p:nvPr/>
        </p:nvPicPr>
        <p:blipFill>
          <a:blip r:embed="rId2" cstate="print"/>
          <a:stretch>
            <a:fillRect/>
          </a:stretch>
        </p:blipFill>
        <p:spPr>
          <a:xfrm>
            <a:off x="6248400" y="2895600"/>
            <a:ext cx="304800" cy="304800"/>
          </a:xfrm>
          <a:prstGeom prst="rect">
            <a:avLst/>
          </a:prstGeom>
        </p:spPr>
      </p:pic>
      <p:pic>
        <p:nvPicPr>
          <p:cNvPr id="11" name="Picture 10" descr="green_check_tiny.png"/>
          <p:cNvPicPr>
            <a:picLocks noChangeAspect="1"/>
          </p:cNvPicPr>
          <p:nvPr/>
        </p:nvPicPr>
        <p:blipFill>
          <a:blip r:embed="rId2" cstate="print"/>
          <a:stretch>
            <a:fillRect/>
          </a:stretch>
        </p:blipFill>
        <p:spPr>
          <a:xfrm>
            <a:off x="6248400" y="3654552"/>
            <a:ext cx="304800" cy="304800"/>
          </a:xfrm>
          <a:prstGeom prst="rect">
            <a:avLst/>
          </a:prstGeom>
        </p:spPr>
      </p:pic>
      <p:pic>
        <p:nvPicPr>
          <p:cNvPr id="12" name="Picture 11" descr="green_check_tiny.png"/>
          <p:cNvPicPr>
            <a:picLocks noChangeAspect="1"/>
          </p:cNvPicPr>
          <p:nvPr/>
        </p:nvPicPr>
        <p:blipFill>
          <a:blip r:embed="rId2" cstate="print"/>
          <a:stretch>
            <a:fillRect/>
          </a:stretch>
        </p:blipFill>
        <p:spPr>
          <a:xfrm>
            <a:off x="6248400" y="3276600"/>
            <a:ext cx="304800" cy="304800"/>
          </a:xfrm>
          <a:prstGeom prst="rect">
            <a:avLst/>
          </a:prstGeom>
        </p:spPr>
      </p:pic>
      <p:pic>
        <p:nvPicPr>
          <p:cNvPr id="13" name="Picture 12" descr="green_check_tiny.png"/>
          <p:cNvPicPr>
            <a:picLocks noChangeAspect="1"/>
          </p:cNvPicPr>
          <p:nvPr/>
        </p:nvPicPr>
        <p:blipFill>
          <a:blip r:embed="rId2" cstate="print"/>
          <a:stretch>
            <a:fillRect/>
          </a:stretch>
        </p:blipFill>
        <p:spPr>
          <a:xfrm>
            <a:off x="6248400" y="4002024"/>
            <a:ext cx="304800" cy="304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Objectives of our CSP Implementation </a:t>
            </a:r>
          </a:p>
          <a:p>
            <a:endParaRPr lang="en-US" dirty="0" smtClean="0"/>
          </a:p>
        </p:txBody>
      </p:sp>
      <p:sp>
        <p:nvSpPr>
          <p:cNvPr id="4" name="Rectangle 3"/>
          <p:cNvSpPr/>
          <p:nvPr/>
        </p:nvSpPr>
        <p:spPr>
          <a:xfrm>
            <a:off x="1371600" y="2590800"/>
            <a:ext cx="6324600" cy="861774"/>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bg1"/>
                </a:solidFill>
              </a:rPr>
              <a:t>Be as Strict as Possible</a:t>
            </a:r>
          </a:p>
          <a:p>
            <a:pPr lvl="1" algn="ctr">
              <a:spcBef>
                <a:spcPts val="0"/>
              </a:spcBef>
              <a:spcAft>
                <a:spcPts val="1200"/>
              </a:spcAft>
            </a:pPr>
            <a:r>
              <a:rPr lang="en-US" b="1" dirty="0" smtClean="0">
                <a:solidFill>
                  <a:schemeClr val="bg1"/>
                </a:solidFill>
              </a:rPr>
              <a:t>Deny everything by default, only allow what is needed</a:t>
            </a:r>
          </a:p>
        </p:txBody>
      </p:sp>
      <p:sp>
        <p:nvSpPr>
          <p:cNvPr id="6" name="Rectangle 5"/>
          <p:cNvSpPr/>
          <p:nvPr/>
        </p:nvSpPr>
        <p:spPr>
          <a:xfrm>
            <a:off x="1371600" y="5158026"/>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Maximize Coverage Across Browsers</a:t>
            </a:r>
          </a:p>
          <a:p>
            <a:pPr algn="ctr"/>
            <a:r>
              <a:rPr lang="en-US" b="1" dirty="0" smtClean="0">
                <a:solidFill>
                  <a:schemeClr val="accent4">
                    <a:lumMod val="50000"/>
                  </a:schemeClr>
                </a:solidFill>
              </a:rPr>
              <a:t>Handle browser-specific nuances </a:t>
            </a:r>
          </a:p>
        </p:txBody>
      </p:sp>
      <p:sp>
        <p:nvSpPr>
          <p:cNvPr id="7" name="Rectangle 6"/>
          <p:cNvSpPr/>
          <p:nvPr/>
        </p:nvSpPr>
        <p:spPr>
          <a:xfrm>
            <a:off x="1371600" y="38862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Monitor Attempts to Bypass </a:t>
            </a:r>
          </a:p>
          <a:p>
            <a:pPr lvl="1" algn="ctr">
              <a:spcBef>
                <a:spcPts val="0"/>
              </a:spcBef>
              <a:spcAft>
                <a:spcPts val="1200"/>
              </a:spcAft>
            </a:pPr>
            <a:r>
              <a:rPr lang="en-US" b="1" dirty="0" smtClean="0">
                <a:solidFill>
                  <a:schemeClr val="accent4">
                    <a:lumMod val="50000"/>
                  </a:schemeClr>
                </a:solidFill>
              </a:rPr>
              <a:t>Leverage built in CSP error reporting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History of Content Security Policy</a:t>
            </a:r>
          </a:p>
          <a:p>
            <a:r>
              <a:rPr lang="en-US" dirty="0" smtClean="0"/>
              <a:t>Started at Mozilla, and has since grown into its own W3C specification</a:t>
            </a:r>
          </a:p>
          <a:p>
            <a:pPr lvl="1"/>
            <a:endParaRPr lang="en-US" sz="1600" dirty="0" smtClean="0"/>
          </a:p>
          <a:p>
            <a:r>
              <a:rPr lang="en-US" dirty="0" smtClean="0"/>
              <a:t>v1.0 – Release Candidate </a:t>
            </a:r>
          </a:p>
          <a:p>
            <a:pPr lvl="1">
              <a:buNone/>
            </a:pPr>
            <a:r>
              <a:rPr lang="en-US" dirty="0" smtClean="0"/>
              <a:t>Support is pretty good across most major browsers </a:t>
            </a:r>
          </a:p>
          <a:p>
            <a:pPr lvl="1">
              <a:buNone/>
            </a:pPr>
            <a:endParaRPr lang="en-US" sz="1600" dirty="0" smtClean="0"/>
          </a:p>
          <a:p>
            <a:r>
              <a:rPr lang="en-US" dirty="0" smtClean="0"/>
              <a:t>v1.1 – Draft </a:t>
            </a:r>
          </a:p>
          <a:p>
            <a:pPr lvl="1">
              <a:buNone/>
            </a:pPr>
            <a:r>
              <a:rPr lang="en-US" dirty="0" smtClean="0"/>
              <a:t>Browser support is lacking / spotty</a:t>
            </a:r>
          </a:p>
        </p:txBody>
      </p:sp>
      <p:sp>
        <p:nvSpPr>
          <p:cNvPr id="4" name="Rectangle 3"/>
          <p:cNvSpPr/>
          <p:nvPr/>
        </p:nvSpPr>
        <p:spPr>
          <a:xfrm>
            <a:off x="762000" y="3581400"/>
            <a:ext cx="7315200" cy="1066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6200000">
            <a:off x="7086600" y="4953000"/>
            <a:ext cx="8382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6400800" y="5602069"/>
            <a:ext cx="2286000" cy="646331"/>
          </a:xfrm>
          <a:prstGeom prst="rect">
            <a:avLst/>
          </a:prstGeom>
          <a:noFill/>
        </p:spPr>
        <p:txBody>
          <a:bodyPr wrap="square" rtlCol="0">
            <a:spAutoFit/>
          </a:bodyPr>
          <a:lstStyle/>
          <a:p>
            <a:pPr algn="ctr"/>
            <a:r>
              <a:rPr lang="en-US" b="1" dirty="0" smtClean="0"/>
              <a:t>What we will be talking about today.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Objectives of our CSP Implementation </a:t>
            </a:r>
          </a:p>
          <a:p>
            <a:endParaRPr lang="en-US" dirty="0" smtClean="0"/>
          </a:p>
        </p:txBody>
      </p:sp>
      <p:sp>
        <p:nvSpPr>
          <p:cNvPr id="4" name="Rectangle 3"/>
          <p:cNvSpPr/>
          <p:nvPr/>
        </p:nvSpPr>
        <p:spPr>
          <a:xfrm>
            <a:off x="1371600" y="25908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Be as Strict as Possible</a:t>
            </a:r>
          </a:p>
          <a:p>
            <a:pPr lvl="1" algn="ctr">
              <a:spcBef>
                <a:spcPts val="0"/>
              </a:spcBef>
              <a:spcAft>
                <a:spcPts val="1200"/>
              </a:spcAft>
            </a:pPr>
            <a:r>
              <a:rPr lang="en-US" b="1" dirty="0" smtClean="0">
                <a:solidFill>
                  <a:schemeClr val="accent4">
                    <a:lumMod val="50000"/>
                  </a:schemeClr>
                </a:solidFill>
              </a:rPr>
              <a:t>Deny everything by default, only allow what is needed</a:t>
            </a:r>
          </a:p>
        </p:txBody>
      </p:sp>
      <p:sp>
        <p:nvSpPr>
          <p:cNvPr id="6" name="Rectangle 5"/>
          <p:cNvSpPr/>
          <p:nvPr/>
        </p:nvSpPr>
        <p:spPr>
          <a:xfrm>
            <a:off x="1371600" y="5158026"/>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Maximize Coverage Across Browsers</a:t>
            </a:r>
          </a:p>
          <a:p>
            <a:pPr algn="ctr"/>
            <a:r>
              <a:rPr lang="en-US" b="1" dirty="0" smtClean="0">
                <a:solidFill>
                  <a:schemeClr val="accent4">
                    <a:lumMod val="50000"/>
                  </a:schemeClr>
                </a:solidFill>
              </a:rPr>
              <a:t>Handle browser-specific nuances </a:t>
            </a:r>
          </a:p>
        </p:txBody>
      </p:sp>
      <p:sp>
        <p:nvSpPr>
          <p:cNvPr id="7" name="Rectangle 6"/>
          <p:cNvSpPr/>
          <p:nvPr/>
        </p:nvSpPr>
        <p:spPr>
          <a:xfrm>
            <a:off x="1371600" y="3886200"/>
            <a:ext cx="6324600" cy="861774"/>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bg1"/>
                </a:solidFill>
              </a:rPr>
              <a:t>Monitor Attempts to Bypass </a:t>
            </a:r>
          </a:p>
          <a:p>
            <a:pPr lvl="1" algn="ctr">
              <a:spcBef>
                <a:spcPts val="0"/>
              </a:spcBef>
              <a:spcAft>
                <a:spcPts val="1200"/>
              </a:spcAft>
            </a:pPr>
            <a:r>
              <a:rPr lang="en-US" b="1" dirty="0" smtClean="0">
                <a:solidFill>
                  <a:schemeClr val="bg1"/>
                </a:solidFill>
              </a:rPr>
              <a:t>Leverage built in CSP error reporting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CSP Error Reporting</a:t>
            </a:r>
          </a:p>
          <a:p>
            <a:r>
              <a:rPr lang="en-US" dirty="0" smtClean="0"/>
              <a:t>Built-in feature of CSP, used to report violations</a:t>
            </a:r>
          </a:p>
          <a:p>
            <a:pPr lvl="1">
              <a:spcBef>
                <a:spcPts val="0"/>
              </a:spcBef>
            </a:pPr>
            <a:r>
              <a:rPr lang="en-US" dirty="0" smtClean="0"/>
              <a:t>Browser sends error reports when a directive is violated </a:t>
            </a:r>
          </a:p>
          <a:p>
            <a:pPr lvl="1">
              <a:spcAft>
                <a:spcPts val="1200"/>
              </a:spcAft>
            </a:pPr>
            <a:r>
              <a:rPr lang="en-US" dirty="0" smtClean="0"/>
              <a:t>Source URL, offending directive and code fragment</a:t>
            </a:r>
          </a:p>
          <a:p>
            <a:pPr marL="747713" lvl="1" indent="-290513">
              <a:spcBef>
                <a:spcPts val="600"/>
              </a:spcBef>
              <a:spcAft>
                <a:spcPts val="600"/>
              </a:spcAft>
              <a:buSzPct val="80000"/>
              <a:buFont typeface="Wingdings" pitchFamily="2" charset="2"/>
              <a:buChar char="§"/>
            </a:pPr>
            <a:r>
              <a:rPr lang="en-US" sz="2800" dirty="0" smtClean="0"/>
              <a:t>If CSP kicks in for a user, you will know</a:t>
            </a:r>
            <a:endParaRPr lang="en-US" dirty="0" smtClean="0"/>
          </a:p>
          <a:p>
            <a:pPr lvl="1"/>
            <a:r>
              <a:rPr lang="en-US" dirty="0" smtClean="0"/>
              <a:t>Great for development and testing</a:t>
            </a:r>
          </a:p>
          <a:p>
            <a:pPr lvl="1"/>
            <a:r>
              <a:rPr lang="en-US" dirty="0" smtClean="0"/>
              <a:t>CSP also works in report-only mode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Example CSP Error Report</a:t>
            </a:r>
          </a:p>
          <a:p>
            <a:endParaRPr lang="en-US" dirty="0"/>
          </a:p>
        </p:txBody>
      </p:sp>
      <p:sp>
        <p:nvSpPr>
          <p:cNvPr id="4" name="Rectangle 3"/>
          <p:cNvSpPr/>
          <p:nvPr/>
        </p:nvSpPr>
        <p:spPr>
          <a:xfrm>
            <a:off x="1219200" y="2912984"/>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a:t>
            </a:r>
            <a:r>
              <a:rPr lang="en-US" sz="2000" dirty="0" smtClean="0"/>
              <a:t> https://mysite.com/vulnerable/</a:t>
            </a:r>
          </a:p>
          <a:p>
            <a:r>
              <a:rPr lang="en-US" sz="2000" b="1" dirty="0" smtClean="0"/>
              <a:t>referrer: </a:t>
            </a:r>
            <a:r>
              <a:rPr lang="en-US" sz="2000" dirty="0" smtClean="0"/>
              <a:t>https://evil.com/attack</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https://mysite.com/vulnerable/</a:t>
            </a:r>
          </a:p>
          <a:p>
            <a:r>
              <a:rPr lang="en-US" sz="2000" b="1" dirty="0" smtClean="0"/>
              <a:t>script-sample: </a:t>
            </a:r>
            <a:r>
              <a:rPr lang="en-US" sz="2000" dirty="0" smtClean="0"/>
              <a:t>alert(</a:t>
            </a:r>
            <a:r>
              <a:rPr lang="en-US" sz="2000" dirty="0" err="1" smtClean="0"/>
              <a:t>document.cookie</a:t>
            </a:r>
            <a:r>
              <a:rPr lang="en-US" sz="2000" dirty="0" smtClean="0"/>
              <a:t>)</a:t>
            </a:r>
            <a:endParaRPr lang="en-US" sz="2000" dirty="0"/>
          </a:p>
        </p:txBody>
      </p:sp>
      <p:sp>
        <p:nvSpPr>
          <p:cNvPr id="5" name="Rectangle 4"/>
          <p:cNvSpPr/>
          <p:nvPr/>
        </p:nvSpPr>
        <p:spPr>
          <a:xfrm>
            <a:off x="1219200" y="5196245"/>
            <a:ext cx="5975097"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400" b="1" dirty="0" smtClean="0"/>
              <a:t>The URI of the page where the error occurred</a:t>
            </a:r>
            <a:endParaRPr lang="en-US" sz="2400" b="1" dirty="0"/>
          </a:p>
        </p:txBody>
      </p:sp>
      <p:sp>
        <p:nvSpPr>
          <p:cNvPr id="6" name="Rectangle 5"/>
          <p:cNvSpPr/>
          <p:nvPr/>
        </p:nvSpPr>
        <p:spPr>
          <a:xfrm>
            <a:off x="1219200" y="2514600"/>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 </a:t>
            </a:r>
            <a:endParaRPr lang="en-US" sz="2000" dirty="0">
              <a:solidFill>
                <a:srgbClr val="FFFF00"/>
              </a:solidFill>
            </a:endParaRPr>
          </a:p>
        </p:txBody>
      </p:sp>
      <p:cxnSp>
        <p:nvCxnSpPr>
          <p:cNvPr id="7" name="Shape 15"/>
          <p:cNvCxnSpPr/>
          <p:nvPr/>
        </p:nvCxnSpPr>
        <p:spPr>
          <a:xfrm>
            <a:off x="1206500" y="3112830"/>
            <a:ext cx="12700" cy="2286000"/>
          </a:xfrm>
          <a:prstGeom prst="bentConnector3">
            <a:avLst>
              <a:gd name="adj1" fmla="val -1844449"/>
            </a:avLst>
          </a:prstGeom>
          <a:ln w="2540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Example CSP Error Report</a:t>
            </a:r>
          </a:p>
          <a:p>
            <a:endParaRPr lang="en-US" dirty="0"/>
          </a:p>
        </p:txBody>
      </p:sp>
      <p:sp>
        <p:nvSpPr>
          <p:cNvPr id="4" name="Rectangle 3"/>
          <p:cNvSpPr/>
          <p:nvPr/>
        </p:nvSpPr>
        <p:spPr>
          <a:xfrm>
            <a:off x="1219200" y="2912984"/>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a:t>
            </a:r>
            <a:r>
              <a:rPr lang="en-US" sz="2000" dirty="0" smtClean="0"/>
              <a:t> https://mysite.com/vulnerable/</a:t>
            </a:r>
          </a:p>
          <a:p>
            <a:r>
              <a:rPr lang="en-US" sz="2000" b="1" dirty="0" smtClean="0"/>
              <a:t>referrer: </a:t>
            </a:r>
            <a:r>
              <a:rPr lang="en-US" sz="2000" dirty="0" smtClean="0"/>
              <a:t>https://evil.com/attack</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https://mysite.com/vulnerable/</a:t>
            </a:r>
          </a:p>
          <a:p>
            <a:r>
              <a:rPr lang="en-US" sz="2000" b="1" dirty="0" smtClean="0"/>
              <a:t>script-sample: </a:t>
            </a:r>
            <a:r>
              <a:rPr lang="en-US" sz="2000" dirty="0" smtClean="0"/>
              <a:t>alert(</a:t>
            </a:r>
            <a:r>
              <a:rPr lang="en-US" sz="2000" dirty="0" err="1" smtClean="0"/>
              <a:t>document.cookie</a:t>
            </a:r>
            <a:r>
              <a:rPr lang="en-US" sz="2000" dirty="0" smtClean="0"/>
              <a:t>)</a:t>
            </a:r>
            <a:endParaRPr lang="en-US" sz="2000" dirty="0"/>
          </a:p>
        </p:txBody>
      </p:sp>
      <p:sp>
        <p:nvSpPr>
          <p:cNvPr id="5" name="Rectangle 4"/>
          <p:cNvSpPr/>
          <p:nvPr/>
        </p:nvSpPr>
        <p:spPr>
          <a:xfrm>
            <a:off x="1219200" y="5196245"/>
            <a:ext cx="606800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400" b="1" dirty="0" smtClean="0"/>
              <a:t>The page that the user came from to get there</a:t>
            </a:r>
            <a:endParaRPr lang="en-US" sz="2400" b="1" dirty="0"/>
          </a:p>
        </p:txBody>
      </p:sp>
      <p:sp>
        <p:nvSpPr>
          <p:cNvPr id="6" name="Rectangle 5"/>
          <p:cNvSpPr/>
          <p:nvPr/>
        </p:nvSpPr>
        <p:spPr>
          <a:xfrm>
            <a:off x="1219200" y="2514600"/>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endParaRPr lang="en-US" sz="2000" dirty="0"/>
          </a:p>
        </p:txBody>
      </p:sp>
      <p:cxnSp>
        <p:nvCxnSpPr>
          <p:cNvPr id="7" name="Shape 15"/>
          <p:cNvCxnSpPr/>
          <p:nvPr/>
        </p:nvCxnSpPr>
        <p:spPr>
          <a:xfrm>
            <a:off x="1206500" y="3429000"/>
            <a:ext cx="12700" cy="2011680"/>
          </a:xfrm>
          <a:prstGeom prst="bentConnector3">
            <a:avLst>
              <a:gd name="adj1" fmla="val -1844449"/>
            </a:avLst>
          </a:prstGeom>
          <a:ln w="2540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Example CSP Error Report</a:t>
            </a:r>
          </a:p>
          <a:p>
            <a:endParaRPr lang="en-US" dirty="0"/>
          </a:p>
        </p:txBody>
      </p:sp>
      <p:sp>
        <p:nvSpPr>
          <p:cNvPr id="4" name="Rectangle 3"/>
          <p:cNvSpPr/>
          <p:nvPr/>
        </p:nvSpPr>
        <p:spPr>
          <a:xfrm>
            <a:off x="1219200" y="2912984"/>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a:t>
            </a:r>
            <a:r>
              <a:rPr lang="en-US" sz="2000" dirty="0" smtClean="0"/>
              <a:t> https://mysite.com/vulnerable/</a:t>
            </a:r>
          </a:p>
          <a:p>
            <a:r>
              <a:rPr lang="en-US" sz="2000" b="1" dirty="0" smtClean="0"/>
              <a:t>referrer: </a:t>
            </a:r>
            <a:r>
              <a:rPr lang="en-US" sz="2000" dirty="0" smtClean="0"/>
              <a:t>https://evil.com/attack</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https://mysite.com/vulnerable/</a:t>
            </a:r>
          </a:p>
          <a:p>
            <a:r>
              <a:rPr lang="en-US" sz="2000" b="1" dirty="0" smtClean="0"/>
              <a:t>script-sample: </a:t>
            </a:r>
            <a:r>
              <a:rPr lang="en-US" sz="2000" dirty="0" smtClean="0"/>
              <a:t>alert(</a:t>
            </a:r>
            <a:r>
              <a:rPr lang="en-US" sz="2000" dirty="0" err="1" smtClean="0"/>
              <a:t>document.cookie</a:t>
            </a:r>
            <a:r>
              <a:rPr lang="en-US" sz="2000" dirty="0" smtClean="0"/>
              <a:t>)</a:t>
            </a:r>
            <a:endParaRPr lang="en-US" sz="2000" dirty="0"/>
          </a:p>
        </p:txBody>
      </p:sp>
      <p:sp>
        <p:nvSpPr>
          <p:cNvPr id="5" name="Rectangle 4"/>
          <p:cNvSpPr/>
          <p:nvPr/>
        </p:nvSpPr>
        <p:spPr>
          <a:xfrm>
            <a:off x="1219200" y="5196245"/>
            <a:ext cx="796448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400" b="1" dirty="0" smtClean="0"/>
              <a:t>Blocked URI shows that the content resides on the same page</a:t>
            </a:r>
            <a:endParaRPr lang="en-US" sz="2400" b="1" dirty="0"/>
          </a:p>
        </p:txBody>
      </p:sp>
      <p:sp>
        <p:nvSpPr>
          <p:cNvPr id="6" name="Rectangle 5"/>
          <p:cNvSpPr/>
          <p:nvPr/>
        </p:nvSpPr>
        <p:spPr>
          <a:xfrm>
            <a:off x="1219200" y="2514600"/>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endParaRPr lang="en-US" sz="2000" dirty="0"/>
          </a:p>
        </p:txBody>
      </p:sp>
      <p:cxnSp>
        <p:nvCxnSpPr>
          <p:cNvPr id="7" name="Shape 15"/>
          <p:cNvCxnSpPr/>
          <p:nvPr/>
        </p:nvCxnSpPr>
        <p:spPr>
          <a:xfrm>
            <a:off x="1206500" y="3733800"/>
            <a:ext cx="12700" cy="1691640"/>
          </a:xfrm>
          <a:prstGeom prst="bentConnector3">
            <a:avLst>
              <a:gd name="adj1" fmla="val -1844449"/>
            </a:avLst>
          </a:prstGeom>
          <a:ln w="2540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Example CSP Error Report</a:t>
            </a:r>
          </a:p>
          <a:p>
            <a:endParaRPr lang="en-US" dirty="0"/>
          </a:p>
        </p:txBody>
      </p:sp>
      <p:sp>
        <p:nvSpPr>
          <p:cNvPr id="4" name="Rectangle 3"/>
          <p:cNvSpPr/>
          <p:nvPr/>
        </p:nvSpPr>
        <p:spPr>
          <a:xfrm>
            <a:off x="1219200" y="2912984"/>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a:t>
            </a:r>
            <a:r>
              <a:rPr lang="en-US" sz="2000" dirty="0" smtClean="0"/>
              <a:t> https://mysite.com/vulnerable/</a:t>
            </a:r>
          </a:p>
          <a:p>
            <a:r>
              <a:rPr lang="en-US" sz="2000" b="1" dirty="0" smtClean="0"/>
              <a:t>referrer: </a:t>
            </a:r>
            <a:r>
              <a:rPr lang="en-US" sz="2000" dirty="0" smtClean="0"/>
              <a:t>https://evil.com/attack</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https://mysite.com/vulnerable/</a:t>
            </a:r>
          </a:p>
          <a:p>
            <a:r>
              <a:rPr lang="en-US" sz="2000" b="1" dirty="0" smtClean="0"/>
              <a:t>script-sample: </a:t>
            </a:r>
            <a:r>
              <a:rPr lang="en-US" sz="2000" dirty="0" smtClean="0"/>
              <a:t>alert(</a:t>
            </a:r>
            <a:r>
              <a:rPr lang="en-US" sz="2000" dirty="0" err="1" smtClean="0"/>
              <a:t>document.cookie</a:t>
            </a:r>
            <a:r>
              <a:rPr lang="en-US" sz="2000" dirty="0" smtClean="0"/>
              <a:t>)</a:t>
            </a:r>
            <a:endParaRPr lang="en-US" sz="2000" dirty="0"/>
          </a:p>
        </p:txBody>
      </p:sp>
      <p:sp>
        <p:nvSpPr>
          <p:cNvPr id="5" name="Rectangle 4"/>
          <p:cNvSpPr/>
          <p:nvPr/>
        </p:nvSpPr>
        <p:spPr>
          <a:xfrm>
            <a:off x="1219200" y="5196245"/>
            <a:ext cx="558473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400" b="1" dirty="0" smtClean="0"/>
              <a:t>Violated Directive tells us what happened.</a:t>
            </a:r>
            <a:endParaRPr lang="en-US" sz="2400" b="1" dirty="0"/>
          </a:p>
        </p:txBody>
      </p:sp>
      <p:sp>
        <p:nvSpPr>
          <p:cNvPr id="6" name="Rectangle 5"/>
          <p:cNvSpPr/>
          <p:nvPr/>
        </p:nvSpPr>
        <p:spPr>
          <a:xfrm>
            <a:off x="1219200" y="2514600"/>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endParaRPr lang="en-US" sz="2000" dirty="0"/>
          </a:p>
        </p:txBody>
      </p:sp>
      <p:cxnSp>
        <p:nvCxnSpPr>
          <p:cNvPr id="7" name="Shape 15"/>
          <p:cNvCxnSpPr/>
          <p:nvPr/>
        </p:nvCxnSpPr>
        <p:spPr>
          <a:xfrm>
            <a:off x="1206500" y="4038600"/>
            <a:ext cx="12700" cy="1371600"/>
          </a:xfrm>
          <a:prstGeom prst="bentConnector3">
            <a:avLst>
              <a:gd name="adj1" fmla="val -1844449"/>
            </a:avLst>
          </a:prstGeom>
          <a:ln w="2540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Example CSP Error Report</a:t>
            </a:r>
          </a:p>
          <a:p>
            <a:endParaRPr lang="en-US" dirty="0"/>
          </a:p>
        </p:txBody>
      </p:sp>
      <p:sp>
        <p:nvSpPr>
          <p:cNvPr id="4" name="Rectangle 3"/>
          <p:cNvSpPr/>
          <p:nvPr/>
        </p:nvSpPr>
        <p:spPr>
          <a:xfrm>
            <a:off x="1219200" y="2912984"/>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a:t>
            </a:r>
            <a:r>
              <a:rPr lang="en-US" sz="2000" dirty="0" smtClean="0"/>
              <a:t> https://mysite.com/vulnerable/</a:t>
            </a:r>
          </a:p>
          <a:p>
            <a:r>
              <a:rPr lang="en-US" sz="2000" b="1" dirty="0" smtClean="0"/>
              <a:t>referrer: </a:t>
            </a:r>
            <a:r>
              <a:rPr lang="en-US" sz="2000" dirty="0" smtClean="0"/>
              <a:t>https://evil.com/attack</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https://mysite.com/vulnerable/</a:t>
            </a:r>
          </a:p>
          <a:p>
            <a:r>
              <a:rPr lang="en-US" sz="2000" b="1" dirty="0" smtClean="0"/>
              <a:t>script-sample: </a:t>
            </a:r>
            <a:r>
              <a:rPr lang="en-US" sz="2000" dirty="0" smtClean="0"/>
              <a:t>alert(</a:t>
            </a:r>
            <a:r>
              <a:rPr lang="en-US" sz="2000" dirty="0" err="1" smtClean="0"/>
              <a:t>document.cookie</a:t>
            </a:r>
            <a:r>
              <a:rPr lang="en-US" sz="2000" dirty="0" smtClean="0"/>
              <a:t>)</a:t>
            </a:r>
            <a:endParaRPr lang="en-US" sz="2000" dirty="0"/>
          </a:p>
        </p:txBody>
      </p:sp>
      <p:sp>
        <p:nvSpPr>
          <p:cNvPr id="5" name="Rectangle 4"/>
          <p:cNvSpPr/>
          <p:nvPr/>
        </p:nvSpPr>
        <p:spPr>
          <a:xfrm>
            <a:off x="1219200" y="5196245"/>
            <a:ext cx="739420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400" b="1" dirty="0" smtClean="0"/>
              <a:t>Source File tells us the page where the breach happened.</a:t>
            </a:r>
            <a:endParaRPr lang="en-US" sz="2400" b="1" dirty="0"/>
          </a:p>
        </p:txBody>
      </p:sp>
      <p:sp>
        <p:nvSpPr>
          <p:cNvPr id="6" name="Rectangle 5"/>
          <p:cNvSpPr/>
          <p:nvPr/>
        </p:nvSpPr>
        <p:spPr>
          <a:xfrm>
            <a:off x="1219200" y="2514600"/>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endParaRPr lang="en-US" sz="2000" dirty="0"/>
          </a:p>
        </p:txBody>
      </p:sp>
      <p:cxnSp>
        <p:nvCxnSpPr>
          <p:cNvPr id="7" name="Shape 15"/>
          <p:cNvCxnSpPr/>
          <p:nvPr/>
        </p:nvCxnSpPr>
        <p:spPr>
          <a:xfrm>
            <a:off x="1206500" y="4343400"/>
            <a:ext cx="12700" cy="1097280"/>
          </a:xfrm>
          <a:prstGeom prst="bentConnector3">
            <a:avLst>
              <a:gd name="adj1" fmla="val -1844449"/>
            </a:avLst>
          </a:prstGeom>
          <a:ln w="2540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Example CSP Error Report</a:t>
            </a:r>
          </a:p>
          <a:p>
            <a:endParaRPr lang="en-US" dirty="0"/>
          </a:p>
        </p:txBody>
      </p:sp>
      <p:sp>
        <p:nvSpPr>
          <p:cNvPr id="4" name="Rectangle 3"/>
          <p:cNvSpPr/>
          <p:nvPr/>
        </p:nvSpPr>
        <p:spPr>
          <a:xfrm>
            <a:off x="1219200" y="2912984"/>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a:t>
            </a:r>
            <a:r>
              <a:rPr lang="en-US" sz="2000" dirty="0" smtClean="0"/>
              <a:t> https://mysite.com/vulnerable/</a:t>
            </a:r>
          </a:p>
          <a:p>
            <a:r>
              <a:rPr lang="en-US" sz="2000" b="1" dirty="0" smtClean="0"/>
              <a:t>referrer: </a:t>
            </a:r>
            <a:r>
              <a:rPr lang="en-US" sz="2000" dirty="0" smtClean="0"/>
              <a:t>https://evil.com/attack</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https://mysite.com/vulnerable/</a:t>
            </a:r>
          </a:p>
          <a:p>
            <a:r>
              <a:rPr lang="en-US" sz="2000" b="1" dirty="0" smtClean="0"/>
              <a:t>script-sample: </a:t>
            </a:r>
            <a:r>
              <a:rPr lang="en-US" sz="2000" dirty="0" smtClean="0"/>
              <a:t>alert(</a:t>
            </a:r>
            <a:r>
              <a:rPr lang="en-US" sz="2000" dirty="0" err="1" smtClean="0"/>
              <a:t>document.cookie</a:t>
            </a:r>
            <a:r>
              <a:rPr lang="en-US" sz="2000" dirty="0" smtClean="0"/>
              <a:t>)</a:t>
            </a:r>
            <a:endParaRPr lang="en-US" sz="2000" dirty="0"/>
          </a:p>
        </p:txBody>
      </p:sp>
      <p:sp>
        <p:nvSpPr>
          <p:cNvPr id="5" name="Rectangle 4"/>
          <p:cNvSpPr/>
          <p:nvPr/>
        </p:nvSpPr>
        <p:spPr>
          <a:xfrm>
            <a:off x="1219200" y="5196245"/>
            <a:ext cx="738599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400" b="1" dirty="0" smtClean="0"/>
              <a:t>Script Sample shows us an example of the injected code.</a:t>
            </a:r>
            <a:endParaRPr lang="en-US" sz="2400" b="1" dirty="0"/>
          </a:p>
        </p:txBody>
      </p:sp>
      <p:sp>
        <p:nvSpPr>
          <p:cNvPr id="6" name="Rectangle 5"/>
          <p:cNvSpPr/>
          <p:nvPr/>
        </p:nvSpPr>
        <p:spPr>
          <a:xfrm>
            <a:off x="1219200" y="2514600"/>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endParaRPr lang="en-US" sz="2000" dirty="0"/>
          </a:p>
        </p:txBody>
      </p:sp>
      <p:cxnSp>
        <p:nvCxnSpPr>
          <p:cNvPr id="7" name="Shape 15"/>
          <p:cNvCxnSpPr/>
          <p:nvPr/>
        </p:nvCxnSpPr>
        <p:spPr>
          <a:xfrm>
            <a:off x="1206500" y="4648200"/>
            <a:ext cx="12700" cy="777240"/>
          </a:xfrm>
          <a:prstGeom prst="bentConnector3">
            <a:avLst>
              <a:gd name="adj1" fmla="val -1844449"/>
            </a:avLst>
          </a:prstGeom>
          <a:ln w="25400">
            <a:solidFill>
              <a:schemeClr val="accent3">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Real CSP Error Report from Production </a:t>
            </a:r>
          </a:p>
          <a:p>
            <a:endParaRPr lang="en-US" dirty="0"/>
          </a:p>
        </p:txBody>
      </p:sp>
      <p:sp>
        <p:nvSpPr>
          <p:cNvPr id="4" name="Rectangle 3"/>
          <p:cNvSpPr/>
          <p:nvPr/>
        </p:nvSpPr>
        <p:spPr>
          <a:xfrm>
            <a:off x="838200" y="2912984"/>
            <a:ext cx="73152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a:t>
            </a:r>
            <a:r>
              <a:rPr lang="en-US" sz="2000" dirty="0" smtClean="0"/>
              <a:t> https://www.sendsafely.com/auth/</a:t>
            </a:r>
          </a:p>
          <a:p>
            <a:r>
              <a:rPr lang="en-US" sz="2000" b="1" dirty="0" smtClean="0"/>
              <a:t>referrer: </a:t>
            </a:r>
            <a:r>
              <a:rPr lang="en-US" sz="2000" dirty="0" smtClean="0"/>
              <a:t>http://www.google.com/search</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chrome-extension://</a:t>
            </a:r>
            <a:r>
              <a:rPr lang="en-US" sz="2000" dirty="0" err="1" smtClean="0"/>
              <a:t>hdokiejnpimakedhajhdlcegeplioahd</a:t>
            </a:r>
            <a:endParaRPr lang="en-US" sz="2000" dirty="0" smtClean="0"/>
          </a:p>
          <a:p>
            <a:r>
              <a:rPr lang="en-US" sz="2000" b="1" dirty="0" smtClean="0"/>
              <a:t>script-sample: </a:t>
            </a:r>
            <a:r>
              <a:rPr lang="en-US" sz="2000" dirty="0" err="1" smtClean="0"/>
              <a:t>var</a:t>
            </a:r>
            <a:r>
              <a:rPr lang="en-US" sz="2000" dirty="0" smtClean="0"/>
              <a:t> a=function(){},_</a:t>
            </a:r>
            <a:r>
              <a:rPr lang="en-US" sz="2000" dirty="0" err="1" smtClean="0"/>
              <a:t>gaq</a:t>
            </a:r>
            <a:r>
              <a:rPr lang="en-US" sz="2000" dirty="0" smtClean="0"/>
              <a:t>={pus...</a:t>
            </a:r>
            <a:endParaRPr lang="en-US" sz="2000" dirty="0"/>
          </a:p>
        </p:txBody>
      </p:sp>
      <p:sp>
        <p:nvSpPr>
          <p:cNvPr id="6" name="Rectangle 5"/>
          <p:cNvSpPr/>
          <p:nvPr/>
        </p:nvSpPr>
        <p:spPr>
          <a:xfrm>
            <a:off x="838200" y="2514600"/>
            <a:ext cx="73152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endParaRPr lang="en-US" sz="2000" dirty="0">
              <a:solidFill>
                <a:srgbClr val="FFFF00"/>
              </a:solidFill>
            </a:endParaRPr>
          </a:p>
        </p:txBody>
      </p:sp>
      <p:sp>
        <p:nvSpPr>
          <p:cNvPr id="8" name="Rectangle 7"/>
          <p:cNvSpPr/>
          <p:nvPr/>
        </p:nvSpPr>
        <p:spPr>
          <a:xfrm>
            <a:off x="1219200" y="5410200"/>
            <a:ext cx="650171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2800" b="1" dirty="0" smtClean="0"/>
              <a:t>Does this look like a valid exploit attempt?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1600200"/>
            <a:ext cx="5297170" cy="41973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24400" y="3581400"/>
            <a:ext cx="4110073" cy="2743200"/>
          </a:xfrm>
          <a:prstGeom prst="rect">
            <a:avLst/>
          </a:prstGeom>
          <a:noFill/>
          <a:ln w="9525">
            <a:noFill/>
            <a:miter lim="800000"/>
            <a:headEnd/>
            <a:tailEnd/>
          </a:ln>
        </p:spPr>
      </p:pic>
      <p:sp>
        <p:nvSpPr>
          <p:cNvPr id="6" name="Bent Arrow 5"/>
          <p:cNvSpPr/>
          <p:nvPr/>
        </p:nvSpPr>
        <p:spPr>
          <a:xfrm rot="5400000">
            <a:off x="5486400" y="2590800"/>
            <a:ext cx="914400" cy="1219200"/>
          </a:xfrm>
          <a:prstGeom prst="ben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Browser Support for CSP</a:t>
            </a:r>
          </a:p>
          <a:p>
            <a:endParaRPr lang="en-US" dirty="0"/>
          </a:p>
        </p:txBody>
      </p:sp>
      <p:pic>
        <p:nvPicPr>
          <p:cNvPr id="4" name="Picture 3" descr="chrome.png"/>
          <p:cNvPicPr>
            <a:picLocks noChangeAspect="1"/>
          </p:cNvPicPr>
          <p:nvPr/>
        </p:nvPicPr>
        <p:blipFill>
          <a:blip r:embed="rId2" cstate="print"/>
          <a:stretch>
            <a:fillRect/>
          </a:stretch>
        </p:blipFill>
        <p:spPr>
          <a:xfrm>
            <a:off x="990600" y="2819400"/>
            <a:ext cx="1371600" cy="1454641"/>
          </a:xfrm>
          <a:prstGeom prst="rect">
            <a:avLst/>
          </a:prstGeom>
        </p:spPr>
      </p:pic>
      <p:pic>
        <p:nvPicPr>
          <p:cNvPr id="5" name="Picture 4" descr="opera.png"/>
          <p:cNvPicPr>
            <a:picLocks noChangeAspect="1"/>
          </p:cNvPicPr>
          <p:nvPr/>
        </p:nvPicPr>
        <p:blipFill>
          <a:blip r:embed="rId3" cstate="print"/>
          <a:stretch>
            <a:fillRect/>
          </a:stretch>
        </p:blipFill>
        <p:spPr>
          <a:xfrm>
            <a:off x="7543800" y="2971800"/>
            <a:ext cx="1224272" cy="1271663"/>
          </a:xfrm>
          <a:prstGeom prst="rect">
            <a:avLst/>
          </a:prstGeom>
        </p:spPr>
      </p:pic>
      <p:pic>
        <p:nvPicPr>
          <p:cNvPr id="6" name="Picture 5" descr="firefox.png"/>
          <p:cNvPicPr>
            <a:picLocks noChangeAspect="1"/>
          </p:cNvPicPr>
          <p:nvPr/>
        </p:nvPicPr>
        <p:blipFill>
          <a:blip r:embed="rId4" cstate="print"/>
          <a:stretch>
            <a:fillRect/>
          </a:stretch>
        </p:blipFill>
        <p:spPr>
          <a:xfrm>
            <a:off x="4182941" y="2895600"/>
            <a:ext cx="1455859" cy="1354904"/>
          </a:xfrm>
          <a:prstGeom prst="rect">
            <a:avLst/>
          </a:prstGeom>
        </p:spPr>
      </p:pic>
      <p:pic>
        <p:nvPicPr>
          <p:cNvPr id="7" name="Picture 6" descr="safari.png"/>
          <p:cNvPicPr>
            <a:picLocks noChangeAspect="1"/>
          </p:cNvPicPr>
          <p:nvPr/>
        </p:nvPicPr>
        <p:blipFill>
          <a:blip r:embed="rId5" cstate="print"/>
          <a:stretch>
            <a:fillRect/>
          </a:stretch>
        </p:blipFill>
        <p:spPr>
          <a:xfrm>
            <a:off x="2583135" y="2819400"/>
            <a:ext cx="1379265" cy="1447800"/>
          </a:xfrm>
          <a:prstGeom prst="rect">
            <a:avLst/>
          </a:prstGeom>
        </p:spPr>
      </p:pic>
      <p:pic>
        <p:nvPicPr>
          <p:cNvPr id="8" name="Picture 7" descr="iexplore.png"/>
          <p:cNvPicPr>
            <a:picLocks noChangeAspect="1"/>
          </p:cNvPicPr>
          <p:nvPr/>
        </p:nvPicPr>
        <p:blipFill>
          <a:blip r:embed="rId6" cstate="print"/>
          <a:stretch>
            <a:fillRect/>
          </a:stretch>
        </p:blipFill>
        <p:spPr>
          <a:xfrm>
            <a:off x="5662276" y="2819400"/>
            <a:ext cx="1500524" cy="1459089"/>
          </a:xfrm>
          <a:prstGeom prst="rect">
            <a:avLst/>
          </a:prstGeom>
        </p:spPr>
      </p:pic>
      <p:sp>
        <p:nvSpPr>
          <p:cNvPr id="9" name="TextBox 8"/>
          <p:cNvSpPr txBox="1"/>
          <p:nvPr/>
        </p:nvSpPr>
        <p:spPr>
          <a:xfrm>
            <a:off x="1066800" y="4343400"/>
            <a:ext cx="1143000" cy="584775"/>
          </a:xfrm>
          <a:prstGeom prst="rect">
            <a:avLst/>
          </a:prstGeom>
          <a:noFill/>
        </p:spPr>
        <p:txBody>
          <a:bodyPr wrap="square" rtlCol="0">
            <a:spAutoFit/>
          </a:bodyPr>
          <a:lstStyle/>
          <a:p>
            <a:pPr algn="ctr"/>
            <a:r>
              <a:rPr lang="en-US" sz="3200" b="1" dirty="0"/>
              <a:t>v</a:t>
            </a:r>
            <a:r>
              <a:rPr lang="en-US" sz="3200" b="1" dirty="0" smtClean="0"/>
              <a:t>14+</a:t>
            </a:r>
            <a:endParaRPr lang="en-US" sz="3200" b="1" dirty="0"/>
          </a:p>
        </p:txBody>
      </p:sp>
      <p:sp>
        <p:nvSpPr>
          <p:cNvPr id="10" name="TextBox 9"/>
          <p:cNvSpPr txBox="1"/>
          <p:nvPr/>
        </p:nvSpPr>
        <p:spPr>
          <a:xfrm>
            <a:off x="2735535" y="4343400"/>
            <a:ext cx="1143000" cy="584775"/>
          </a:xfrm>
          <a:prstGeom prst="rect">
            <a:avLst/>
          </a:prstGeom>
          <a:noFill/>
        </p:spPr>
        <p:txBody>
          <a:bodyPr wrap="square" rtlCol="0">
            <a:spAutoFit/>
          </a:bodyPr>
          <a:lstStyle/>
          <a:p>
            <a:pPr algn="ctr"/>
            <a:r>
              <a:rPr lang="en-US" sz="3200" b="1" dirty="0" smtClean="0"/>
              <a:t>v6+</a:t>
            </a:r>
            <a:endParaRPr lang="en-US" sz="3200" b="1" dirty="0"/>
          </a:p>
        </p:txBody>
      </p:sp>
      <p:sp>
        <p:nvSpPr>
          <p:cNvPr id="11" name="TextBox 10"/>
          <p:cNvSpPr txBox="1"/>
          <p:nvPr/>
        </p:nvSpPr>
        <p:spPr>
          <a:xfrm>
            <a:off x="4343400" y="4343400"/>
            <a:ext cx="1143000" cy="584775"/>
          </a:xfrm>
          <a:prstGeom prst="rect">
            <a:avLst/>
          </a:prstGeom>
          <a:noFill/>
        </p:spPr>
        <p:txBody>
          <a:bodyPr wrap="square" rtlCol="0">
            <a:spAutoFit/>
          </a:bodyPr>
          <a:lstStyle/>
          <a:p>
            <a:pPr algn="ctr"/>
            <a:r>
              <a:rPr lang="en-US" sz="3200" b="1" dirty="0" smtClean="0"/>
              <a:t>v4+</a:t>
            </a:r>
            <a:endParaRPr lang="en-US" sz="3200" b="1" dirty="0"/>
          </a:p>
        </p:txBody>
      </p:sp>
      <p:sp>
        <p:nvSpPr>
          <p:cNvPr id="12" name="TextBox 11"/>
          <p:cNvSpPr txBox="1"/>
          <p:nvPr/>
        </p:nvSpPr>
        <p:spPr>
          <a:xfrm>
            <a:off x="6019800" y="4343400"/>
            <a:ext cx="1143000" cy="584775"/>
          </a:xfrm>
          <a:prstGeom prst="rect">
            <a:avLst/>
          </a:prstGeom>
          <a:noFill/>
        </p:spPr>
        <p:txBody>
          <a:bodyPr wrap="square" rtlCol="0">
            <a:spAutoFit/>
          </a:bodyPr>
          <a:lstStyle/>
          <a:p>
            <a:pPr algn="ctr"/>
            <a:r>
              <a:rPr lang="en-US" sz="3200" b="1" dirty="0" smtClean="0"/>
              <a:t>N/A</a:t>
            </a:r>
          </a:p>
        </p:txBody>
      </p:sp>
      <p:sp>
        <p:nvSpPr>
          <p:cNvPr id="13" name="TextBox 12"/>
          <p:cNvSpPr txBox="1"/>
          <p:nvPr/>
        </p:nvSpPr>
        <p:spPr>
          <a:xfrm>
            <a:off x="7543800" y="4343400"/>
            <a:ext cx="1143000" cy="584775"/>
          </a:xfrm>
          <a:prstGeom prst="rect">
            <a:avLst/>
          </a:prstGeom>
          <a:noFill/>
        </p:spPr>
        <p:txBody>
          <a:bodyPr wrap="square" rtlCol="0">
            <a:spAutoFit/>
          </a:bodyPr>
          <a:lstStyle/>
          <a:p>
            <a:pPr algn="ctr"/>
            <a:r>
              <a:rPr lang="en-US" sz="3200" b="1" dirty="0" smtClean="0"/>
              <a:t>v15+</a:t>
            </a:r>
            <a:endParaRPr lang="en-US" sz="3200" b="1" dirty="0"/>
          </a:p>
        </p:txBody>
      </p:sp>
      <p:sp>
        <p:nvSpPr>
          <p:cNvPr id="16" name="Rectangle 15"/>
          <p:cNvSpPr/>
          <p:nvPr/>
        </p:nvSpPr>
        <p:spPr>
          <a:xfrm>
            <a:off x="685800" y="2743200"/>
            <a:ext cx="8229600" cy="2286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2743200"/>
            <a:ext cx="457200" cy="2286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smtClean="0"/>
              <a:t>DESKTOP</a:t>
            </a:r>
            <a:endParaRPr lang="en-US" sz="28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ritimesigns.com/images_netsuite/display/MOX-Signs-OC1024_big.jpg"/>
          <p:cNvPicPr>
            <a:picLocks noChangeAspect="1" noChangeArrowheads="1"/>
          </p:cNvPicPr>
          <p:nvPr/>
        </p:nvPicPr>
        <p:blipFill>
          <a:blip r:embed="rId3" cstate="print"/>
          <a:srcRect/>
          <a:stretch>
            <a:fillRect/>
          </a:stretch>
        </p:blipFill>
        <p:spPr bwMode="auto">
          <a:xfrm>
            <a:off x="1600200" y="1981200"/>
            <a:ext cx="6095998" cy="42672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The (big) problem with False Positives</a:t>
            </a:r>
          </a:p>
          <a:p>
            <a:pPr>
              <a:spcAft>
                <a:spcPts val="1200"/>
              </a:spcAft>
            </a:pPr>
            <a:r>
              <a:rPr lang="en-US" dirty="0" smtClean="0"/>
              <a:t>Several popular browser plug-ins /extensions inject JavaScript code into pages</a:t>
            </a:r>
          </a:p>
          <a:p>
            <a:r>
              <a:rPr lang="en-US" dirty="0" smtClean="0"/>
              <a:t>The most common sources we’ve seen:</a:t>
            </a:r>
          </a:p>
          <a:p>
            <a:pPr lvl="1">
              <a:spcBef>
                <a:spcPts val="0"/>
              </a:spcBef>
            </a:pPr>
            <a:r>
              <a:rPr lang="en-US" dirty="0" err="1" smtClean="0"/>
              <a:t>LastPass</a:t>
            </a:r>
            <a:endParaRPr lang="en-US" dirty="0" smtClean="0"/>
          </a:p>
          <a:p>
            <a:pPr lvl="1"/>
            <a:r>
              <a:rPr lang="en-US" dirty="0" smtClean="0"/>
              <a:t>Norton Identity Protection</a:t>
            </a:r>
          </a:p>
          <a:p>
            <a:pPr lvl="1"/>
            <a:r>
              <a:rPr lang="en-US" dirty="0" smtClean="0"/>
              <a:t>Urchin Tracker</a:t>
            </a:r>
          </a:p>
          <a:p>
            <a:pPr lvl="1"/>
            <a:r>
              <a:rPr lang="en-US" dirty="0" err="1" smtClean="0"/>
              <a:t>JSShell</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Seeing Through the Noise</a:t>
            </a:r>
          </a:p>
          <a:p>
            <a:pPr>
              <a:spcAft>
                <a:spcPts val="1200"/>
              </a:spcAft>
            </a:pPr>
            <a:r>
              <a:rPr lang="en-US" dirty="0" smtClean="0"/>
              <a:t>Need to filter out the noise while being careful not to cover real exploit attempts </a:t>
            </a:r>
          </a:p>
          <a:p>
            <a:r>
              <a:rPr lang="en-US" dirty="0" smtClean="0"/>
              <a:t>We started analyzing reports to identify signatures could be safely ignored</a:t>
            </a:r>
          </a:p>
          <a:p>
            <a:pPr lvl="1"/>
            <a:endParaRPr lang="en-US" dirty="0" smtClean="0"/>
          </a:p>
          <a:p>
            <a:pPr lvl="1"/>
            <a:endParaRPr lang="en-US" dirty="0" smtClean="0"/>
          </a:p>
          <a:p>
            <a:endParaRPr lang="en-US" dirty="0" smtClean="0"/>
          </a:p>
          <a:p>
            <a:endParaRPr lang="en-US" dirty="0"/>
          </a:p>
        </p:txBody>
      </p:sp>
      <p:sp>
        <p:nvSpPr>
          <p:cNvPr id="4" name="Rectangle 3"/>
          <p:cNvSpPr/>
          <p:nvPr/>
        </p:nvSpPr>
        <p:spPr>
          <a:xfrm>
            <a:off x="685800" y="4917757"/>
            <a:ext cx="7848600" cy="4924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600" b="1" dirty="0" smtClean="0"/>
              <a:t>Signature = Keyword or Pattern + Violated CSP Directive</a:t>
            </a:r>
            <a:endParaRPr lang="en-US" sz="26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Violations from Common Chrome Extensions</a:t>
            </a:r>
          </a:p>
        </p:txBody>
      </p:sp>
      <p:graphicFrame>
        <p:nvGraphicFramePr>
          <p:cNvPr id="4" name="Table 3"/>
          <p:cNvGraphicFramePr>
            <a:graphicFrameLocks noGrp="1"/>
          </p:cNvGraphicFramePr>
          <p:nvPr>
            <p:extLst>
              <p:ext uri="{D42A27DB-BD31-4B8C-83A1-F6EECF244321}">
                <p14:modId xmlns="" xmlns:p14="http://schemas.microsoft.com/office/powerpoint/2010/main" val="3465639780"/>
              </p:ext>
            </p:extLst>
          </p:nvPr>
        </p:nvGraphicFramePr>
        <p:xfrm>
          <a:off x="457200" y="2514600"/>
          <a:ext cx="8229601" cy="3102208"/>
        </p:xfrm>
        <a:graphic>
          <a:graphicData uri="http://schemas.openxmlformats.org/drawingml/2006/table">
            <a:tbl>
              <a:tblPr firstRow="1" bandRow="1">
                <a:tableStyleId>{1E171933-4619-4E11-9A3F-F7608DF75F80}</a:tableStyleId>
              </a:tblPr>
              <a:tblGrid>
                <a:gridCol w="1447800"/>
                <a:gridCol w="1905000"/>
                <a:gridCol w="4876801"/>
              </a:tblGrid>
              <a:tr h="321178">
                <a:tc>
                  <a:txBody>
                    <a:bodyPr/>
                    <a:lstStyle/>
                    <a:p>
                      <a:pPr algn="ctr"/>
                      <a:r>
                        <a:rPr lang="en-US" dirty="0" smtClean="0"/>
                        <a:t>Extension</a:t>
                      </a:r>
                      <a:endParaRPr lang="en-US" b="1" dirty="0"/>
                    </a:p>
                  </a:txBody>
                  <a:tcPr/>
                </a:tc>
                <a:tc>
                  <a:txBody>
                    <a:bodyPr/>
                    <a:lstStyle/>
                    <a:p>
                      <a:pPr algn="ctr"/>
                      <a:r>
                        <a:rPr lang="en-US" dirty="0" smtClean="0"/>
                        <a:t>Violated Directive </a:t>
                      </a:r>
                    </a:p>
                    <a:p>
                      <a:pPr algn="ctr"/>
                      <a:r>
                        <a:rPr lang="en-US" sz="1200" dirty="0" smtClean="0"/>
                        <a:t>(per Report)</a:t>
                      </a:r>
                      <a:endParaRPr lang="en-US" sz="1200" b="1" dirty="0"/>
                    </a:p>
                  </a:txBody>
                  <a:tcPr/>
                </a:tc>
                <a:tc>
                  <a:txBody>
                    <a:bodyPr/>
                    <a:lstStyle/>
                    <a:p>
                      <a:pPr algn="ctr"/>
                      <a:r>
                        <a:rPr lang="en-US" dirty="0" smtClean="0"/>
                        <a:t>Source File</a:t>
                      </a:r>
                    </a:p>
                    <a:p>
                      <a:pPr algn="ctr"/>
                      <a:r>
                        <a:rPr lang="en-US" sz="1200" dirty="0" smtClean="0"/>
                        <a:t>(per </a:t>
                      </a:r>
                      <a:r>
                        <a:rPr lang="en-US" sz="1200" baseline="0" dirty="0" smtClean="0"/>
                        <a:t>Report)</a:t>
                      </a:r>
                      <a:endParaRPr lang="en-US" sz="1200" b="1" dirty="0"/>
                    </a:p>
                  </a:txBody>
                  <a:tcPr/>
                </a:tc>
              </a:tr>
              <a:tr h="508532">
                <a:tc>
                  <a:txBody>
                    <a:bodyPr/>
                    <a:lstStyle/>
                    <a:p>
                      <a:pPr algn="ctr"/>
                      <a:r>
                        <a:rPr lang="en-US" sz="1500" dirty="0" err="1" smtClean="0"/>
                        <a:t>LastPass</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Source-file</a:t>
                      </a:r>
                    </a:p>
                    <a:p>
                      <a:pPr algn="ct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chrome-extension://</a:t>
                      </a:r>
                      <a:r>
                        <a:rPr lang="en-US" sz="1500" dirty="0" err="1" smtClean="0"/>
                        <a:t>hdokiejnpimakedhajhdlcegeplioahd</a:t>
                      </a:r>
                      <a:endParaRPr lang="en-US" sz="1500" dirty="0" smtClean="0"/>
                    </a:p>
                  </a:txBody>
                  <a:tcPr/>
                </a:tc>
              </a:tr>
              <a:tr h="501232">
                <a:tc>
                  <a:txBody>
                    <a:bodyPr/>
                    <a:lstStyle/>
                    <a:p>
                      <a:pPr algn="ctr"/>
                      <a:r>
                        <a:rPr lang="en-US" sz="1500" dirty="0" smtClean="0"/>
                        <a:t>Buffer</a:t>
                      </a:r>
                      <a:endParaRPr lang="en-US" sz="1500" dirty="0"/>
                    </a:p>
                  </a:txBody>
                  <a:tcPr/>
                </a:tc>
                <a:tc>
                  <a:txBody>
                    <a:bodyPr/>
                    <a:lstStyle/>
                    <a:p>
                      <a:pPr algn="ctr"/>
                      <a:r>
                        <a:rPr lang="en-US" sz="1500" dirty="0" smtClean="0"/>
                        <a:t>Source-file</a:t>
                      </a:r>
                      <a:endParaRPr lang="en-US" sz="1500" dirty="0"/>
                    </a:p>
                  </a:txBody>
                  <a:tcPr/>
                </a:tc>
                <a:tc>
                  <a:txBody>
                    <a:bodyPr/>
                    <a:lstStyle/>
                    <a:p>
                      <a:pPr algn="l"/>
                      <a:r>
                        <a:rPr lang="en-US" sz="1500" dirty="0" smtClean="0"/>
                        <a:t>chrome-extension://</a:t>
                      </a:r>
                      <a:r>
                        <a:rPr lang="en-US" sz="1500" dirty="0" err="1" smtClean="0"/>
                        <a:t>noojglkidnpfjbincgijbaiedldjfbhh</a:t>
                      </a:r>
                      <a:endParaRPr lang="en-US" sz="1500" dirty="0"/>
                    </a:p>
                  </a:txBody>
                  <a:tcPr/>
                </a:tc>
              </a:tr>
              <a:tr h="501232">
                <a:tc>
                  <a:txBody>
                    <a:bodyPr/>
                    <a:lstStyle/>
                    <a:p>
                      <a:pPr algn="ctr"/>
                      <a:r>
                        <a:rPr lang="en-US" sz="1500" dirty="0" smtClean="0"/>
                        <a:t>Firebug</a:t>
                      </a:r>
                      <a:endParaRPr lang="en-US" sz="1500" dirty="0"/>
                    </a:p>
                  </a:txBody>
                  <a:tcPr/>
                </a:tc>
                <a:tc>
                  <a:txBody>
                    <a:bodyPr/>
                    <a:lstStyle/>
                    <a:p>
                      <a:pPr algn="ctr"/>
                      <a:r>
                        <a:rPr lang="en-US" sz="1500" dirty="0" smtClean="0"/>
                        <a:t>Source-file</a:t>
                      </a:r>
                      <a:endParaRPr lang="en-US" sz="1500" dirty="0"/>
                    </a:p>
                  </a:txBody>
                  <a:tcPr/>
                </a:tc>
                <a:tc>
                  <a:txBody>
                    <a:bodyPr/>
                    <a:lstStyle/>
                    <a:p>
                      <a:pPr algn="l"/>
                      <a:r>
                        <a:rPr lang="en-US" sz="1500" dirty="0" smtClean="0"/>
                        <a:t>chrome://firebug/content/console/</a:t>
                      </a:r>
                      <a:r>
                        <a:rPr lang="en-US" sz="1500" dirty="0" err="1" smtClean="0"/>
                        <a:t>commandLineExposed.js</a:t>
                      </a:r>
                      <a:endParaRPr lang="en-US" sz="1500" dirty="0"/>
                    </a:p>
                  </a:txBody>
                  <a:tcPr/>
                </a:tc>
              </a:tr>
              <a:tr h="501232">
                <a:tc>
                  <a:txBody>
                    <a:bodyPr/>
                    <a:lstStyle/>
                    <a:p>
                      <a:pPr algn="ctr"/>
                      <a:r>
                        <a:rPr lang="en-US" sz="1500" dirty="0" smtClean="0"/>
                        <a:t>AutoFill</a:t>
                      </a:r>
                      <a:endParaRPr lang="en-US" sz="1500" dirty="0"/>
                    </a:p>
                  </a:txBody>
                  <a:tcPr/>
                </a:tc>
                <a:tc>
                  <a:txBody>
                    <a:bodyPr/>
                    <a:lstStyle/>
                    <a:p>
                      <a:pPr algn="ctr"/>
                      <a:r>
                        <a:rPr lang="en-US" sz="1500" dirty="0" smtClean="0"/>
                        <a:t>Source-file</a:t>
                      </a:r>
                      <a:endParaRPr lang="en-US" sz="1500" dirty="0"/>
                    </a:p>
                  </a:txBody>
                  <a:tcPr/>
                </a:tc>
                <a:tc>
                  <a:txBody>
                    <a:bodyPr/>
                    <a:lstStyle/>
                    <a:p>
                      <a:pPr algn="l"/>
                      <a:r>
                        <a:rPr lang="en-US" sz="1500" dirty="0" smtClean="0"/>
                        <a:t>chrome-extension://</a:t>
                      </a:r>
                      <a:r>
                        <a:rPr lang="en-US" sz="1500" dirty="0" err="1" smtClean="0"/>
                        <a:t>nlmmgnhgdeffjkdckmikfpnddkbbfkkk</a:t>
                      </a:r>
                      <a:endParaRPr lang="en-US" sz="1500" dirty="0"/>
                    </a:p>
                  </a:txBody>
                  <a:tcPr/>
                </a:tc>
              </a:tr>
              <a:tr h="501232">
                <a:tc>
                  <a:txBody>
                    <a:bodyPr/>
                    <a:lstStyle/>
                    <a:p>
                      <a:pPr algn="ctr"/>
                      <a:r>
                        <a:rPr lang="en-US" sz="1500" dirty="0" err="1" smtClean="0"/>
                        <a:t>DoNotTrackMe</a:t>
                      </a:r>
                      <a:endParaRPr lang="en-US" sz="1500" dirty="0"/>
                    </a:p>
                  </a:txBody>
                  <a:tcPr/>
                </a:tc>
                <a:tc>
                  <a:txBody>
                    <a:bodyPr/>
                    <a:lstStyle/>
                    <a:p>
                      <a:pPr algn="ctr"/>
                      <a:r>
                        <a:rPr lang="en-US" sz="1500" dirty="0" smtClean="0"/>
                        <a:t>Source-file</a:t>
                      </a:r>
                      <a:endParaRPr lang="en-US" sz="1500" dirty="0"/>
                    </a:p>
                  </a:txBody>
                  <a:tcPr/>
                </a:tc>
                <a:tc>
                  <a:txBody>
                    <a:bodyPr/>
                    <a:lstStyle/>
                    <a:p>
                      <a:pPr algn="l"/>
                      <a:r>
                        <a:rPr lang="en-US" sz="1500" dirty="0" smtClean="0"/>
                        <a:t>chrome-extension://</a:t>
                      </a:r>
                      <a:r>
                        <a:rPr lang="en-US" sz="1500" dirty="0" err="1" smtClean="0"/>
                        <a:t>epanfjkfahimkgomnigadpkobaefekcd</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Filtering out extensions will go a long way</a:t>
            </a:r>
          </a:p>
          <a:p>
            <a:pPr>
              <a:spcAft>
                <a:spcPts val="0"/>
              </a:spcAft>
            </a:pPr>
            <a:r>
              <a:rPr lang="en-US" dirty="0" smtClean="0"/>
              <a:t>Extensions wont hide real attacks, unless its coming from the extension itself</a:t>
            </a:r>
          </a:p>
          <a:p>
            <a:pPr lvl="1"/>
            <a:r>
              <a:rPr lang="en-US" dirty="0" smtClean="0"/>
              <a:t>If a user installs an evil extension, we can’t help them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Signature for Ignoring Chrome Extensions</a:t>
            </a:r>
          </a:p>
          <a:p>
            <a:pPr>
              <a:spcAft>
                <a:spcPts val="0"/>
              </a:spcAft>
            </a:pPr>
            <a:r>
              <a:rPr lang="en-US" dirty="0" smtClean="0"/>
              <a:t>Chrome loads extensions via URL calls</a:t>
            </a:r>
          </a:p>
          <a:p>
            <a:pPr lvl="1"/>
            <a:r>
              <a:rPr lang="en-US" dirty="0" smtClean="0"/>
              <a:t>Shows up as source-file</a:t>
            </a:r>
          </a:p>
          <a:p>
            <a:endParaRPr lang="en-US" dirty="0" smtClean="0"/>
          </a:p>
          <a:p>
            <a:endParaRPr lang="en-US" dirty="0"/>
          </a:p>
        </p:txBody>
      </p:sp>
      <p:sp>
        <p:nvSpPr>
          <p:cNvPr id="4" name="Rectangle 3"/>
          <p:cNvSpPr/>
          <p:nvPr/>
        </p:nvSpPr>
        <p:spPr>
          <a:xfrm>
            <a:off x="1295400" y="4004608"/>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 *</a:t>
            </a:r>
            <a:endParaRPr lang="en-US" sz="2000" dirty="0" smtClean="0"/>
          </a:p>
          <a:p>
            <a:r>
              <a:rPr lang="en-US" sz="2000" b="1" dirty="0" smtClean="0"/>
              <a:t>referrer: </a:t>
            </a:r>
            <a:r>
              <a:rPr lang="en-US" sz="2000" dirty="0" smtClean="0"/>
              <a:t>*</a:t>
            </a:r>
          </a:p>
          <a:p>
            <a:r>
              <a:rPr lang="en-US" sz="2000" b="1" dirty="0" smtClean="0"/>
              <a:t>blocked-</a:t>
            </a:r>
            <a:r>
              <a:rPr lang="en-US" sz="2000" b="1" dirty="0" err="1" smtClean="0"/>
              <a:t>uri</a:t>
            </a:r>
            <a:r>
              <a:rPr lang="en-US" sz="2000" b="1" dirty="0" smtClean="0"/>
              <a:t>: </a:t>
            </a:r>
            <a:r>
              <a:rPr lang="en-US" sz="2000" dirty="0" smtClean="0"/>
              <a:t>*</a:t>
            </a:r>
          </a:p>
          <a:p>
            <a:r>
              <a:rPr lang="en-US" sz="2000" b="1" dirty="0" smtClean="0"/>
              <a:t>violated-directive: </a:t>
            </a:r>
            <a:r>
              <a:rPr lang="en-US" sz="2000" dirty="0" smtClean="0"/>
              <a:t>*</a:t>
            </a:r>
          </a:p>
          <a:p>
            <a:r>
              <a:rPr lang="en-US" sz="2000" b="1" dirty="0" smtClean="0"/>
              <a:t>source-file:   ^(</a:t>
            </a:r>
            <a:r>
              <a:rPr lang="en-US" sz="2000" dirty="0" smtClean="0">
                <a:solidFill>
                  <a:srgbClr val="FF0000"/>
                </a:solidFill>
              </a:rPr>
              <a:t>chrome-extension://</a:t>
            </a:r>
            <a:r>
              <a:rPr lang="en-US" sz="2000" b="1" dirty="0" smtClean="0"/>
              <a:t>|</a:t>
            </a:r>
            <a:r>
              <a:rPr lang="en-US" sz="2000" dirty="0" smtClean="0">
                <a:solidFill>
                  <a:srgbClr val="FF0000"/>
                </a:solidFill>
              </a:rPr>
              <a:t>chrome://</a:t>
            </a:r>
            <a:r>
              <a:rPr lang="en-US" sz="2000" b="1" dirty="0" smtClean="0"/>
              <a:t>)</a:t>
            </a:r>
          </a:p>
          <a:p>
            <a:r>
              <a:rPr lang="en-US" sz="2000" b="1" dirty="0" smtClean="0"/>
              <a:t>script-sample: </a:t>
            </a:r>
            <a:r>
              <a:rPr lang="en-US" sz="2000" dirty="0" smtClean="0"/>
              <a:t>*</a:t>
            </a:r>
            <a:endParaRPr lang="en-US" sz="2000" dirty="0"/>
          </a:p>
        </p:txBody>
      </p:sp>
      <p:sp>
        <p:nvSpPr>
          <p:cNvPr id="5" name="Rectangle 4"/>
          <p:cNvSpPr/>
          <p:nvPr/>
        </p:nvSpPr>
        <p:spPr>
          <a:xfrm>
            <a:off x="1295400" y="3606224"/>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r>
              <a:rPr lang="en-US" sz="2000" b="1" dirty="0" smtClean="0">
                <a:solidFill>
                  <a:schemeClr val="bg1"/>
                </a:solidFill>
              </a:rPr>
              <a:t> Signature (Chrome Extensions)</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Signature for Ignoring Safari Extensions</a:t>
            </a:r>
          </a:p>
          <a:p>
            <a:pPr>
              <a:spcAft>
                <a:spcPts val="0"/>
              </a:spcAft>
            </a:pPr>
            <a:r>
              <a:rPr lang="en-US" dirty="0" smtClean="0"/>
              <a:t>Similar to chrome, loads extensions via URL calls</a:t>
            </a:r>
          </a:p>
          <a:p>
            <a:pPr lvl="1"/>
            <a:r>
              <a:rPr lang="en-US" dirty="0" smtClean="0"/>
              <a:t>Shows up as source-file</a:t>
            </a:r>
          </a:p>
          <a:p>
            <a:endParaRPr lang="en-US" dirty="0" smtClean="0"/>
          </a:p>
          <a:p>
            <a:endParaRPr lang="en-US" dirty="0"/>
          </a:p>
        </p:txBody>
      </p:sp>
      <p:sp>
        <p:nvSpPr>
          <p:cNvPr id="4" name="Rectangle 3"/>
          <p:cNvSpPr/>
          <p:nvPr/>
        </p:nvSpPr>
        <p:spPr>
          <a:xfrm>
            <a:off x="1295400" y="4004608"/>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 *</a:t>
            </a:r>
            <a:endParaRPr lang="en-US" sz="2000" dirty="0" smtClean="0"/>
          </a:p>
          <a:p>
            <a:r>
              <a:rPr lang="en-US" sz="2000" b="1" dirty="0" smtClean="0"/>
              <a:t>referrer: </a:t>
            </a:r>
            <a:r>
              <a:rPr lang="en-US" sz="2000" dirty="0" smtClean="0"/>
              <a:t>*</a:t>
            </a:r>
          </a:p>
          <a:p>
            <a:r>
              <a:rPr lang="en-US" sz="2000" b="1" dirty="0" smtClean="0"/>
              <a:t>blocked-</a:t>
            </a:r>
            <a:r>
              <a:rPr lang="en-US" sz="2000" b="1" dirty="0" err="1" smtClean="0"/>
              <a:t>uri</a:t>
            </a:r>
            <a:r>
              <a:rPr lang="en-US" sz="2000" b="1" dirty="0" smtClean="0"/>
              <a:t>: </a:t>
            </a:r>
            <a:r>
              <a:rPr lang="en-US" sz="2000" dirty="0" smtClean="0"/>
              <a:t>*</a:t>
            </a:r>
          </a:p>
          <a:p>
            <a:r>
              <a:rPr lang="en-US" sz="2000" b="1" dirty="0" smtClean="0"/>
              <a:t>violated-directive: </a:t>
            </a:r>
            <a:r>
              <a:rPr lang="en-US" sz="2000" dirty="0" smtClean="0"/>
              <a:t>*</a:t>
            </a:r>
          </a:p>
          <a:p>
            <a:r>
              <a:rPr lang="en-US" sz="2000" b="1" dirty="0" smtClean="0"/>
              <a:t>source-file:  ^(</a:t>
            </a:r>
            <a:r>
              <a:rPr lang="en-US" sz="2000" dirty="0" smtClean="0">
                <a:solidFill>
                  <a:srgbClr val="FF0000"/>
                </a:solidFill>
              </a:rPr>
              <a:t>safari-extension://</a:t>
            </a:r>
            <a:r>
              <a:rPr lang="en-US" sz="2000" b="1" dirty="0" smtClean="0"/>
              <a:t>)</a:t>
            </a:r>
            <a:endParaRPr lang="en-US" sz="2000" dirty="0" smtClean="0"/>
          </a:p>
          <a:p>
            <a:r>
              <a:rPr lang="en-US" sz="2000" b="1" dirty="0" smtClean="0"/>
              <a:t>script-sample: </a:t>
            </a:r>
            <a:r>
              <a:rPr lang="en-US" sz="2000" dirty="0" smtClean="0"/>
              <a:t>*</a:t>
            </a:r>
            <a:endParaRPr lang="en-US" sz="2000" dirty="0"/>
          </a:p>
        </p:txBody>
      </p:sp>
      <p:sp>
        <p:nvSpPr>
          <p:cNvPr id="5" name="Rectangle 4"/>
          <p:cNvSpPr/>
          <p:nvPr/>
        </p:nvSpPr>
        <p:spPr>
          <a:xfrm>
            <a:off x="1295400" y="3606224"/>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smtClean="0"/>
              <a:t>Report</a:t>
            </a:r>
            <a:r>
              <a:rPr lang="en-US" sz="2000" b="1" dirty="0" smtClean="0">
                <a:solidFill>
                  <a:schemeClr val="bg1"/>
                </a:solidFill>
              </a:rPr>
              <a:t> Signature (Safari Extensions)</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What about Firefox?</a:t>
            </a:r>
          </a:p>
          <a:p>
            <a:pPr>
              <a:spcAft>
                <a:spcPts val="0"/>
              </a:spcAft>
            </a:pPr>
            <a:r>
              <a:rPr lang="en-US" dirty="0" smtClean="0"/>
              <a:t>Firefox doesn’t load extensions the same way</a:t>
            </a:r>
          </a:p>
          <a:p>
            <a:pPr>
              <a:spcAft>
                <a:spcPts val="0"/>
              </a:spcAft>
            </a:pPr>
            <a:r>
              <a:rPr lang="en-US" dirty="0" smtClean="0"/>
              <a:t>Filtering based on code snippets is dangerous</a:t>
            </a:r>
          </a:p>
          <a:p>
            <a:endParaRPr lang="en-US" dirty="0"/>
          </a:p>
        </p:txBody>
      </p:sp>
      <p:sp>
        <p:nvSpPr>
          <p:cNvPr id="4" name="Rectangle 3"/>
          <p:cNvSpPr/>
          <p:nvPr/>
        </p:nvSpPr>
        <p:spPr>
          <a:xfrm>
            <a:off x="1295400" y="4004608"/>
            <a:ext cx="6477000"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smtClean="0"/>
              <a:t>document-</a:t>
            </a:r>
            <a:r>
              <a:rPr lang="en-US" sz="2000" b="1" dirty="0" err="1" smtClean="0"/>
              <a:t>uri</a:t>
            </a:r>
            <a:r>
              <a:rPr lang="en-US" sz="2000" b="1" dirty="0" smtClean="0"/>
              <a:t>: </a:t>
            </a:r>
            <a:r>
              <a:rPr lang="en-US" sz="2000" dirty="0" smtClean="0"/>
              <a:t>https://www.sendsafely.com/auth/</a:t>
            </a:r>
          </a:p>
          <a:p>
            <a:r>
              <a:rPr lang="en-US" sz="2000" b="1" dirty="0" smtClean="0"/>
              <a:t>referrer: </a:t>
            </a:r>
            <a:r>
              <a:rPr lang="en-US" sz="2000" dirty="0" smtClean="0"/>
              <a:t>www.sendsafely.com/</a:t>
            </a:r>
          </a:p>
          <a:p>
            <a:r>
              <a:rPr lang="en-US" sz="2000" b="1" dirty="0" smtClean="0"/>
              <a:t>blocked-</a:t>
            </a:r>
            <a:r>
              <a:rPr lang="en-US" sz="2000" b="1" dirty="0" err="1" smtClean="0"/>
              <a:t>uri</a:t>
            </a:r>
            <a:r>
              <a:rPr lang="en-US" sz="2000" b="1" dirty="0" smtClean="0"/>
              <a:t>: </a:t>
            </a:r>
            <a:r>
              <a:rPr lang="en-US" sz="2000" dirty="0" smtClean="0"/>
              <a:t>self</a:t>
            </a:r>
          </a:p>
          <a:p>
            <a:r>
              <a:rPr lang="en-US" sz="2000" b="1" dirty="0" smtClean="0"/>
              <a:t>violated-directive: </a:t>
            </a:r>
            <a:r>
              <a:rPr lang="en-US" sz="2000" dirty="0" smtClean="0"/>
              <a:t>inline script base restriction</a:t>
            </a:r>
          </a:p>
          <a:p>
            <a:r>
              <a:rPr lang="en-US" sz="2000" b="1" dirty="0" smtClean="0"/>
              <a:t>source-file: </a:t>
            </a:r>
            <a:r>
              <a:rPr lang="en-US" sz="2000" dirty="0" smtClean="0"/>
              <a:t>https://www.sendsafely.com/auth/</a:t>
            </a:r>
          </a:p>
          <a:p>
            <a:r>
              <a:rPr lang="en-US" sz="2000" b="1" dirty="0" smtClean="0"/>
              <a:t>script-sample: </a:t>
            </a:r>
            <a:r>
              <a:rPr lang="en-US" sz="2000" dirty="0" smtClean="0"/>
              <a:t>try {  for(</a:t>
            </a:r>
            <a:r>
              <a:rPr lang="en-US" sz="2000" dirty="0" err="1" smtClean="0"/>
              <a:t>var</a:t>
            </a:r>
            <a:r>
              <a:rPr lang="en-US" sz="2000" dirty="0" smtClean="0"/>
              <a:t> </a:t>
            </a:r>
            <a:r>
              <a:rPr lang="en-US" sz="2000" dirty="0" err="1" smtClean="0"/>
              <a:t>lastpass_iter</a:t>
            </a:r>
            <a:r>
              <a:rPr lang="en-US" sz="2000" dirty="0" smtClean="0"/>
              <a:t>=0; </a:t>
            </a:r>
            <a:r>
              <a:rPr lang="en-US" sz="2000" dirty="0" err="1" smtClean="0"/>
              <a:t>lastpass</a:t>
            </a:r>
            <a:r>
              <a:rPr lang="en-US" sz="2000" dirty="0" smtClean="0"/>
              <a:t>...</a:t>
            </a:r>
            <a:endParaRPr lang="en-US" sz="2000" dirty="0"/>
          </a:p>
        </p:txBody>
      </p:sp>
      <p:sp>
        <p:nvSpPr>
          <p:cNvPr id="5" name="Rectangle 4"/>
          <p:cNvSpPr/>
          <p:nvPr/>
        </p:nvSpPr>
        <p:spPr>
          <a:xfrm>
            <a:off x="1295400" y="3606224"/>
            <a:ext cx="6477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000" b="1" dirty="0" err="1" smtClean="0"/>
              <a:t>LastPass</a:t>
            </a:r>
            <a:r>
              <a:rPr lang="en-US" sz="2000" b="1" dirty="0" smtClean="0"/>
              <a:t> on Firefox</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Objectives of our CSP Implementation </a:t>
            </a:r>
          </a:p>
          <a:p>
            <a:endParaRPr lang="en-US" dirty="0" smtClean="0"/>
          </a:p>
        </p:txBody>
      </p:sp>
      <p:sp>
        <p:nvSpPr>
          <p:cNvPr id="4" name="Rectangle 3"/>
          <p:cNvSpPr/>
          <p:nvPr/>
        </p:nvSpPr>
        <p:spPr>
          <a:xfrm>
            <a:off x="1371600" y="25908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Be as Strict as Possible</a:t>
            </a:r>
          </a:p>
          <a:p>
            <a:pPr lvl="1" algn="ctr">
              <a:spcBef>
                <a:spcPts val="0"/>
              </a:spcBef>
              <a:spcAft>
                <a:spcPts val="1200"/>
              </a:spcAft>
            </a:pPr>
            <a:r>
              <a:rPr lang="en-US" b="1" dirty="0" smtClean="0">
                <a:solidFill>
                  <a:schemeClr val="accent4">
                    <a:lumMod val="50000"/>
                  </a:schemeClr>
                </a:solidFill>
              </a:rPr>
              <a:t>Deny everything by default, only allow what is needed</a:t>
            </a:r>
          </a:p>
        </p:txBody>
      </p:sp>
      <p:sp>
        <p:nvSpPr>
          <p:cNvPr id="6" name="Rectangle 5"/>
          <p:cNvSpPr/>
          <p:nvPr/>
        </p:nvSpPr>
        <p:spPr>
          <a:xfrm>
            <a:off x="1371600" y="5158026"/>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Maximize Coverage Across Browsers</a:t>
            </a:r>
          </a:p>
          <a:p>
            <a:pPr algn="ctr"/>
            <a:r>
              <a:rPr lang="en-US" b="1" dirty="0" smtClean="0">
                <a:solidFill>
                  <a:schemeClr val="accent4">
                    <a:lumMod val="50000"/>
                  </a:schemeClr>
                </a:solidFill>
              </a:rPr>
              <a:t>Handle browser-specific nuances </a:t>
            </a:r>
          </a:p>
        </p:txBody>
      </p:sp>
      <p:sp>
        <p:nvSpPr>
          <p:cNvPr id="7" name="Rectangle 6"/>
          <p:cNvSpPr/>
          <p:nvPr/>
        </p:nvSpPr>
        <p:spPr>
          <a:xfrm>
            <a:off x="1371600" y="3886200"/>
            <a:ext cx="6324600" cy="861774"/>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bg1"/>
                </a:solidFill>
              </a:rPr>
              <a:t>Monitor Attempts to Bypass </a:t>
            </a:r>
          </a:p>
          <a:p>
            <a:pPr lvl="1" algn="ctr">
              <a:spcBef>
                <a:spcPts val="0"/>
              </a:spcBef>
              <a:spcAft>
                <a:spcPts val="1200"/>
              </a:spcAft>
            </a:pPr>
            <a:r>
              <a:rPr lang="en-US" b="1" dirty="0" smtClean="0">
                <a:solidFill>
                  <a:schemeClr val="bg1"/>
                </a:solidFill>
              </a:rPr>
              <a:t>Leverage built in CSP error reporting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Objectives of our CSP Implementation </a:t>
            </a:r>
          </a:p>
          <a:p>
            <a:endParaRPr lang="en-US" dirty="0" smtClean="0"/>
          </a:p>
        </p:txBody>
      </p:sp>
      <p:sp>
        <p:nvSpPr>
          <p:cNvPr id="4" name="Rectangle 3"/>
          <p:cNvSpPr/>
          <p:nvPr/>
        </p:nvSpPr>
        <p:spPr>
          <a:xfrm>
            <a:off x="1371600" y="25908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Be as Strict as Possible</a:t>
            </a:r>
          </a:p>
          <a:p>
            <a:pPr lvl="1" algn="ctr">
              <a:spcBef>
                <a:spcPts val="0"/>
              </a:spcBef>
              <a:spcAft>
                <a:spcPts val="1200"/>
              </a:spcAft>
            </a:pPr>
            <a:r>
              <a:rPr lang="en-US" b="1" dirty="0" smtClean="0">
                <a:solidFill>
                  <a:schemeClr val="accent4">
                    <a:lumMod val="50000"/>
                  </a:schemeClr>
                </a:solidFill>
              </a:rPr>
              <a:t>Deny everything by default, only allow what is needed</a:t>
            </a:r>
          </a:p>
        </p:txBody>
      </p:sp>
      <p:sp>
        <p:nvSpPr>
          <p:cNvPr id="6" name="Rectangle 5"/>
          <p:cNvSpPr/>
          <p:nvPr/>
        </p:nvSpPr>
        <p:spPr>
          <a:xfrm>
            <a:off x="1371600" y="5158026"/>
            <a:ext cx="6324600" cy="861774"/>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bg1"/>
                </a:solidFill>
              </a:rPr>
              <a:t>Maximize Coverage Across Browsers</a:t>
            </a:r>
          </a:p>
          <a:p>
            <a:pPr algn="ctr"/>
            <a:r>
              <a:rPr lang="en-US" b="1" dirty="0" smtClean="0">
                <a:solidFill>
                  <a:schemeClr val="bg1"/>
                </a:solidFill>
              </a:rPr>
              <a:t>Handle browser-specific nuances </a:t>
            </a:r>
          </a:p>
        </p:txBody>
      </p:sp>
      <p:sp>
        <p:nvSpPr>
          <p:cNvPr id="7" name="Rectangle 6"/>
          <p:cNvSpPr/>
          <p:nvPr/>
        </p:nvSpPr>
        <p:spPr>
          <a:xfrm>
            <a:off x="1371600" y="38862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Monitor Attempts to Bypass </a:t>
            </a:r>
          </a:p>
          <a:p>
            <a:pPr lvl="1" algn="ctr">
              <a:spcBef>
                <a:spcPts val="0"/>
              </a:spcBef>
              <a:spcAft>
                <a:spcPts val="1200"/>
              </a:spcAft>
            </a:pPr>
            <a:r>
              <a:rPr lang="en-US" b="1" dirty="0" smtClean="0">
                <a:solidFill>
                  <a:schemeClr val="accent4">
                    <a:lumMod val="50000"/>
                  </a:schemeClr>
                </a:solidFill>
              </a:rPr>
              <a:t>Leverage built in CSP error reporting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Who’s using CSP?</a:t>
            </a:r>
          </a:p>
          <a:p>
            <a:r>
              <a:rPr lang="en-US" dirty="0" smtClean="0"/>
              <a:t>Only 191 out of </a:t>
            </a:r>
            <a:r>
              <a:rPr lang="en-US" dirty="0" err="1" smtClean="0"/>
              <a:t>Alexa</a:t>
            </a:r>
            <a:r>
              <a:rPr lang="en-US" dirty="0" smtClean="0"/>
              <a:t> top 1,000,000 sites </a:t>
            </a:r>
          </a:p>
          <a:p>
            <a:pPr marL="1541463" indent="-796925">
              <a:buNone/>
            </a:pPr>
            <a:r>
              <a:rPr lang="en-US" sz="1800" i="1" dirty="0" smtClean="0"/>
              <a:t>Source:  Veracode - http://www.veracode.com/blog/2013/03/security-headers-on-the-top-1000000-websites-march-2013-report/</a:t>
            </a:r>
          </a:p>
          <a:p>
            <a:pPr>
              <a:spcBef>
                <a:spcPts val="1800"/>
              </a:spcBef>
            </a:pPr>
            <a:r>
              <a:rPr lang="en-US" dirty="0" smtClean="0"/>
              <a:t>List includes some high-profile websites</a:t>
            </a:r>
          </a:p>
          <a:p>
            <a:pPr lvl="1"/>
            <a:r>
              <a:rPr lang="en-US" dirty="0" err="1" smtClean="0"/>
              <a:t>Facebook</a:t>
            </a:r>
            <a:r>
              <a:rPr lang="en-US" dirty="0" smtClean="0"/>
              <a:t>, Twitter, GitHub</a:t>
            </a:r>
          </a:p>
          <a:p>
            <a:pPr lvl="1">
              <a:buNone/>
            </a:pPr>
            <a:endParaRPr lang="en-US" dirty="0" smtClean="0"/>
          </a:p>
          <a:p>
            <a:pPr marL="1541463" indent="-796925">
              <a:buNone/>
            </a:pPr>
            <a:endParaRPr lang="en-US" sz="18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Maximizing Browser Coverage </a:t>
            </a:r>
          </a:p>
          <a:p>
            <a:endParaRPr lang="en-US" dirty="0"/>
          </a:p>
        </p:txBody>
      </p:sp>
      <p:pic>
        <p:nvPicPr>
          <p:cNvPr id="4" name="Picture 3" descr="chrome.png"/>
          <p:cNvPicPr>
            <a:picLocks noChangeAspect="1"/>
          </p:cNvPicPr>
          <p:nvPr/>
        </p:nvPicPr>
        <p:blipFill>
          <a:blip r:embed="rId2" cstate="print"/>
          <a:stretch>
            <a:fillRect/>
          </a:stretch>
        </p:blipFill>
        <p:spPr>
          <a:xfrm>
            <a:off x="609600" y="3276600"/>
            <a:ext cx="1371600" cy="1454641"/>
          </a:xfrm>
          <a:prstGeom prst="rect">
            <a:avLst/>
          </a:prstGeom>
        </p:spPr>
      </p:pic>
      <p:pic>
        <p:nvPicPr>
          <p:cNvPr id="5" name="Picture 4" descr="opera.png"/>
          <p:cNvPicPr>
            <a:picLocks noChangeAspect="1"/>
          </p:cNvPicPr>
          <p:nvPr/>
        </p:nvPicPr>
        <p:blipFill>
          <a:blip r:embed="rId3" cstate="print"/>
          <a:stretch>
            <a:fillRect/>
          </a:stretch>
        </p:blipFill>
        <p:spPr>
          <a:xfrm>
            <a:off x="7162800" y="3429000"/>
            <a:ext cx="1224272" cy="1271663"/>
          </a:xfrm>
          <a:prstGeom prst="rect">
            <a:avLst/>
          </a:prstGeom>
        </p:spPr>
      </p:pic>
      <p:pic>
        <p:nvPicPr>
          <p:cNvPr id="6" name="Picture 5" descr="firefox.png"/>
          <p:cNvPicPr>
            <a:picLocks noChangeAspect="1"/>
          </p:cNvPicPr>
          <p:nvPr/>
        </p:nvPicPr>
        <p:blipFill>
          <a:blip r:embed="rId4" cstate="print"/>
          <a:stretch>
            <a:fillRect/>
          </a:stretch>
        </p:blipFill>
        <p:spPr>
          <a:xfrm>
            <a:off x="5410200" y="3352800"/>
            <a:ext cx="1455859" cy="1354904"/>
          </a:xfrm>
          <a:prstGeom prst="rect">
            <a:avLst/>
          </a:prstGeom>
        </p:spPr>
      </p:pic>
      <p:pic>
        <p:nvPicPr>
          <p:cNvPr id="7" name="Picture 6" descr="safari.png"/>
          <p:cNvPicPr>
            <a:picLocks noChangeAspect="1"/>
          </p:cNvPicPr>
          <p:nvPr/>
        </p:nvPicPr>
        <p:blipFill>
          <a:blip r:embed="rId5" cstate="print"/>
          <a:stretch>
            <a:fillRect/>
          </a:stretch>
        </p:blipFill>
        <p:spPr>
          <a:xfrm>
            <a:off x="2202135" y="3276600"/>
            <a:ext cx="1379265" cy="1447800"/>
          </a:xfrm>
          <a:prstGeom prst="rect">
            <a:avLst/>
          </a:prstGeom>
        </p:spPr>
      </p:pic>
      <p:pic>
        <p:nvPicPr>
          <p:cNvPr id="8" name="Picture 7" descr="iexplore.png"/>
          <p:cNvPicPr>
            <a:picLocks noChangeAspect="1"/>
          </p:cNvPicPr>
          <p:nvPr/>
        </p:nvPicPr>
        <p:blipFill>
          <a:blip r:embed="rId6" cstate="print"/>
          <a:stretch>
            <a:fillRect/>
          </a:stretch>
        </p:blipFill>
        <p:spPr>
          <a:xfrm>
            <a:off x="3657600" y="3265311"/>
            <a:ext cx="1500524" cy="1459089"/>
          </a:xfrm>
          <a:prstGeom prst="rect">
            <a:avLst/>
          </a:prstGeom>
        </p:spPr>
      </p:pic>
      <p:sp>
        <p:nvSpPr>
          <p:cNvPr id="9" name="TextBox 8"/>
          <p:cNvSpPr txBox="1"/>
          <p:nvPr/>
        </p:nvSpPr>
        <p:spPr>
          <a:xfrm>
            <a:off x="685800" y="4800600"/>
            <a:ext cx="1143000" cy="584775"/>
          </a:xfrm>
          <a:prstGeom prst="rect">
            <a:avLst/>
          </a:prstGeom>
          <a:noFill/>
        </p:spPr>
        <p:txBody>
          <a:bodyPr wrap="square" rtlCol="0">
            <a:spAutoFit/>
          </a:bodyPr>
          <a:lstStyle/>
          <a:p>
            <a:pPr algn="ctr"/>
            <a:r>
              <a:rPr lang="en-US" sz="3200" b="1" dirty="0"/>
              <a:t>v</a:t>
            </a:r>
            <a:r>
              <a:rPr lang="en-US" sz="3200" b="1" dirty="0" smtClean="0"/>
              <a:t>14+</a:t>
            </a:r>
            <a:endParaRPr lang="en-US" sz="3200" b="1" dirty="0"/>
          </a:p>
        </p:txBody>
      </p:sp>
      <p:sp>
        <p:nvSpPr>
          <p:cNvPr id="10" name="TextBox 9"/>
          <p:cNvSpPr txBox="1"/>
          <p:nvPr/>
        </p:nvSpPr>
        <p:spPr>
          <a:xfrm>
            <a:off x="2354535" y="4800600"/>
            <a:ext cx="1143000" cy="584775"/>
          </a:xfrm>
          <a:prstGeom prst="rect">
            <a:avLst/>
          </a:prstGeom>
          <a:noFill/>
        </p:spPr>
        <p:txBody>
          <a:bodyPr wrap="square" rtlCol="0">
            <a:spAutoFit/>
          </a:bodyPr>
          <a:lstStyle/>
          <a:p>
            <a:pPr algn="ctr"/>
            <a:r>
              <a:rPr lang="en-US" sz="3200" b="1" dirty="0" smtClean="0"/>
              <a:t>v6+</a:t>
            </a:r>
            <a:endParaRPr lang="en-US" sz="3200" b="1" dirty="0"/>
          </a:p>
        </p:txBody>
      </p:sp>
      <p:sp>
        <p:nvSpPr>
          <p:cNvPr id="11" name="TextBox 10"/>
          <p:cNvSpPr txBox="1"/>
          <p:nvPr/>
        </p:nvSpPr>
        <p:spPr>
          <a:xfrm>
            <a:off x="5570659" y="4800600"/>
            <a:ext cx="1143000" cy="584775"/>
          </a:xfrm>
          <a:prstGeom prst="rect">
            <a:avLst/>
          </a:prstGeom>
          <a:noFill/>
        </p:spPr>
        <p:txBody>
          <a:bodyPr wrap="square" rtlCol="0">
            <a:spAutoFit/>
          </a:bodyPr>
          <a:lstStyle/>
          <a:p>
            <a:pPr algn="ctr"/>
            <a:r>
              <a:rPr lang="en-US" sz="3200" b="1" dirty="0" smtClean="0"/>
              <a:t>v4+</a:t>
            </a:r>
            <a:endParaRPr lang="en-US" sz="3200" b="1" dirty="0"/>
          </a:p>
        </p:txBody>
      </p:sp>
      <p:sp>
        <p:nvSpPr>
          <p:cNvPr id="12" name="TextBox 11"/>
          <p:cNvSpPr txBox="1"/>
          <p:nvPr/>
        </p:nvSpPr>
        <p:spPr>
          <a:xfrm>
            <a:off x="3938924" y="4800600"/>
            <a:ext cx="1143000" cy="584775"/>
          </a:xfrm>
          <a:prstGeom prst="rect">
            <a:avLst/>
          </a:prstGeom>
          <a:noFill/>
        </p:spPr>
        <p:txBody>
          <a:bodyPr wrap="square" rtlCol="0">
            <a:spAutoFit/>
          </a:bodyPr>
          <a:lstStyle/>
          <a:p>
            <a:pPr algn="ctr"/>
            <a:r>
              <a:rPr lang="en-US" sz="3200" b="1" dirty="0" smtClean="0"/>
              <a:t>N/A</a:t>
            </a:r>
          </a:p>
        </p:txBody>
      </p:sp>
      <p:sp>
        <p:nvSpPr>
          <p:cNvPr id="13" name="TextBox 12"/>
          <p:cNvSpPr txBox="1"/>
          <p:nvPr/>
        </p:nvSpPr>
        <p:spPr>
          <a:xfrm>
            <a:off x="7162800" y="4800600"/>
            <a:ext cx="1143000" cy="584775"/>
          </a:xfrm>
          <a:prstGeom prst="rect">
            <a:avLst/>
          </a:prstGeom>
          <a:noFill/>
        </p:spPr>
        <p:txBody>
          <a:bodyPr wrap="square" rtlCol="0">
            <a:spAutoFit/>
          </a:bodyPr>
          <a:lstStyle/>
          <a:p>
            <a:pPr algn="ctr"/>
            <a:r>
              <a:rPr lang="en-US" sz="3200" b="1" dirty="0" smtClean="0"/>
              <a:t>v15+</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
                                          </p:val>
                                        </p:tav>
                                      </p:tavLst>
                                    </p:anim>
                                    <p:anim calcmode="lin" valueType="num">
                                      <p:cBhvr additive="base">
                                        <p:cTn id="11" dur="500"/>
                                        <p:tgtEl>
                                          <p:spTgt spid="12"/>
                                        </p:tgtEl>
                                        <p:attrNameLst>
                                          <p:attrName>ppt_y</p:attrName>
                                        </p:attrNameLst>
                                      </p:cBhvr>
                                      <p:tavLst>
                                        <p:tav tm="0">
                                          <p:val>
                                            <p:strVal val="ppt_y"/>
                                          </p:val>
                                        </p:tav>
                                        <p:tav tm="100000">
                                          <p:val>
                                            <p:strVal val="1+ppt_h/2"/>
                                          </p:val>
                                        </p:tav>
                                      </p:tavLst>
                                    </p:anim>
                                    <p:set>
                                      <p:cBhvr>
                                        <p:cTn id="12" dur="1" fill="hold">
                                          <p:stCondLst>
                                            <p:cond delay="499"/>
                                          </p:stCondLst>
                                        </p:cTn>
                                        <p:tgtEl>
                                          <p:spTgt spid="12"/>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3"/>
                                        </p:tgtEl>
                                        <p:attrNameLst>
                                          <p:attrName>ppt_x</p:attrName>
                                        </p:attrNameLst>
                                      </p:cBhvr>
                                      <p:tavLst>
                                        <p:tav tm="0">
                                          <p:val>
                                            <p:strVal val="ppt_x"/>
                                          </p:val>
                                        </p:tav>
                                        <p:tav tm="100000">
                                          <p:val>
                                            <p:strVal val="ppt_x"/>
                                          </p:val>
                                        </p:tav>
                                      </p:tavLst>
                                    </p:anim>
                                    <p:anim calcmode="lin" valueType="num">
                                      <p:cBhvr additive="base">
                                        <p:cTn id="27" dur="500"/>
                                        <p:tgtEl>
                                          <p:spTgt spid="13"/>
                                        </p:tgtEl>
                                        <p:attrNameLst>
                                          <p:attrName>ppt_y</p:attrName>
                                        </p:attrNameLst>
                                      </p:cBhvr>
                                      <p:tavLst>
                                        <p:tav tm="0">
                                          <p:val>
                                            <p:strVal val="ppt_y"/>
                                          </p:val>
                                        </p:tav>
                                        <p:tav tm="100000">
                                          <p:val>
                                            <p:strVal val="1+ppt_h/2"/>
                                          </p:val>
                                        </p:tav>
                                      </p:tavLst>
                                    </p:anim>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Maximizing Browser Coverage </a:t>
            </a:r>
          </a:p>
          <a:p>
            <a:endParaRPr lang="en-US" dirty="0"/>
          </a:p>
        </p:txBody>
      </p:sp>
      <p:pic>
        <p:nvPicPr>
          <p:cNvPr id="4" name="Picture 3" descr="chrome.png"/>
          <p:cNvPicPr>
            <a:picLocks noChangeAspect="1"/>
          </p:cNvPicPr>
          <p:nvPr/>
        </p:nvPicPr>
        <p:blipFill>
          <a:blip r:embed="rId2" cstate="print"/>
          <a:stretch>
            <a:fillRect/>
          </a:stretch>
        </p:blipFill>
        <p:spPr>
          <a:xfrm>
            <a:off x="609600" y="3276600"/>
            <a:ext cx="1371600" cy="1454641"/>
          </a:xfrm>
          <a:prstGeom prst="rect">
            <a:avLst/>
          </a:prstGeom>
        </p:spPr>
      </p:pic>
      <p:pic>
        <p:nvPicPr>
          <p:cNvPr id="5" name="Picture 4" descr="opera.png"/>
          <p:cNvPicPr>
            <a:picLocks noChangeAspect="1"/>
          </p:cNvPicPr>
          <p:nvPr/>
        </p:nvPicPr>
        <p:blipFill>
          <a:blip r:embed="rId3" cstate="print"/>
          <a:stretch>
            <a:fillRect/>
          </a:stretch>
        </p:blipFill>
        <p:spPr>
          <a:xfrm>
            <a:off x="7162800" y="3429000"/>
            <a:ext cx="1224272" cy="1271663"/>
          </a:xfrm>
          <a:prstGeom prst="rect">
            <a:avLst/>
          </a:prstGeom>
        </p:spPr>
      </p:pic>
      <p:pic>
        <p:nvPicPr>
          <p:cNvPr id="6" name="Picture 5" descr="firefox.png"/>
          <p:cNvPicPr>
            <a:picLocks noChangeAspect="1"/>
          </p:cNvPicPr>
          <p:nvPr/>
        </p:nvPicPr>
        <p:blipFill>
          <a:blip r:embed="rId4" cstate="print"/>
          <a:stretch>
            <a:fillRect/>
          </a:stretch>
        </p:blipFill>
        <p:spPr>
          <a:xfrm>
            <a:off x="5410200" y="3352800"/>
            <a:ext cx="1455859" cy="1354904"/>
          </a:xfrm>
          <a:prstGeom prst="rect">
            <a:avLst/>
          </a:prstGeom>
        </p:spPr>
      </p:pic>
      <p:pic>
        <p:nvPicPr>
          <p:cNvPr id="7" name="Picture 6" descr="safari.png"/>
          <p:cNvPicPr>
            <a:picLocks noChangeAspect="1"/>
          </p:cNvPicPr>
          <p:nvPr/>
        </p:nvPicPr>
        <p:blipFill>
          <a:blip r:embed="rId5" cstate="print"/>
          <a:stretch>
            <a:fillRect/>
          </a:stretch>
        </p:blipFill>
        <p:spPr>
          <a:xfrm>
            <a:off x="2202135" y="3276600"/>
            <a:ext cx="1379265" cy="1447800"/>
          </a:xfrm>
          <a:prstGeom prst="rect">
            <a:avLst/>
          </a:prstGeom>
        </p:spPr>
      </p:pic>
      <p:sp>
        <p:nvSpPr>
          <p:cNvPr id="14" name="Rectangle 13"/>
          <p:cNvSpPr/>
          <p:nvPr/>
        </p:nvSpPr>
        <p:spPr>
          <a:xfrm>
            <a:off x="1295400" y="5562600"/>
            <a:ext cx="647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Content-Security-Policy:</a:t>
            </a:r>
            <a:r>
              <a:rPr lang="en-US" sz="2400" b="1" dirty="0" smtClean="0"/>
              <a:t> </a:t>
            </a:r>
            <a:r>
              <a:rPr lang="en-US" sz="2400" dirty="0" smtClean="0"/>
              <a:t>default-</a:t>
            </a:r>
            <a:r>
              <a:rPr lang="en-US" sz="2400" dirty="0" err="1" smtClean="0"/>
              <a:t>src</a:t>
            </a:r>
            <a:r>
              <a:rPr lang="en-US" sz="2400" dirty="0" smtClean="0"/>
              <a:t> '</a:t>
            </a:r>
            <a:r>
              <a:rPr lang="en-US" sz="2400" dirty="0" err="1" smtClean="0"/>
              <a:t>none';scri</a:t>
            </a:r>
            <a:r>
              <a:rPr lang="en-US" sz="2400" dirty="0" smtClean="0"/>
              <a:t>...</a:t>
            </a:r>
            <a:endParaRPr lang="en-US" sz="2400" dirty="0"/>
          </a:p>
        </p:txBody>
      </p:sp>
      <p:cxnSp>
        <p:nvCxnSpPr>
          <p:cNvPr id="15" name="Straight Arrow Connector 14"/>
          <p:cNvCxnSpPr>
            <a:stCxn id="14" idx="0"/>
          </p:cNvCxnSpPr>
          <p:nvPr/>
        </p:nvCxnSpPr>
        <p:spPr>
          <a:xfrm flipH="1" flipV="1">
            <a:off x="1524000" y="4724400"/>
            <a:ext cx="3009900" cy="8382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p:cNvCxnSpPr>
          <p:nvPr/>
        </p:nvCxnSpPr>
        <p:spPr>
          <a:xfrm flipV="1">
            <a:off x="4533900" y="4724400"/>
            <a:ext cx="2933700" cy="8382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p:cNvCxnSpPr>
          <p:nvPr/>
        </p:nvCxnSpPr>
        <p:spPr>
          <a:xfrm flipV="1">
            <a:off x="4533900" y="4800600"/>
            <a:ext cx="1181100" cy="7620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6" cstate="print"/>
          <a:srcRect/>
          <a:stretch>
            <a:fillRect/>
          </a:stretch>
        </p:blipFill>
        <p:spPr bwMode="auto">
          <a:xfrm flipH="1">
            <a:off x="3878580" y="3276600"/>
            <a:ext cx="1303020" cy="1447800"/>
          </a:xfrm>
          <a:prstGeom prst="rect">
            <a:avLst/>
          </a:prstGeom>
          <a:noFill/>
          <a:ln w="9525">
            <a:noFill/>
            <a:miter lim="800000"/>
            <a:headEnd/>
            <a:tailEnd/>
          </a:ln>
        </p:spPr>
      </p:pic>
      <p:sp>
        <p:nvSpPr>
          <p:cNvPr id="19" name="Cloud Callout 18"/>
          <p:cNvSpPr/>
          <p:nvPr/>
        </p:nvSpPr>
        <p:spPr>
          <a:xfrm>
            <a:off x="3124200" y="2667000"/>
            <a:ext cx="914400" cy="457200"/>
          </a:xfrm>
          <a:prstGeom prst="cloudCallout">
            <a:avLst>
              <a:gd name="adj1" fmla="val -26389"/>
              <a:gd name="adj2" fmla="val 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Maximizing Browser Coverage </a:t>
            </a:r>
          </a:p>
          <a:p>
            <a:endParaRPr lang="en-US" dirty="0"/>
          </a:p>
        </p:txBody>
      </p:sp>
      <p:pic>
        <p:nvPicPr>
          <p:cNvPr id="4" name="Picture 3" descr="chrome.png"/>
          <p:cNvPicPr>
            <a:picLocks noChangeAspect="1"/>
          </p:cNvPicPr>
          <p:nvPr/>
        </p:nvPicPr>
        <p:blipFill>
          <a:blip r:embed="rId2" cstate="print"/>
          <a:stretch>
            <a:fillRect/>
          </a:stretch>
        </p:blipFill>
        <p:spPr>
          <a:xfrm>
            <a:off x="609600" y="3276600"/>
            <a:ext cx="1371600" cy="1454641"/>
          </a:xfrm>
          <a:prstGeom prst="rect">
            <a:avLst/>
          </a:prstGeom>
        </p:spPr>
      </p:pic>
      <p:pic>
        <p:nvPicPr>
          <p:cNvPr id="5" name="Picture 4" descr="opera.png"/>
          <p:cNvPicPr>
            <a:picLocks noChangeAspect="1"/>
          </p:cNvPicPr>
          <p:nvPr/>
        </p:nvPicPr>
        <p:blipFill>
          <a:blip r:embed="rId3" cstate="print"/>
          <a:stretch>
            <a:fillRect/>
          </a:stretch>
        </p:blipFill>
        <p:spPr>
          <a:xfrm>
            <a:off x="7162800" y="3429000"/>
            <a:ext cx="1224272" cy="1271663"/>
          </a:xfrm>
          <a:prstGeom prst="rect">
            <a:avLst/>
          </a:prstGeom>
        </p:spPr>
      </p:pic>
      <p:pic>
        <p:nvPicPr>
          <p:cNvPr id="6" name="Picture 5" descr="firefox.png"/>
          <p:cNvPicPr>
            <a:picLocks noChangeAspect="1"/>
          </p:cNvPicPr>
          <p:nvPr/>
        </p:nvPicPr>
        <p:blipFill>
          <a:blip r:embed="rId4" cstate="print"/>
          <a:stretch>
            <a:fillRect/>
          </a:stretch>
        </p:blipFill>
        <p:spPr>
          <a:xfrm>
            <a:off x="5410200" y="3352800"/>
            <a:ext cx="1455859" cy="1354904"/>
          </a:xfrm>
          <a:prstGeom prst="rect">
            <a:avLst/>
          </a:prstGeom>
        </p:spPr>
      </p:pic>
      <p:pic>
        <p:nvPicPr>
          <p:cNvPr id="7" name="Picture 6" descr="safari.png"/>
          <p:cNvPicPr>
            <a:picLocks noChangeAspect="1"/>
          </p:cNvPicPr>
          <p:nvPr/>
        </p:nvPicPr>
        <p:blipFill>
          <a:blip r:embed="rId5" cstate="print"/>
          <a:stretch>
            <a:fillRect/>
          </a:stretch>
        </p:blipFill>
        <p:spPr>
          <a:xfrm>
            <a:off x="2202135" y="3276600"/>
            <a:ext cx="1379265" cy="1447800"/>
          </a:xfrm>
          <a:prstGeom prst="rect">
            <a:avLst/>
          </a:prstGeom>
        </p:spPr>
      </p:pic>
      <p:sp>
        <p:nvSpPr>
          <p:cNvPr id="14" name="Rectangle 13"/>
          <p:cNvSpPr/>
          <p:nvPr/>
        </p:nvSpPr>
        <p:spPr>
          <a:xfrm>
            <a:off x="1295400" y="5562600"/>
            <a:ext cx="647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Content-Security-Policy:</a:t>
            </a:r>
            <a:r>
              <a:rPr lang="en-US" sz="2400" b="1" dirty="0" smtClean="0"/>
              <a:t> </a:t>
            </a:r>
            <a:r>
              <a:rPr lang="en-US" sz="2400" dirty="0" smtClean="0"/>
              <a:t>default-</a:t>
            </a:r>
            <a:r>
              <a:rPr lang="en-US" sz="2400" dirty="0" err="1" smtClean="0"/>
              <a:t>src</a:t>
            </a:r>
            <a:r>
              <a:rPr lang="en-US" sz="2400" dirty="0" smtClean="0"/>
              <a:t> '</a:t>
            </a:r>
            <a:r>
              <a:rPr lang="en-US" sz="2400" dirty="0" err="1" smtClean="0"/>
              <a:t>none';scri</a:t>
            </a:r>
            <a:r>
              <a:rPr lang="en-US" sz="2400" dirty="0" smtClean="0"/>
              <a:t>...</a:t>
            </a:r>
            <a:endParaRPr lang="en-US" sz="2400" dirty="0"/>
          </a:p>
        </p:txBody>
      </p:sp>
      <p:cxnSp>
        <p:nvCxnSpPr>
          <p:cNvPr id="15" name="Straight Arrow Connector 14"/>
          <p:cNvCxnSpPr>
            <a:stCxn id="14" idx="0"/>
          </p:cNvCxnSpPr>
          <p:nvPr/>
        </p:nvCxnSpPr>
        <p:spPr>
          <a:xfrm flipH="1" flipV="1">
            <a:off x="1524000" y="4724400"/>
            <a:ext cx="3009900" cy="8382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p:cNvCxnSpPr>
          <p:nvPr/>
        </p:nvCxnSpPr>
        <p:spPr>
          <a:xfrm flipV="1">
            <a:off x="4533900" y="4724400"/>
            <a:ext cx="2933700" cy="8382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p:cNvCxnSpPr>
          <p:nvPr/>
        </p:nvCxnSpPr>
        <p:spPr>
          <a:xfrm flipV="1">
            <a:off x="4533900" y="4800600"/>
            <a:ext cx="1181100" cy="7620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6" cstate="print"/>
          <a:srcRect/>
          <a:stretch>
            <a:fillRect/>
          </a:stretch>
        </p:blipFill>
        <p:spPr bwMode="auto">
          <a:xfrm flipH="1">
            <a:off x="3878580" y="3276600"/>
            <a:ext cx="1303020" cy="1447800"/>
          </a:xfrm>
          <a:prstGeom prst="rect">
            <a:avLst/>
          </a:prstGeom>
          <a:noFill/>
          <a:ln w="9525">
            <a:noFill/>
            <a:miter lim="800000"/>
            <a:headEnd/>
            <a:tailEnd/>
          </a:ln>
        </p:spPr>
      </p:pic>
      <p:sp>
        <p:nvSpPr>
          <p:cNvPr id="13" name="Rectangle 12"/>
          <p:cNvSpPr/>
          <p:nvPr/>
        </p:nvSpPr>
        <p:spPr>
          <a:xfrm>
            <a:off x="3810000" y="2438400"/>
            <a:ext cx="510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X-</a:t>
            </a:r>
            <a:r>
              <a:rPr lang="en-US" sz="2400" b="1" dirty="0" err="1" smtClean="0">
                <a:solidFill>
                  <a:srgbClr val="FFFF00"/>
                </a:solidFill>
              </a:rPr>
              <a:t>WebKit</a:t>
            </a:r>
            <a:r>
              <a:rPr lang="en-US" sz="2400" b="1" dirty="0" smtClean="0">
                <a:solidFill>
                  <a:srgbClr val="FFFF00"/>
                </a:solidFill>
              </a:rPr>
              <a:t>-CSP:</a:t>
            </a:r>
            <a:r>
              <a:rPr lang="en-US" sz="2400" b="1" dirty="0" smtClean="0"/>
              <a:t> </a:t>
            </a:r>
            <a:r>
              <a:rPr lang="en-US" sz="2400" dirty="0" smtClean="0"/>
              <a:t>default-</a:t>
            </a:r>
            <a:r>
              <a:rPr lang="en-US" sz="2400" dirty="0" err="1" smtClean="0"/>
              <a:t>src</a:t>
            </a:r>
            <a:r>
              <a:rPr lang="en-US" sz="2400" dirty="0" smtClean="0"/>
              <a:t> '</a:t>
            </a:r>
            <a:r>
              <a:rPr lang="en-US" sz="2400" dirty="0" err="1" smtClean="0"/>
              <a:t>none';scri</a:t>
            </a:r>
            <a:r>
              <a:rPr lang="en-US" sz="2400" dirty="0" smtClean="0"/>
              <a:t>...</a:t>
            </a:r>
            <a:endParaRPr lang="en-US" sz="2400" dirty="0"/>
          </a:p>
        </p:txBody>
      </p:sp>
      <p:cxnSp>
        <p:nvCxnSpPr>
          <p:cNvPr id="20" name="Straight Arrow Connector 19"/>
          <p:cNvCxnSpPr/>
          <p:nvPr/>
        </p:nvCxnSpPr>
        <p:spPr>
          <a:xfrm flipH="1">
            <a:off x="3276600" y="2705100"/>
            <a:ext cx="533400" cy="7239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Handling different CSP Header Names </a:t>
            </a:r>
          </a:p>
          <a:p>
            <a:r>
              <a:rPr lang="en-US" dirty="0" smtClean="0"/>
              <a:t>Detect browser and send the correct header?</a:t>
            </a:r>
          </a:p>
          <a:p>
            <a:pPr lvl="1">
              <a:spcBef>
                <a:spcPts val="0"/>
              </a:spcBef>
            </a:pPr>
            <a:r>
              <a:rPr lang="en-US" dirty="0" smtClean="0"/>
              <a:t>Alternatively we could just set both headers every time   </a:t>
            </a:r>
          </a:p>
          <a:p>
            <a:pPr>
              <a:spcBef>
                <a:spcPts val="1800"/>
              </a:spcBef>
            </a:pPr>
            <a:r>
              <a:rPr lang="en-US" dirty="0" smtClean="0"/>
              <a:t>Older versions of S</a:t>
            </a:r>
            <a:r>
              <a:rPr lang="en-US" dirty="0" smtClean="0"/>
              <a:t>afari 5.1x</a:t>
            </a:r>
            <a:endParaRPr lang="en-US" dirty="0" smtClean="0"/>
          </a:p>
          <a:p>
            <a:pPr lvl="1">
              <a:spcBef>
                <a:spcPts val="0"/>
              </a:spcBef>
            </a:pPr>
            <a:r>
              <a:rPr lang="en-US" dirty="0" smtClean="0"/>
              <a:t>Botched CSP support (breaks pages)</a:t>
            </a:r>
          </a:p>
        </p:txBody>
      </p:sp>
      <p:pic>
        <p:nvPicPr>
          <p:cNvPr id="5" name="Picture 3"/>
          <p:cNvPicPr>
            <a:picLocks noChangeAspect="1" noChangeArrowheads="1"/>
          </p:cNvPicPr>
          <p:nvPr/>
        </p:nvPicPr>
        <p:blipFill>
          <a:blip r:embed="rId2" cstate="print"/>
          <a:srcRect/>
          <a:stretch>
            <a:fillRect/>
          </a:stretch>
        </p:blipFill>
        <p:spPr bwMode="auto">
          <a:xfrm flipH="1">
            <a:off x="6781800" y="3581400"/>
            <a:ext cx="130302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Setting the CSP Header</a:t>
            </a:r>
          </a:p>
          <a:p>
            <a:endParaRPr lang="en-US" dirty="0"/>
          </a:p>
        </p:txBody>
      </p:sp>
      <p:graphicFrame>
        <p:nvGraphicFramePr>
          <p:cNvPr id="4" name="Table 3"/>
          <p:cNvGraphicFramePr>
            <a:graphicFrameLocks noGrp="1"/>
          </p:cNvGraphicFramePr>
          <p:nvPr/>
        </p:nvGraphicFramePr>
        <p:xfrm>
          <a:off x="762000" y="3611880"/>
          <a:ext cx="7696200" cy="2407920"/>
        </p:xfrm>
        <a:graphic>
          <a:graphicData uri="http://schemas.openxmlformats.org/drawingml/2006/table">
            <a:tbl>
              <a:tblPr firstRow="1" bandRow="1">
                <a:tableStyleId>{2D5ABB26-0587-4C30-8999-92F81FD0307C}</a:tableStyleId>
              </a:tblPr>
              <a:tblGrid>
                <a:gridCol w="3729087"/>
                <a:gridCol w="385713"/>
                <a:gridCol w="3581400"/>
              </a:tblGrid>
              <a:tr h="370840">
                <a:tc>
                  <a:txBody>
                    <a:bodyPr/>
                    <a:lstStyle/>
                    <a:p>
                      <a:r>
                        <a:rPr lang="en-US" sz="2400" b="1" dirty="0" smtClean="0"/>
                        <a:t>Apache </a:t>
                      </a:r>
                      <a:r>
                        <a:rPr lang="en-US" sz="2400" b="1" dirty="0" err="1" smtClean="0"/>
                        <a:t>mod_header</a:t>
                      </a:r>
                      <a:endParaRPr lang="en-US" sz="2400" b="1" dirty="0" smtClean="0"/>
                    </a:p>
                    <a:p>
                      <a:pPr marL="239713" indent="-239713">
                        <a:spcBef>
                          <a:spcPts val="1200"/>
                        </a:spcBef>
                        <a:buFont typeface="Arial" pitchFamily="34" charset="0"/>
                        <a:buChar char="•"/>
                      </a:pPr>
                      <a:r>
                        <a:rPr lang="en-US" b="0" dirty="0" err="1" smtClean="0"/>
                        <a:t>mod_header</a:t>
                      </a:r>
                      <a:r>
                        <a:rPr lang="en-US" b="0" dirty="0" smtClean="0"/>
                        <a:t> covers ALL HTTP requests, not just those that  make it</a:t>
                      </a:r>
                      <a:r>
                        <a:rPr lang="en-US" b="0" baseline="0" dirty="0" smtClean="0"/>
                        <a:t> </a:t>
                      </a:r>
                      <a:r>
                        <a:rPr lang="en-US" b="0" dirty="0" smtClean="0"/>
                        <a:t>to the application </a:t>
                      </a:r>
                    </a:p>
                    <a:p>
                      <a:pPr marL="239713" indent="-239713">
                        <a:spcBef>
                          <a:spcPts val="1200"/>
                        </a:spcBef>
                        <a:buFont typeface="Arial" pitchFamily="34" charset="0"/>
                        <a:buChar char="•"/>
                      </a:pPr>
                      <a:r>
                        <a:rPr lang="en-US" b="0" dirty="0" smtClean="0"/>
                        <a:t>Needed to chain </a:t>
                      </a:r>
                      <a:r>
                        <a:rPr lang="en-US" b="0" dirty="0" err="1" smtClean="0"/>
                        <a:t>mod_rewrite</a:t>
                      </a:r>
                      <a:r>
                        <a:rPr lang="en-US" b="0" dirty="0" smtClean="0"/>
                        <a:t> rules for browser detection</a:t>
                      </a:r>
                      <a:endParaRPr lang="en-US" b="1" dirty="0" smtClean="0"/>
                    </a:p>
                    <a:p>
                      <a:endParaRPr lang="en-US" dirty="0"/>
                    </a:p>
                  </a:txBody>
                  <a:tcPr/>
                </a:tc>
                <a:tc>
                  <a:txBody>
                    <a:bodyPr/>
                    <a:lstStyle/>
                    <a:p>
                      <a:pPr marL="239713" indent="-239713" algn="l" defTabSz="914400" rtl="0" eaLnBrk="1" latinLnBrk="0" hangingPunct="1">
                        <a:spcBef>
                          <a:spcPts val="2800"/>
                        </a:spcBef>
                        <a:buFont typeface="Arial" pitchFamily="34" charset="0"/>
                        <a:buChar char="•"/>
                      </a:pPr>
                      <a:endParaRPr lang="en-US" sz="1800" b="0" kern="1200" dirty="0" smtClean="0">
                        <a:solidFill>
                          <a:schemeClr val="tx1"/>
                        </a:solidFill>
                        <a:latin typeface="+mn-lt"/>
                        <a:ea typeface="+mn-ea"/>
                        <a:cs typeface="+mn-cs"/>
                      </a:endParaRPr>
                    </a:p>
                  </a:txBody>
                  <a:tcPr/>
                </a:tc>
                <a:tc>
                  <a:txBody>
                    <a:bodyPr/>
                    <a:lstStyle/>
                    <a:p>
                      <a:pPr marL="0" algn="l" defTabSz="914400" rtl="0" eaLnBrk="1" latinLnBrk="0" hangingPunct="1"/>
                      <a:r>
                        <a:rPr lang="en-US" sz="2400" b="1" kern="1200" dirty="0" smtClean="0">
                          <a:solidFill>
                            <a:schemeClr val="tx1"/>
                          </a:solidFill>
                          <a:latin typeface="+mn-lt"/>
                          <a:ea typeface="+mn-ea"/>
                          <a:cs typeface="+mn-cs"/>
                        </a:rPr>
                        <a:t>Tomcat </a:t>
                      </a:r>
                      <a:r>
                        <a:rPr lang="en-US" sz="2400" b="1" kern="1200" dirty="0" err="1" smtClean="0">
                          <a:solidFill>
                            <a:schemeClr val="tx1"/>
                          </a:solidFill>
                          <a:latin typeface="+mn-lt"/>
                          <a:ea typeface="+mn-ea"/>
                          <a:cs typeface="+mn-cs"/>
                        </a:rPr>
                        <a:t>Servlet</a:t>
                      </a:r>
                      <a:r>
                        <a:rPr lang="en-US" sz="2400" b="1" kern="1200" dirty="0" smtClean="0">
                          <a:solidFill>
                            <a:schemeClr val="tx1"/>
                          </a:solidFill>
                          <a:latin typeface="+mn-lt"/>
                          <a:ea typeface="+mn-ea"/>
                          <a:cs typeface="+mn-cs"/>
                        </a:rPr>
                        <a:t> Filter </a:t>
                      </a:r>
                    </a:p>
                    <a:p>
                      <a:pPr marL="239713" indent="-239713" algn="l" defTabSz="914400" rtl="0" eaLnBrk="1" latinLnBrk="0" hangingPunct="1">
                        <a:spcBef>
                          <a:spcPts val="1200"/>
                        </a:spcBef>
                        <a:buFont typeface="Arial" pitchFamily="34" charset="0"/>
                        <a:buChar char="•"/>
                      </a:pPr>
                      <a:r>
                        <a:rPr lang="en-US" sz="1800" b="0" kern="1200" dirty="0" smtClean="0">
                          <a:solidFill>
                            <a:schemeClr val="tx1"/>
                          </a:solidFill>
                          <a:latin typeface="+mn-lt"/>
                          <a:ea typeface="+mn-ea"/>
                          <a:cs typeface="+mn-cs"/>
                        </a:rPr>
                        <a:t>Context</a:t>
                      </a:r>
                      <a:r>
                        <a:rPr lang="en-US" sz="1800" b="0" kern="1200" baseline="0" dirty="0" smtClean="0">
                          <a:solidFill>
                            <a:schemeClr val="tx1"/>
                          </a:solidFill>
                          <a:latin typeface="+mn-lt"/>
                          <a:ea typeface="+mn-ea"/>
                          <a:cs typeface="+mn-cs"/>
                        </a:rPr>
                        <a:t>-aware</a:t>
                      </a:r>
                    </a:p>
                    <a:p>
                      <a:pPr marL="522288" lvl="1" indent="-174625" algn="l" defTabSz="914400" rtl="0" eaLnBrk="1" latinLnBrk="0" hangingPunct="1">
                        <a:spcBef>
                          <a:spcPts val="600"/>
                        </a:spcBef>
                        <a:buFont typeface="Arial" pitchFamily="34" charset="0"/>
                        <a:buChar char="-"/>
                      </a:pPr>
                      <a:r>
                        <a:rPr lang="en-US" sz="1800" b="0" kern="1200" dirty="0" smtClean="0">
                          <a:solidFill>
                            <a:schemeClr val="tx1"/>
                          </a:solidFill>
                          <a:latin typeface="+mn-lt"/>
                          <a:ea typeface="+mn-ea"/>
                          <a:cs typeface="+mn-cs"/>
                        </a:rPr>
                        <a:t>Authenticated </a:t>
                      </a:r>
                      <a:r>
                        <a:rPr lang="en-US" sz="1800" b="0" kern="1200" dirty="0" err="1" smtClean="0">
                          <a:solidFill>
                            <a:schemeClr val="tx1"/>
                          </a:solidFill>
                          <a:latin typeface="+mn-lt"/>
                          <a:ea typeface="+mn-ea"/>
                          <a:cs typeface="+mn-cs"/>
                        </a:rPr>
                        <a:t>vs</a:t>
                      </a:r>
                      <a:r>
                        <a:rPr lang="en-US" sz="1800" b="0" kern="1200" dirty="0" smtClean="0">
                          <a:solidFill>
                            <a:schemeClr val="tx1"/>
                          </a:solidFill>
                          <a:latin typeface="+mn-lt"/>
                          <a:ea typeface="+mn-ea"/>
                          <a:cs typeface="+mn-cs"/>
                        </a:rPr>
                        <a:t> Anonymous </a:t>
                      </a:r>
                    </a:p>
                    <a:p>
                      <a:pPr marL="239713" indent="-239713" algn="l" defTabSz="914400" rtl="0" eaLnBrk="1" latinLnBrk="0" hangingPunct="1">
                        <a:spcBef>
                          <a:spcPts val="2800"/>
                        </a:spcBef>
                        <a:buFont typeface="Arial" pitchFamily="34" charset="0"/>
                        <a:buChar char="•"/>
                      </a:pPr>
                      <a:r>
                        <a:rPr lang="en-US" sz="1800" b="0" kern="1200" dirty="0" smtClean="0">
                          <a:solidFill>
                            <a:schemeClr val="tx1"/>
                          </a:solidFill>
                          <a:latin typeface="+mn-lt"/>
                          <a:ea typeface="+mn-ea"/>
                          <a:cs typeface="+mn-cs"/>
                        </a:rPr>
                        <a:t>Allows much more complex logic</a:t>
                      </a:r>
                      <a:r>
                        <a:rPr lang="en-US" sz="1800" b="0" kern="1200" baseline="0" dirty="0" smtClean="0">
                          <a:solidFill>
                            <a:schemeClr val="tx1"/>
                          </a:solidFill>
                          <a:latin typeface="+mn-lt"/>
                          <a:ea typeface="+mn-ea"/>
                          <a:cs typeface="+mn-cs"/>
                        </a:rPr>
                        <a:t> for a more granular CSP policy </a:t>
                      </a:r>
                      <a:endParaRPr lang="en-US" sz="1800" b="0" kern="1200" dirty="0" smtClean="0">
                        <a:solidFill>
                          <a:schemeClr val="tx1"/>
                        </a:solidFill>
                        <a:latin typeface="+mn-lt"/>
                        <a:ea typeface="+mn-ea"/>
                        <a:cs typeface="+mn-cs"/>
                      </a:endParaRPr>
                    </a:p>
                  </a:txBody>
                  <a:tcPr/>
                </a:tc>
              </a:tr>
            </a:tbl>
          </a:graphicData>
        </a:graphic>
      </p:graphicFrame>
      <p:pic>
        <p:nvPicPr>
          <p:cNvPr id="5" name="Picture 4" descr="apache-server.png"/>
          <p:cNvPicPr>
            <a:picLocks noChangeAspect="1"/>
          </p:cNvPicPr>
          <p:nvPr/>
        </p:nvPicPr>
        <p:blipFill>
          <a:blip r:embed="rId2" cstate="print"/>
          <a:stretch>
            <a:fillRect/>
          </a:stretch>
        </p:blipFill>
        <p:spPr>
          <a:xfrm>
            <a:off x="1295400" y="2513896"/>
            <a:ext cx="2133600" cy="991304"/>
          </a:xfrm>
          <a:prstGeom prst="rect">
            <a:avLst/>
          </a:prstGeom>
        </p:spPr>
      </p:pic>
      <p:pic>
        <p:nvPicPr>
          <p:cNvPr id="6" name="Picture 5" descr="tomcat.png"/>
          <p:cNvPicPr>
            <a:picLocks noChangeAspect="1"/>
          </p:cNvPicPr>
          <p:nvPr/>
        </p:nvPicPr>
        <p:blipFill>
          <a:blip r:embed="rId3" cstate="print"/>
          <a:stretch>
            <a:fillRect/>
          </a:stretch>
        </p:blipFill>
        <p:spPr>
          <a:xfrm>
            <a:off x="5867400" y="2286000"/>
            <a:ext cx="1295400" cy="1295400"/>
          </a:xfrm>
          <a:prstGeom prst="rect">
            <a:avLst/>
          </a:prstGeom>
        </p:spPr>
      </p:pic>
      <p:sp>
        <p:nvSpPr>
          <p:cNvPr id="7" name="TextBox 6"/>
          <p:cNvSpPr txBox="1"/>
          <p:nvPr/>
        </p:nvSpPr>
        <p:spPr>
          <a:xfrm>
            <a:off x="3886200" y="2743200"/>
            <a:ext cx="1143000" cy="584775"/>
          </a:xfrm>
          <a:prstGeom prst="rect">
            <a:avLst/>
          </a:prstGeom>
          <a:noFill/>
        </p:spPr>
        <p:txBody>
          <a:bodyPr wrap="square" rtlCol="0">
            <a:spAutoFit/>
          </a:bodyPr>
          <a:lstStyle/>
          <a:p>
            <a:pPr algn="ctr"/>
            <a:r>
              <a:rPr lang="en-US" sz="3200" b="1" dirty="0" smtClean="0"/>
              <a:t>vs.</a:t>
            </a:r>
            <a:endParaRPr lang="en-US" sz="32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Other Notable Differences </a:t>
            </a:r>
          </a:p>
          <a:p>
            <a:pPr>
              <a:spcAft>
                <a:spcPts val="0"/>
              </a:spcAft>
            </a:pPr>
            <a:r>
              <a:rPr lang="en-US" dirty="0" smtClean="0"/>
              <a:t>Safari posts CSP Error Reports</a:t>
            </a:r>
          </a:p>
          <a:p>
            <a:pPr lvl="1"/>
            <a:r>
              <a:rPr lang="en-US" dirty="0" smtClean="0"/>
              <a:t>Sends HTTP name/value pairs instead of JSON </a:t>
            </a:r>
          </a:p>
          <a:p>
            <a:pPr>
              <a:spcBef>
                <a:spcPts val="1800"/>
              </a:spcBef>
              <a:spcAft>
                <a:spcPts val="0"/>
              </a:spcAft>
            </a:pPr>
            <a:r>
              <a:rPr lang="en-US" dirty="0" smtClean="0"/>
              <a:t>Chrome and Firefox Headers</a:t>
            </a:r>
          </a:p>
          <a:p>
            <a:pPr lvl="1"/>
            <a:r>
              <a:rPr lang="en-US" dirty="0" smtClean="0"/>
              <a:t>Was X-Content-Security-Policy until recently</a:t>
            </a:r>
          </a:p>
          <a:p>
            <a:pPr>
              <a:spcBef>
                <a:spcPts val="1800"/>
              </a:spcBef>
              <a:spcAft>
                <a:spcPts val="0"/>
              </a:spcAft>
            </a:pPr>
            <a:r>
              <a:rPr lang="en-US" dirty="0" smtClean="0"/>
              <a:t>Firefox  Connection Source Directive</a:t>
            </a:r>
          </a:p>
          <a:p>
            <a:pPr lvl="1"/>
            <a:r>
              <a:rPr lang="en-US" dirty="0" smtClean="0"/>
              <a:t>Was previously </a:t>
            </a:r>
            <a:r>
              <a:rPr lang="en-US" dirty="0" err="1" smtClean="0"/>
              <a:t>xhr-src</a:t>
            </a:r>
            <a:r>
              <a:rPr lang="en-US" dirty="0" smtClean="0"/>
              <a:t> (fixed)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Apple Ad Campaign Circa 1990</a:t>
            </a:r>
          </a:p>
          <a:p>
            <a:endParaRPr lang="en-US" dirty="0"/>
          </a:p>
        </p:txBody>
      </p:sp>
      <p:pic>
        <p:nvPicPr>
          <p:cNvPr id="4" name="Picture 4" descr="File:Apple logo Think Different vectorized.svg"/>
          <p:cNvPicPr>
            <a:picLocks noChangeAspect="1" noChangeArrowheads="1"/>
          </p:cNvPicPr>
          <p:nvPr/>
        </p:nvPicPr>
        <p:blipFill>
          <a:blip r:embed="rId2" cstate="print"/>
          <a:srcRect/>
          <a:stretch>
            <a:fillRect/>
          </a:stretch>
        </p:blipFill>
        <p:spPr bwMode="auto">
          <a:xfrm>
            <a:off x="1790700" y="2514600"/>
            <a:ext cx="5905500" cy="37251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Objectives of our CSP Implementation </a:t>
            </a:r>
          </a:p>
          <a:p>
            <a:endParaRPr lang="en-US" dirty="0" smtClean="0"/>
          </a:p>
        </p:txBody>
      </p:sp>
      <p:sp>
        <p:nvSpPr>
          <p:cNvPr id="4" name="Rectangle 3"/>
          <p:cNvSpPr/>
          <p:nvPr/>
        </p:nvSpPr>
        <p:spPr>
          <a:xfrm>
            <a:off x="1371600" y="25908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Be as Strict as Possible</a:t>
            </a:r>
          </a:p>
          <a:p>
            <a:pPr lvl="1" algn="ctr">
              <a:spcBef>
                <a:spcPts val="0"/>
              </a:spcBef>
              <a:spcAft>
                <a:spcPts val="1200"/>
              </a:spcAft>
            </a:pPr>
            <a:r>
              <a:rPr lang="en-US" b="1" dirty="0" smtClean="0">
                <a:solidFill>
                  <a:schemeClr val="accent4">
                    <a:lumMod val="50000"/>
                  </a:schemeClr>
                </a:solidFill>
              </a:rPr>
              <a:t>Deny everything by default, only allow what is needed</a:t>
            </a:r>
          </a:p>
        </p:txBody>
      </p:sp>
      <p:sp>
        <p:nvSpPr>
          <p:cNvPr id="6" name="Rectangle 5"/>
          <p:cNvSpPr/>
          <p:nvPr/>
        </p:nvSpPr>
        <p:spPr>
          <a:xfrm>
            <a:off x="1371600" y="5158026"/>
            <a:ext cx="6324600" cy="861774"/>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bg1"/>
                </a:solidFill>
              </a:rPr>
              <a:t>Maximize Coverage Across Browsers</a:t>
            </a:r>
          </a:p>
          <a:p>
            <a:pPr algn="ctr"/>
            <a:r>
              <a:rPr lang="en-US" b="1" dirty="0" smtClean="0">
                <a:solidFill>
                  <a:schemeClr val="bg1"/>
                </a:solidFill>
              </a:rPr>
              <a:t>Handle browser-specific nuances </a:t>
            </a:r>
          </a:p>
        </p:txBody>
      </p:sp>
      <p:sp>
        <p:nvSpPr>
          <p:cNvPr id="7" name="Rectangle 6"/>
          <p:cNvSpPr/>
          <p:nvPr/>
        </p:nvSpPr>
        <p:spPr>
          <a:xfrm>
            <a:off x="1371600" y="3886200"/>
            <a:ext cx="6324600" cy="861774"/>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3200" b="1" dirty="0" smtClean="0">
                <a:solidFill>
                  <a:schemeClr val="accent4">
                    <a:lumMod val="50000"/>
                  </a:schemeClr>
                </a:solidFill>
              </a:rPr>
              <a:t>Monitor Attempts to Bypass </a:t>
            </a:r>
          </a:p>
          <a:p>
            <a:pPr lvl="1" algn="ctr">
              <a:spcBef>
                <a:spcPts val="0"/>
              </a:spcBef>
              <a:spcAft>
                <a:spcPts val="1200"/>
              </a:spcAft>
            </a:pPr>
            <a:r>
              <a:rPr lang="en-US" b="1" dirty="0" smtClean="0">
                <a:solidFill>
                  <a:schemeClr val="accent4">
                    <a:lumMod val="50000"/>
                  </a:schemeClr>
                </a:solidFill>
              </a:rPr>
              <a:t>Leverage built in CSP error reporting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Concluding Thoughts </a:t>
            </a:r>
          </a:p>
          <a:p>
            <a:r>
              <a:rPr lang="en-US" dirty="0" smtClean="0"/>
              <a:t>CSP works, especially with regards to XSS</a:t>
            </a:r>
          </a:p>
          <a:p>
            <a:pPr lvl="1"/>
            <a:r>
              <a:rPr lang="en-US" dirty="0" smtClean="0"/>
              <a:t>But you will likely not end up with a bullet proof CSP</a:t>
            </a:r>
          </a:p>
          <a:p>
            <a:pPr>
              <a:spcBef>
                <a:spcPts val="1800"/>
              </a:spcBef>
            </a:pPr>
            <a:r>
              <a:rPr lang="en-US" dirty="0" smtClean="0"/>
              <a:t>Error Reporting causes A LOT of noise</a:t>
            </a:r>
          </a:p>
          <a:p>
            <a:pPr lvl="1">
              <a:spcAft>
                <a:spcPts val="600"/>
              </a:spcAft>
              <a:buSzPct val="80000"/>
            </a:pPr>
            <a:r>
              <a:rPr lang="en-US" dirty="0" smtClean="0"/>
              <a:t>Mainly due to browser add-ons</a:t>
            </a:r>
          </a:p>
          <a:p>
            <a:pPr>
              <a:spcBef>
                <a:spcPts val="1800"/>
              </a:spcBef>
            </a:pPr>
            <a:r>
              <a:rPr lang="en-US" dirty="0" smtClean="0"/>
              <a:t>Browser support currently useable for 1.0 only </a:t>
            </a:r>
          </a:p>
          <a:p>
            <a:pPr lvl="1"/>
            <a:r>
              <a:rPr lang="en-US" dirty="0" smtClean="0"/>
              <a:t> 1.0 features are fairly stable, not much coverage for 1.1</a:t>
            </a:r>
          </a:p>
          <a:p>
            <a:pPr lvl="1">
              <a:spcBef>
                <a:spcPts val="1800"/>
              </a:spcBef>
            </a:pPr>
            <a:endParaRPr lang="en-US" dirty="0" smtClean="0"/>
          </a:p>
          <a:p>
            <a:pPr lvl="1">
              <a:buNone/>
            </a:pPr>
            <a:endParaRPr lang="en-US" dirty="0"/>
          </a:p>
        </p:txBody>
      </p:sp>
    </p:spTree>
    <p:extLst>
      <p:ext uri="{BB962C8B-B14F-4D97-AF65-F5344CB8AC3E}">
        <p14:creationId xmlns="" xmlns:p14="http://schemas.microsoft.com/office/powerpoint/2010/main" val="370234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What types of content can be restricted? </a:t>
            </a:r>
          </a:p>
          <a:p>
            <a:endParaRPr lang="en-US" dirty="0"/>
          </a:p>
        </p:txBody>
      </p:sp>
      <p:graphicFrame>
        <p:nvGraphicFramePr>
          <p:cNvPr id="4" name="Table 3"/>
          <p:cNvGraphicFramePr>
            <a:graphicFrameLocks noGrp="1"/>
          </p:cNvGraphicFramePr>
          <p:nvPr/>
        </p:nvGraphicFramePr>
        <p:xfrm>
          <a:off x="1295400" y="2529840"/>
          <a:ext cx="6324600" cy="3337560"/>
        </p:xfrm>
        <a:graphic>
          <a:graphicData uri="http://schemas.openxmlformats.org/drawingml/2006/table">
            <a:tbl>
              <a:tblPr firstRow="1" bandRow="1">
                <a:tableStyleId>{1E171933-4619-4E11-9A3F-F7608DF75F80}</a:tableStyleId>
              </a:tblPr>
              <a:tblGrid>
                <a:gridCol w="4572000"/>
                <a:gridCol w="1752600"/>
              </a:tblGrid>
              <a:tr h="370840">
                <a:tc>
                  <a:txBody>
                    <a:bodyPr/>
                    <a:lstStyle/>
                    <a:p>
                      <a:r>
                        <a:rPr lang="en-US" dirty="0" smtClean="0"/>
                        <a:t>Content Type</a:t>
                      </a:r>
                      <a:endParaRPr lang="en-US" dirty="0"/>
                    </a:p>
                  </a:txBody>
                  <a:tcPr/>
                </a:tc>
                <a:tc>
                  <a:txBody>
                    <a:bodyPr/>
                    <a:lstStyle/>
                    <a:p>
                      <a:r>
                        <a:rPr lang="en-US" dirty="0" smtClean="0"/>
                        <a:t>CSP Attribute</a:t>
                      </a:r>
                      <a:endParaRPr lang="en-US" dirty="0"/>
                    </a:p>
                  </a:txBody>
                  <a:tcPr/>
                </a:tc>
              </a:tr>
              <a:tr h="370840">
                <a:tc>
                  <a:txBody>
                    <a:bodyPr/>
                    <a:lstStyle/>
                    <a:p>
                      <a:r>
                        <a:rPr lang="en-US" dirty="0" smtClean="0"/>
                        <a:t>JavaScript</a:t>
                      </a:r>
                      <a:endParaRPr lang="en-US" dirty="0"/>
                    </a:p>
                  </a:txBody>
                  <a:tcPr/>
                </a:tc>
                <a:tc>
                  <a:txBody>
                    <a:bodyPr/>
                    <a:lstStyle/>
                    <a:p>
                      <a:pPr>
                        <a:buNone/>
                      </a:pPr>
                      <a:r>
                        <a:rPr lang="en-US" dirty="0" smtClean="0"/>
                        <a:t>script-</a:t>
                      </a:r>
                      <a:r>
                        <a:rPr lang="en-US" dirty="0" err="1" smtClean="0"/>
                        <a:t>src</a:t>
                      </a:r>
                      <a:endParaRPr lang="en-US" dirty="0" smtClean="0"/>
                    </a:p>
                  </a:txBody>
                  <a:tcPr/>
                </a:tc>
              </a:tr>
              <a:tr h="370840">
                <a:tc>
                  <a:txBody>
                    <a:bodyPr/>
                    <a:lstStyle/>
                    <a:p>
                      <a:r>
                        <a:rPr lang="en-US" dirty="0" smtClean="0"/>
                        <a:t>CSS</a:t>
                      </a:r>
                      <a:endParaRPr lang="en-US" dirty="0"/>
                    </a:p>
                  </a:txBody>
                  <a:tcPr/>
                </a:tc>
                <a:tc>
                  <a:txBody>
                    <a:bodyPr/>
                    <a:lstStyle/>
                    <a:p>
                      <a:pPr>
                        <a:buNone/>
                      </a:pPr>
                      <a:r>
                        <a:rPr lang="en-US" dirty="0" smtClean="0"/>
                        <a:t>style-</a:t>
                      </a:r>
                      <a:r>
                        <a:rPr lang="en-US" dirty="0" err="1" smtClean="0"/>
                        <a:t>src</a:t>
                      </a:r>
                      <a:endParaRPr lang="en-US" dirty="0" smtClean="0"/>
                    </a:p>
                  </a:txBody>
                  <a:tcPr/>
                </a:tc>
              </a:tr>
              <a:tr h="370840">
                <a:tc>
                  <a:txBody>
                    <a:bodyPr/>
                    <a:lstStyle/>
                    <a:p>
                      <a:r>
                        <a:rPr lang="en-US" dirty="0" smtClean="0"/>
                        <a:t>Connections (XHR, </a:t>
                      </a:r>
                      <a:r>
                        <a:rPr lang="en-US" dirty="0" err="1" smtClean="0"/>
                        <a:t>WebSockets</a:t>
                      </a:r>
                      <a:r>
                        <a:rPr lang="en-US" dirty="0" smtClean="0"/>
                        <a:t>, etc)</a:t>
                      </a:r>
                      <a:endParaRPr lang="en-US" dirty="0"/>
                    </a:p>
                  </a:txBody>
                  <a:tcPr/>
                </a:tc>
                <a:tc>
                  <a:txBody>
                    <a:bodyPr/>
                    <a:lstStyle/>
                    <a:p>
                      <a:pPr>
                        <a:buNone/>
                      </a:pPr>
                      <a:r>
                        <a:rPr lang="en-US" dirty="0" smtClean="0"/>
                        <a:t>connect-</a:t>
                      </a:r>
                      <a:r>
                        <a:rPr lang="en-US" dirty="0" err="1" smtClean="0"/>
                        <a:t>src</a:t>
                      </a:r>
                      <a:endParaRPr lang="en-US" dirty="0" smtClean="0"/>
                    </a:p>
                  </a:txBody>
                  <a:tcPr/>
                </a:tc>
              </a:tr>
              <a:tr h="370840">
                <a:tc>
                  <a:txBody>
                    <a:bodyPr/>
                    <a:lstStyle/>
                    <a:p>
                      <a:r>
                        <a:rPr lang="en-US" dirty="0" err="1" smtClean="0"/>
                        <a:t>iFrame</a:t>
                      </a:r>
                      <a:endParaRPr lang="en-US" dirty="0"/>
                    </a:p>
                  </a:txBody>
                  <a:tcPr/>
                </a:tc>
                <a:tc>
                  <a:txBody>
                    <a:bodyPr/>
                    <a:lstStyle/>
                    <a:p>
                      <a:pPr>
                        <a:buNone/>
                      </a:pPr>
                      <a:r>
                        <a:rPr lang="en-US" dirty="0" smtClean="0"/>
                        <a:t>frame-</a:t>
                      </a:r>
                      <a:r>
                        <a:rPr lang="en-US" dirty="0" err="1" smtClean="0"/>
                        <a:t>src</a:t>
                      </a:r>
                      <a:endParaRPr lang="en-US" dirty="0" smtClean="0"/>
                    </a:p>
                  </a:txBody>
                  <a:tcPr/>
                </a:tc>
              </a:tr>
              <a:tr h="370840">
                <a:tc>
                  <a:txBody>
                    <a:bodyPr/>
                    <a:lstStyle/>
                    <a:p>
                      <a:r>
                        <a:rPr lang="en-US" dirty="0" smtClean="0"/>
                        <a:t>Images</a:t>
                      </a:r>
                      <a:r>
                        <a:rPr lang="en-US" baseline="0" dirty="0" smtClean="0"/>
                        <a:t> </a:t>
                      </a:r>
                      <a:endParaRPr lang="en-US" dirty="0"/>
                    </a:p>
                  </a:txBody>
                  <a:tcPr/>
                </a:tc>
                <a:tc>
                  <a:txBody>
                    <a:bodyPr/>
                    <a:lstStyle/>
                    <a:p>
                      <a:pPr>
                        <a:buNone/>
                      </a:pPr>
                      <a:r>
                        <a:rPr lang="en-US" dirty="0" err="1" smtClean="0"/>
                        <a:t>img-src</a:t>
                      </a:r>
                      <a:endParaRPr lang="en-US" dirty="0" smtClean="0"/>
                    </a:p>
                  </a:txBody>
                  <a:tcPr/>
                </a:tc>
              </a:tr>
              <a:tr h="370840">
                <a:tc>
                  <a:txBody>
                    <a:bodyPr/>
                    <a:lstStyle/>
                    <a:p>
                      <a:r>
                        <a:rPr lang="en-US" dirty="0" smtClean="0"/>
                        <a:t>Web Fonts</a:t>
                      </a:r>
                      <a:endParaRPr lang="en-US" dirty="0"/>
                    </a:p>
                  </a:txBody>
                  <a:tcPr/>
                </a:tc>
                <a:tc>
                  <a:txBody>
                    <a:bodyPr/>
                    <a:lstStyle/>
                    <a:p>
                      <a:pPr>
                        <a:buNone/>
                      </a:pPr>
                      <a:r>
                        <a:rPr lang="en-US" dirty="0" smtClean="0"/>
                        <a:t>font-</a:t>
                      </a:r>
                      <a:r>
                        <a:rPr lang="en-US" dirty="0" err="1" smtClean="0"/>
                        <a:t>src</a:t>
                      </a:r>
                      <a:endParaRPr lang="en-US" dirty="0" smtClean="0"/>
                    </a:p>
                  </a:txBody>
                  <a:tcPr/>
                </a:tc>
              </a:tr>
              <a:tr h="370840">
                <a:tc>
                  <a:txBody>
                    <a:bodyPr/>
                    <a:lstStyle/>
                    <a:p>
                      <a:r>
                        <a:rPr lang="en-US" dirty="0" smtClean="0"/>
                        <a:t>Video and Audio</a:t>
                      </a:r>
                      <a:r>
                        <a:rPr lang="en-US" baseline="0" dirty="0" smtClean="0"/>
                        <a:t> Sources</a:t>
                      </a:r>
                      <a:endParaRPr lang="en-US" dirty="0"/>
                    </a:p>
                  </a:txBody>
                  <a:tcPr/>
                </a:tc>
                <a:tc>
                  <a:txBody>
                    <a:bodyPr/>
                    <a:lstStyle/>
                    <a:p>
                      <a:pPr>
                        <a:buNone/>
                      </a:pPr>
                      <a:r>
                        <a:rPr lang="en-US" dirty="0" smtClean="0"/>
                        <a:t>media-</a:t>
                      </a:r>
                      <a:r>
                        <a:rPr lang="en-US" dirty="0" err="1" smtClean="0"/>
                        <a:t>src</a:t>
                      </a:r>
                      <a:endParaRPr lang="en-US" dirty="0" smtClean="0"/>
                    </a:p>
                  </a:txBody>
                  <a:tcPr/>
                </a:tc>
              </a:tr>
              <a:tr h="370840">
                <a:tc>
                  <a:txBody>
                    <a:bodyPr/>
                    <a:lstStyle/>
                    <a:p>
                      <a:r>
                        <a:rPr lang="en-US" dirty="0" smtClean="0"/>
                        <a:t>Embedded elements, applets</a:t>
                      </a:r>
                      <a:r>
                        <a:rPr lang="en-US" baseline="0" dirty="0" smtClean="0"/>
                        <a:t> and plug-ins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object-</a:t>
                      </a:r>
                      <a:r>
                        <a:rPr lang="en-US" dirty="0" err="1" smtClean="0"/>
                        <a:t>src</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How is content restricted? </a:t>
            </a:r>
          </a:p>
          <a:p>
            <a:r>
              <a:rPr lang="en-US" dirty="0" smtClean="0"/>
              <a:t>By Source (per directive)</a:t>
            </a:r>
          </a:p>
          <a:p>
            <a:pPr lvl="1">
              <a:spcBef>
                <a:spcPts val="0"/>
              </a:spcBef>
            </a:pPr>
            <a:r>
              <a:rPr lang="en-US" dirty="0" smtClean="0"/>
              <a:t>'none', 'self', specific hostnames, *</a:t>
            </a:r>
          </a:p>
          <a:p>
            <a:pPr>
              <a:spcBef>
                <a:spcPts val="1200"/>
              </a:spcBef>
            </a:pPr>
            <a:r>
              <a:rPr lang="en-US" dirty="0" smtClean="0"/>
              <a:t>By Category</a:t>
            </a:r>
          </a:p>
          <a:p>
            <a:pPr lvl="1">
              <a:spcBef>
                <a:spcPts val="0"/>
              </a:spcBef>
            </a:pPr>
            <a:r>
              <a:rPr lang="en-US" dirty="0" smtClean="0"/>
              <a:t>unsafe-inline (script-</a:t>
            </a:r>
            <a:r>
              <a:rPr lang="en-US" dirty="0" err="1" smtClean="0"/>
              <a:t>src</a:t>
            </a:r>
            <a:r>
              <a:rPr lang="en-US" dirty="0" smtClean="0"/>
              <a:t>  &amp; style-</a:t>
            </a:r>
            <a:r>
              <a:rPr lang="en-US" dirty="0" err="1" smtClean="0"/>
              <a:t>src</a:t>
            </a:r>
            <a:r>
              <a:rPr lang="en-US" dirty="0" smtClean="0"/>
              <a:t> only) </a:t>
            </a:r>
          </a:p>
          <a:p>
            <a:pPr lvl="1"/>
            <a:r>
              <a:rPr lang="en-US" dirty="0" smtClean="0"/>
              <a:t>unsafe-</a:t>
            </a:r>
            <a:r>
              <a:rPr lang="en-US" dirty="0" err="1" smtClean="0"/>
              <a:t>eval</a:t>
            </a:r>
            <a:r>
              <a:rPr lang="en-US" dirty="0" smtClean="0"/>
              <a:t> (script-</a:t>
            </a:r>
            <a:r>
              <a:rPr lang="en-US" dirty="0" err="1" smtClean="0"/>
              <a:t>src</a:t>
            </a:r>
            <a:r>
              <a:rPr lang="en-US" dirty="0" smtClean="0"/>
              <a:t> only) </a:t>
            </a:r>
          </a:p>
          <a:p>
            <a:pPr>
              <a:spcBef>
                <a:spcPts val="1200"/>
              </a:spcBef>
            </a:pPr>
            <a:r>
              <a:rPr lang="en-US" dirty="0" smtClean="0"/>
              <a:t>Missing directives inherit from default-</a:t>
            </a:r>
            <a:r>
              <a:rPr lang="en-US" dirty="0" err="1" smtClean="0"/>
              <a:t>src</a:t>
            </a:r>
            <a:endParaRPr lang="en-US" dirty="0" smtClean="0"/>
          </a:p>
          <a:p>
            <a:pPr lvl="1">
              <a:spcBef>
                <a:spcPts val="0"/>
              </a:spcBef>
            </a:pPr>
            <a:r>
              <a:rPr lang="en-US" dirty="0" smtClean="0"/>
              <a:t>Assumed to be * if missing (open by default)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747713">
              <a:buNone/>
            </a:pPr>
            <a:r>
              <a:rPr lang="en-US" b="1" dirty="0" smtClean="0"/>
              <a:t>About the Application </a:t>
            </a:r>
          </a:p>
          <a:p>
            <a:pPr indent="-747713">
              <a:buNone/>
            </a:pPr>
            <a:endParaRPr lang="en-US" b="1" dirty="0" smtClean="0"/>
          </a:p>
          <a:p>
            <a:pPr indent="-747713">
              <a:buNone/>
            </a:pPr>
            <a:endParaRPr lang="en-US" b="1" dirty="0" smtClean="0"/>
          </a:p>
          <a:p>
            <a:pPr>
              <a:buNone/>
            </a:pPr>
            <a:endParaRPr lang="en-US" dirty="0"/>
          </a:p>
        </p:txBody>
      </p:sp>
      <p:pic>
        <p:nvPicPr>
          <p:cNvPr id="7" name="Picture 6" descr="SendSafelyIcon.png"/>
          <p:cNvPicPr>
            <a:picLocks noChangeAspect="1"/>
          </p:cNvPicPr>
          <p:nvPr/>
        </p:nvPicPr>
        <p:blipFill>
          <a:blip r:embed="rId2" cstate="print"/>
          <a:stretch>
            <a:fillRect/>
          </a:stretch>
        </p:blipFill>
        <p:spPr>
          <a:xfrm>
            <a:off x="4902606" y="4086059"/>
            <a:ext cx="914400" cy="914400"/>
          </a:xfrm>
          <a:prstGeom prst="rect">
            <a:avLst/>
          </a:prstGeom>
        </p:spPr>
      </p:pic>
      <p:pic>
        <p:nvPicPr>
          <p:cNvPr id="11" name="Picture 10" descr="File-Adobe-Dreamweaver-HTML-01-icon.png"/>
          <p:cNvPicPr>
            <a:picLocks noChangeAspect="1"/>
          </p:cNvPicPr>
          <p:nvPr/>
        </p:nvPicPr>
        <p:blipFill>
          <a:blip r:embed="rId3" cstate="print"/>
          <a:stretch>
            <a:fillRect/>
          </a:stretch>
        </p:blipFill>
        <p:spPr>
          <a:xfrm>
            <a:off x="3399942" y="3628859"/>
            <a:ext cx="990600" cy="990600"/>
          </a:xfrm>
          <a:prstGeom prst="rect">
            <a:avLst/>
          </a:prstGeom>
        </p:spPr>
      </p:pic>
      <p:pic>
        <p:nvPicPr>
          <p:cNvPr id="12" name="Picture 11" descr="File-Adobe-Dreamweaver-JavaScript-icon-red.png"/>
          <p:cNvPicPr>
            <a:picLocks noChangeAspect="1"/>
          </p:cNvPicPr>
          <p:nvPr/>
        </p:nvPicPr>
        <p:blipFill>
          <a:blip r:embed="rId4" cstate="print"/>
          <a:stretch>
            <a:fillRect/>
          </a:stretch>
        </p:blipFill>
        <p:spPr>
          <a:xfrm>
            <a:off x="3531006" y="4009859"/>
            <a:ext cx="990600" cy="990600"/>
          </a:xfrm>
          <a:prstGeom prst="rect">
            <a:avLst/>
          </a:prstGeom>
        </p:spPr>
      </p:pic>
      <p:pic>
        <p:nvPicPr>
          <p:cNvPr id="13" name="Picture 12" descr="File-Adobe-Dreamweaver-CSS-01-icon.png"/>
          <p:cNvPicPr>
            <a:picLocks noChangeAspect="1"/>
          </p:cNvPicPr>
          <p:nvPr/>
        </p:nvPicPr>
        <p:blipFill>
          <a:blip r:embed="rId5" cstate="print"/>
          <a:stretch>
            <a:fillRect/>
          </a:stretch>
        </p:blipFill>
        <p:spPr>
          <a:xfrm>
            <a:off x="3835806" y="4390859"/>
            <a:ext cx="990600" cy="990600"/>
          </a:xfrm>
          <a:prstGeom prst="rect">
            <a:avLst/>
          </a:prstGeom>
        </p:spPr>
      </p:pic>
      <p:pic>
        <p:nvPicPr>
          <p:cNvPr id="14" name="Picture 13" descr="JavaIcon.png"/>
          <p:cNvPicPr>
            <a:picLocks noChangeAspect="1"/>
          </p:cNvPicPr>
          <p:nvPr/>
        </p:nvPicPr>
        <p:blipFill>
          <a:blip r:embed="rId6" cstate="print"/>
          <a:stretch>
            <a:fillRect/>
          </a:stretch>
        </p:blipFill>
        <p:spPr>
          <a:xfrm>
            <a:off x="2256100" y="2908020"/>
            <a:ext cx="741506" cy="1359180"/>
          </a:xfrm>
          <a:prstGeom prst="rect">
            <a:avLst/>
          </a:prstGeom>
        </p:spPr>
      </p:pic>
      <p:pic>
        <p:nvPicPr>
          <p:cNvPr id="15" name="Picture 14" descr="687474703a2f2f696d672d666f746b692e79616e6465782e72752f6765742f363130312f313836313039372e32322f305f37396664395f31333431333738345f6f726967.png"/>
          <p:cNvPicPr>
            <a:picLocks noChangeAspect="1"/>
          </p:cNvPicPr>
          <p:nvPr/>
        </p:nvPicPr>
        <p:blipFill>
          <a:blip r:embed="rId7" cstate="print"/>
          <a:stretch>
            <a:fillRect/>
          </a:stretch>
        </p:blipFill>
        <p:spPr>
          <a:xfrm>
            <a:off x="2007006" y="4648200"/>
            <a:ext cx="1218962" cy="1218962"/>
          </a:xfrm>
          <a:prstGeom prst="rect">
            <a:avLst/>
          </a:prstGeom>
        </p:spPr>
      </p:pic>
      <p:pic>
        <p:nvPicPr>
          <p:cNvPr id="16" name="Picture 15" descr="Microsoft%20Office%20Outlook.png"/>
          <p:cNvPicPr>
            <a:picLocks noChangeAspect="1"/>
          </p:cNvPicPr>
          <p:nvPr/>
        </p:nvPicPr>
        <p:blipFill>
          <a:blip r:embed="rId8" cstate="print"/>
          <a:stretch>
            <a:fillRect/>
          </a:stretch>
        </p:blipFill>
        <p:spPr>
          <a:xfrm>
            <a:off x="7086600" y="4419600"/>
            <a:ext cx="812394" cy="812394"/>
          </a:xfrm>
          <a:prstGeom prst="rect">
            <a:avLst/>
          </a:prstGeom>
        </p:spPr>
      </p:pic>
      <p:sp>
        <p:nvSpPr>
          <p:cNvPr id="19" name="Rectangle 18"/>
          <p:cNvSpPr/>
          <p:nvPr/>
        </p:nvSpPr>
        <p:spPr>
          <a:xfrm>
            <a:off x="3150006" y="2971800"/>
            <a:ext cx="3048000" cy="2667000"/>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user_small.png"/>
          <p:cNvPicPr>
            <a:picLocks noChangeAspect="1"/>
          </p:cNvPicPr>
          <p:nvPr/>
        </p:nvPicPr>
        <p:blipFill>
          <a:blip r:embed="rId9" cstate="print"/>
          <a:stretch>
            <a:fillRect/>
          </a:stretch>
        </p:blipFill>
        <p:spPr>
          <a:xfrm>
            <a:off x="457200" y="4009859"/>
            <a:ext cx="838200" cy="838200"/>
          </a:xfrm>
          <a:prstGeom prst="rect">
            <a:avLst/>
          </a:prstGeom>
        </p:spPr>
      </p:pic>
      <p:pic>
        <p:nvPicPr>
          <p:cNvPr id="21" name="Picture 20" descr="user_small.png"/>
          <p:cNvPicPr>
            <a:picLocks noChangeAspect="1"/>
          </p:cNvPicPr>
          <p:nvPr/>
        </p:nvPicPr>
        <p:blipFill>
          <a:blip r:embed="rId9" cstate="print"/>
          <a:stretch>
            <a:fillRect/>
          </a:stretch>
        </p:blipFill>
        <p:spPr>
          <a:xfrm>
            <a:off x="609600" y="4238459"/>
            <a:ext cx="838200" cy="838200"/>
          </a:xfrm>
          <a:prstGeom prst="rect">
            <a:avLst/>
          </a:prstGeom>
        </p:spPr>
      </p:pic>
      <p:pic>
        <p:nvPicPr>
          <p:cNvPr id="22" name="Picture 21" descr="user_small.png"/>
          <p:cNvPicPr>
            <a:picLocks noChangeAspect="1"/>
          </p:cNvPicPr>
          <p:nvPr/>
        </p:nvPicPr>
        <p:blipFill>
          <a:blip r:embed="rId9" cstate="print"/>
          <a:stretch>
            <a:fillRect/>
          </a:stretch>
        </p:blipFill>
        <p:spPr>
          <a:xfrm>
            <a:off x="762000" y="4467059"/>
            <a:ext cx="838200" cy="838200"/>
          </a:xfrm>
          <a:prstGeom prst="rect">
            <a:avLst/>
          </a:prstGeom>
        </p:spPr>
      </p:pic>
      <p:cxnSp>
        <p:nvCxnSpPr>
          <p:cNvPr id="31" name="Straight Arrow Connector 30"/>
          <p:cNvCxnSpPr/>
          <p:nvPr/>
        </p:nvCxnSpPr>
        <p:spPr>
          <a:xfrm>
            <a:off x="1371600" y="4467059"/>
            <a:ext cx="1562100" cy="0"/>
          </a:xfrm>
          <a:prstGeom prst="straightConnector1">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371600" y="3933659"/>
            <a:ext cx="876300" cy="533400"/>
          </a:xfrm>
          <a:prstGeom prst="straightConnector1">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71600" y="4467059"/>
            <a:ext cx="838200" cy="685800"/>
          </a:xfrm>
          <a:prstGeom prst="straightConnector1">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324600" y="4876800"/>
            <a:ext cx="640080" cy="0"/>
          </a:xfrm>
          <a:prstGeom prst="straightConnector1">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pic>
        <p:nvPicPr>
          <p:cNvPr id="46" name="Picture 45" descr="user_small.png"/>
          <p:cNvPicPr>
            <a:picLocks noChangeAspect="1"/>
          </p:cNvPicPr>
          <p:nvPr/>
        </p:nvPicPr>
        <p:blipFill>
          <a:blip r:embed="rId9" cstate="print"/>
          <a:stretch>
            <a:fillRect/>
          </a:stretch>
        </p:blipFill>
        <p:spPr>
          <a:xfrm>
            <a:off x="7848600" y="4419600"/>
            <a:ext cx="838200" cy="838200"/>
          </a:xfrm>
          <a:prstGeom prst="rect">
            <a:avLst/>
          </a:prstGeom>
        </p:spPr>
      </p:pic>
      <p:pic>
        <p:nvPicPr>
          <p:cNvPr id="47" name="Picture 46" descr="SendSafelyTextOnlg.png"/>
          <p:cNvPicPr>
            <a:picLocks noChangeAspect="1"/>
          </p:cNvPicPr>
          <p:nvPr/>
        </p:nvPicPr>
        <p:blipFill>
          <a:blip r:embed="rId10" cstate="print"/>
          <a:stretch>
            <a:fillRect/>
          </a:stretch>
        </p:blipFill>
        <p:spPr>
          <a:xfrm>
            <a:off x="3505200" y="3200400"/>
            <a:ext cx="2344313" cy="333793"/>
          </a:xfrm>
          <a:prstGeom prst="rect">
            <a:avLst/>
          </a:prstGeom>
        </p:spPr>
      </p:pic>
      <p:pic>
        <p:nvPicPr>
          <p:cNvPr id="49" name="Picture 48" descr="457px-RecaptchaLogo_svg_.png"/>
          <p:cNvPicPr>
            <a:picLocks noChangeAspect="1"/>
          </p:cNvPicPr>
          <p:nvPr/>
        </p:nvPicPr>
        <p:blipFill>
          <a:blip r:embed="rId11" cstate="print"/>
          <a:stretch>
            <a:fillRect/>
          </a:stretch>
        </p:blipFill>
        <p:spPr>
          <a:xfrm>
            <a:off x="744837" y="2514600"/>
            <a:ext cx="1312563" cy="732393"/>
          </a:xfrm>
          <a:prstGeom prst="rect">
            <a:avLst/>
          </a:prstGeom>
        </p:spPr>
      </p:pic>
      <p:cxnSp>
        <p:nvCxnSpPr>
          <p:cNvPr id="50" name="Straight Arrow Connector 49"/>
          <p:cNvCxnSpPr/>
          <p:nvPr/>
        </p:nvCxnSpPr>
        <p:spPr>
          <a:xfrm flipV="1">
            <a:off x="1371600" y="3276600"/>
            <a:ext cx="0" cy="1219200"/>
          </a:xfrm>
          <a:prstGeom prst="straightConnector1">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3" name="Picture 22" descr="api-icon.png"/>
          <p:cNvPicPr>
            <a:picLocks noChangeAspect="1"/>
          </p:cNvPicPr>
          <p:nvPr/>
        </p:nvPicPr>
        <p:blipFill>
          <a:blip r:embed="rId12" cstate="print"/>
          <a:stretch>
            <a:fillRect/>
          </a:stretch>
        </p:blipFill>
        <p:spPr>
          <a:xfrm>
            <a:off x="7010400" y="3505200"/>
            <a:ext cx="914400" cy="841248"/>
          </a:xfrm>
          <a:prstGeom prst="rect">
            <a:avLst/>
          </a:prstGeom>
        </p:spPr>
      </p:pic>
      <p:cxnSp>
        <p:nvCxnSpPr>
          <p:cNvPr id="24" name="Straight Arrow Connector 23"/>
          <p:cNvCxnSpPr/>
          <p:nvPr/>
        </p:nvCxnSpPr>
        <p:spPr>
          <a:xfrm flipH="1">
            <a:off x="6324600" y="3886200"/>
            <a:ext cx="640080" cy="0"/>
          </a:xfrm>
          <a:prstGeom prst="straightConnector1">
            <a:avLst/>
          </a:prstGeom>
          <a:ln w="25400">
            <a:solidFill>
              <a:schemeClr val="tx1">
                <a:lumMod val="50000"/>
                <a:lumOff val="50000"/>
              </a:schemeClr>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5" name="Picture 24" descr="code-512.png"/>
          <p:cNvPicPr>
            <a:picLocks noChangeAspect="1"/>
          </p:cNvPicPr>
          <p:nvPr/>
        </p:nvPicPr>
        <p:blipFill>
          <a:blip r:embed="rId13" cstate="print"/>
          <a:stretch>
            <a:fillRect/>
          </a:stretch>
        </p:blipFill>
        <p:spPr>
          <a:xfrm>
            <a:off x="8001000" y="3581400"/>
            <a:ext cx="533400" cy="533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WA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appsec_presentation</Template>
  <TotalTime>6584</TotalTime>
  <Words>3744</Words>
  <Application>Microsoft Office PowerPoint</Application>
  <PresentationFormat>On-screen Show (4:3)</PresentationFormat>
  <Paragraphs>724</Paragraphs>
  <Slides>68</Slides>
  <Notes>27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OWASP</vt:lpstr>
      <vt:lpstr>Pushing CSP to PROD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Company>GDS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Holyfield</dc:creator>
  <cp:lastModifiedBy>Holyfield</cp:lastModifiedBy>
  <cp:revision>187</cp:revision>
  <dcterms:created xsi:type="dcterms:W3CDTF">2013-11-08T17:32:43Z</dcterms:created>
  <dcterms:modified xsi:type="dcterms:W3CDTF">2013-11-20T19:11:38Z</dcterms:modified>
</cp:coreProperties>
</file>