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61" r:id="rId4"/>
    <p:sldId id="272" r:id="rId5"/>
    <p:sldId id="273" r:id="rId6"/>
    <p:sldId id="274" r:id="rId7"/>
    <p:sldId id="257" r:id="rId8"/>
    <p:sldId id="264" r:id="rId9"/>
    <p:sldId id="262" r:id="rId10"/>
    <p:sldId id="267" r:id="rId11"/>
    <p:sldId id="270" r:id="rId12"/>
    <p:sldId id="271" r:id="rId13"/>
    <p:sldId id="268" r:id="rId14"/>
    <p:sldId id="269" r:id="rId15"/>
    <p:sldId id="265" r:id="rId16"/>
    <p:sldId id="266" r:id="rId17"/>
    <p:sldId id="294" r:id="rId18"/>
    <p:sldId id="275" r:id="rId19"/>
    <p:sldId id="276" r:id="rId20"/>
    <p:sldId id="277" r:id="rId21"/>
    <p:sldId id="295" r:id="rId22"/>
    <p:sldId id="278" r:id="rId23"/>
    <p:sldId id="279" r:id="rId24"/>
    <p:sldId id="280" r:id="rId25"/>
    <p:sldId id="281" r:id="rId26"/>
    <p:sldId id="283" r:id="rId27"/>
    <p:sldId id="284" r:id="rId28"/>
    <p:sldId id="282" r:id="rId29"/>
    <p:sldId id="286" r:id="rId30"/>
    <p:sldId id="285" r:id="rId31"/>
    <p:sldId id="288" r:id="rId32"/>
    <p:sldId id="289" r:id="rId33"/>
    <p:sldId id="287" r:id="rId34"/>
    <p:sldId id="290" r:id="rId35"/>
    <p:sldId id="292" r:id="rId36"/>
    <p:sldId id="296" r:id="rId37"/>
    <p:sldId id="297" r:id="rId38"/>
    <p:sldId id="298" r:id="rId39"/>
    <p:sldId id="299" r:id="rId40"/>
    <p:sldId id="300" r:id="rId41"/>
    <p:sldId id="293" r:id="rId42"/>
    <p:sldId id="291" r:id="rId43"/>
    <p:sldId id="301" r:id="rId44"/>
    <p:sldId id="302" r:id="rId45"/>
    <p:sldId id="303" r:id="rId46"/>
    <p:sldId id="304" r:id="rId47"/>
    <p:sldId id="305" r:id="rId48"/>
    <p:sldId id="306" r:id="rId49"/>
    <p:sldId id="260" r:id="rId50"/>
    <p:sldId id="26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1F7C"/>
    <a:srgbClr val="1B368F"/>
    <a:srgbClr val="00007E"/>
    <a:srgbClr val="EDDA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69" autoAdjust="0"/>
  </p:normalViewPr>
  <p:slideViewPr>
    <p:cSldViewPr showGuides="1">
      <p:cViewPr>
        <p:scale>
          <a:sx n="127" d="100"/>
          <a:sy n="127" d="100"/>
        </p:scale>
        <p:origin x="-112"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SystemHD:Users:milton:Documents:Oracle:Conferences:AppSecUSA2013:CPUAlertData4.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SystemHD:Users:milton:Documents:Oracle:Conferences:AppSecUSA2013:CPUAlertData4.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plotArea>
      <c:layout/>
      <c:lineChart>
        <c:grouping val="standard"/>
        <c:varyColors val="0"/>
        <c:ser>
          <c:idx val="0"/>
          <c:order val="0"/>
          <c:tx>
            <c:strRef>
              <c:f>FACTS!$B$40</c:f>
              <c:strCache>
                <c:ptCount val="1"/>
                <c:pt idx="0">
                  <c:v>#FIXED</c:v>
                </c:pt>
              </c:strCache>
            </c:strRef>
          </c:tx>
          <c:cat>
            <c:numRef>
              <c:f>FACTS!$A$41:$A$46</c:f>
              <c:numCache>
                <c:formatCode>d\-mmm\-yy</c:formatCode>
                <c:ptCount val="6"/>
                <c:pt idx="0">
                  <c:v>41548.0</c:v>
                </c:pt>
                <c:pt idx="1">
                  <c:v>41426.0</c:v>
                </c:pt>
                <c:pt idx="2">
                  <c:v>41365.0</c:v>
                </c:pt>
                <c:pt idx="3">
                  <c:v>41306.0</c:v>
                </c:pt>
                <c:pt idx="4">
                  <c:v>41183.0</c:v>
                </c:pt>
                <c:pt idx="5">
                  <c:v>41061.0</c:v>
                </c:pt>
              </c:numCache>
            </c:numRef>
          </c:cat>
          <c:val>
            <c:numRef>
              <c:f>FACTS!$B$41:$B$46</c:f>
              <c:numCache>
                <c:formatCode>General</c:formatCode>
                <c:ptCount val="6"/>
                <c:pt idx="0">
                  <c:v>51.0</c:v>
                </c:pt>
                <c:pt idx="1">
                  <c:v>38.0</c:v>
                </c:pt>
                <c:pt idx="2">
                  <c:v>42.0</c:v>
                </c:pt>
                <c:pt idx="3">
                  <c:v>55.0</c:v>
                </c:pt>
                <c:pt idx="4">
                  <c:v>30.0</c:v>
                </c:pt>
                <c:pt idx="5">
                  <c:v>14.0</c:v>
                </c:pt>
              </c:numCache>
            </c:numRef>
          </c:val>
          <c:smooth val="0"/>
        </c:ser>
        <c:dLbls>
          <c:showLegendKey val="0"/>
          <c:showVal val="0"/>
          <c:showCatName val="0"/>
          <c:showSerName val="0"/>
          <c:showPercent val="0"/>
          <c:showBubbleSize val="0"/>
        </c:dLbls>
        <c:marker val="1"/>
        <c:smooth val="0"/>
        <c:axId val="2116818584"/>
        <c:axId val="2116821688"/>
      </c:lineChart>
      <c:dateAx>
        <c:axId val="2116818584"/>
        <c:scaling>
          <c:orientation val="minMax"/>
        </c:scaling>
        <c:delete val="0"/>
        <c:axPos val="b"/>
        <c:numFmt formatCode="d\-mmm\-yy" sourceLinked="1"/>
        <c:majorTickMark val="out"/>
        <c:minorTickMark val="none"/>
        <c:tickLblPos val="nextTo"/>
        <c:crossAx val="2116821688"/>
        <c:crosses val="autoZero"/>
        <c:auto val="1"/>
        <c:lblOffset val="100"/>
        <c:baseTimeUnit val="months"/>
      </c:dateAx>
      <c:valAx>
        <c:axId val="2116821688"/>
        <c:scaling>
          <c:orientation val="minMax"/>
        </c:scaling>
        <c:delete val="0"/>
        <c:axPos val="l"/>
        <c:majorGridlines/>
        <c:numFmt formatCode="General" sourceLinked="1"/>
        <c:majorTickMark val="out"/>
        <c:minorTickMark val="none"/>
        <c:tickLblPos val="nextTo"/>
        <c:crossAx val="211681858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plotArea>
      <c:layout/>
      <c:lineChart>
        <c:grouping val="standard"/>
        <c:varyColors val="0"/>
        <c:ser>
          <c:idx val="0"/>
          <c:order val="0"/>
          <c:tx>
            <c:strRef>
              <c:f>FACTS2!$B$2</c:f>
              <c:strCache>
                <c:ptCount val="1"/>
                <c:pt idx="0">
                  <c:v>#FIXED</c:v>
                </c:pt>
              </c:strCache>
            </c:strRef>
          </c:tx>
          <c:marker>
            <c:symbol val="none"/>
          </c:marker>
          <c:cat>
            <c:strRef>
              <c:f>FACTS2!$A$3:$A$34</c:f>
              <c:strCache>
                <c:ptCount val="32"/>
                <c:pt idx="0">
                  <c:v>DEPLOYMENT</c:v>
                </c:pt>
                <c:pt idx="1">
                  <c:v>LIBRARIES</c:v>
                </c:pt>
                <c:pt idx="2">
                  <c:v>2D</c:v>
                </c:pt>
                <c:pt idx="3">
                  <c:v>-</c:v>
                </c:pt>
                <c:pt idx="4">
                  <c:v>JAVAFX</c:v>
                </c:pt>
                <c:pt idx="5">
                  <c:v>JMX</c:v>
                </c:pt>
                <c:pt idx="6">
                  <c:v>AWT</c:v>
                </c:pt>
                <c:pt idx="7">
                  <c:v>BEANS</c:v>
                </c:pt>
                <c:pt idx="8">
                  <c:v>CORBA</c:v>
                </c:pt>
                <c:pt idx="9">
                  <c:v>HOT SPOT</c:v>
                </c:pt>
                <c:pt idx="10">
                  <c:v>JAXP</c:v>
                </c:pt>
                <c:pt idx="11">
                  <c:v>NETWORKING</c:v>
                </c:pt>
                <c:pt idx="12">
                  <c:v>JAVAWS</c:v>
                </c:pt>
                <c:pt idx="13">
                  <c:v>INSTALL</c:v>
                </c:pt>
                <c:pt idx="14">
                  <c:v>SWING</c:v>
                </c:pt>
                <c:pt idx="15">
                  <c:v>JSSE</c:v>
                </c:pt>
                <c:pt idx="16">
                  <c:v>SECURITY</c:v>
                </c:pt>
                <c:pt idx="17">
                  <c:v>RMI</c:v>
                </c:pt>
                <c:pt idx="18">
                  <c:v>IMAGEIO</c:v>
                </c:pt>
                <c:pt idx="19">
                  <c:v>SERIALIZATION</c:v>
                </c:pt>
                <c:pt idx="20">
                  <c:v>SERVICEABLITY</c:v>
                </c:pt>
                <c:pt idx="21">
                  <c:v>SOUND</c:v>
                </c:pt>
                <c:pt idx="22">
                  <c:v>SCRIPTING</c:v>
                </c:pt>
                <c:pt idx="23">
                  <c:v>JAVADOC</c:v>
                </c:pt>
                <c:pt idx="24">
                  <c:v>JGSS</c:v>
                </c:pt>
                <c:pt idx="25">
                  <c:v>CONCURRENCY</c:v>
                </c:pt>
                <c:pt idx="26">
                  <c:v>CREATE SESSION/CREATE TABLE</c:v>
                </c:pt>
                <c:pt idx="27">
                  <c:v>JAVA RUNTME ENVIRONMENT</c:v>
                </c:pt>
                <c:pt idx="28">
                  <c:v>JDBC</c:v>
                </c:pt>
                <c:pt idx="29">
                  <c:v>NONE</c:v>
                </c:pt>
                <c:pt idx="30">
                  <c:v>JHAT</c:v>
                </c:pt>
                <c:pt idx="31">
                  <c:v>JNDI</c:v>
                </c:pt>
              </c:strCache>
            </c:strRef>
          </c:cat>
          <c:val>
            <c:numRef>
              <c:f>FACTS2!$B$3:$B$34</c:f>
              <c:numCache>
                <c:formatCode>General</c:formatCode>
                <c:ptCount val="32"/>
                <c:pt idx="0">
                  <c:v>43.0</c:v>
                </c:pt>
                <c:pt idx="1">
                  <c:v>34.0</c:v>
                </c:pt>
                <c:pt idx="2">
                  <c:v>29.0</c:v>
                </c:pt>
                <c:pt idx="3">
                  <c:v>15.0</c:v>
                </c:pt>
                <c:pt idx="4">
                  <c:v>14.0</c:v>
                </c:pt>
                <c:pt idx="5">
                  <c:v>12.0</c:v>
                </c:pt>
                <c:pt idx="6">
                  <c:v>10.0</c:v>
                </c:pt>
                <c:pt idx="7">
                  <c:v>8.0</c:v>
                </c:pt>
                <c:pt idx="8">
                  <c:v>8.0</c:v>
                </c:pt>
                <c:pt idx="9">
                  <c:v>7.0</c:v>
                </c:pt>
                <c:pt idx="10">
                  <c:v>7.0</c:v>
                </c:pt>
                <c:pt idx="11">
                  <c:v>6.0</c:v>
                </c:pt>
                <c:pt idx="12">
                  <c:v>5.0</c:v>
                </c:pt>
                <c:pt idx="13">
                  <c:v>5.0</c:v>
                </c:pt>
                <c:pt idx="14">
                  <c:v>5.0</c:v>
                </c:pt>
                <c:pt idx="15">
                  <c:v>4.0</c:v>
                </c:pt>
                <c:pt idx="16">
                  <c:v>4.0</c:v>
                </c:pt>
                <c:pt idx="17">
                  <c:v>3.0</c:v>
                </c:pt>
                <c:pt idx="18">
                  <c:v>2.0</c:v>
                </c:pt>
                <c:pt idx="19">
                  <c:v>2.0</c:v>
                </c:pt>
                <c:pt idx="20">
                  <c:v>2.0</c:v>
                </c:pt>
                <c:pt idx="21">
                  <c:v>2.0</c:v>
                </c:pt>
                <c:pt idx="22">
                  <c:v>2.0</c:v>
                </c:pt>
                <c:pt idx="23">
                  <c:v>2.0</c:v>
                </c:pt>
                <c:pt idx="24">
                  <c:v>2.0</c:v>
                </c:pt>
                <c:pt idx="25">
                  <c:v>1.0</c:v>
                </c:pt>
                <c:pt idx="26">
                  <c:v>1.0</c:v>
                </c:pt>
                <c:pt idx="27">
                  <c:v>1.0</c:v>
                </c:pt>
                <c:pt idx="28">
                  <c:v>1.0</c:v>
                </c:pt>
                <c:pt idx="29">
                  <c:v>1.0</c:v>
                </c:pt>
                <c:pt idx="30">
                  <c:v>1.0</c:v>
                </c:pt>
                <c:pt idx="31">
                  <c:v>1.0</c:v>
                </c:pt>
              </c:numCache>
            </c:numRef>
          </c:val>
          <c:smooth val="0"/>
        </c:ser>
        <c:dLbls>
          <c:showLegendKey val="0"/>
          <c:showVal val="0"/>
          <c:showCatName val="0"/>
          <c:showSerName val="0"/>
          <c:showPercent val="0"/>
          <c:showBubbleSize val="0"/>
        </c:dLbls>
        <c:marker val="1"/>
        <c:smooth val="0"/>
        <c:axId val="2116930312"/>
        <c:axId val="2116933288"/>
      </c:lineChart>
      <c:catAx>
        <c:axId val="2116930312"/>
        <c:scaling>
          <c:orientation val="minMax"/>
        </c:scaling>
        <c:delete val="0"/>
        <c:axPos val="b"/>
        <c:majorTickMark val="out"/>
        <c:minorTickMark val="none"/>
        <c:tickLblPos val="nextTo"/>
        <c:txPr>
          <a:bodyPr rot="-2700000"/>
          <a:lstStyle/>
          <a:p>
            <a:pPr>
              <a:defRPr/>
            </a:pPr>
            <a:endParaRPr lang="en-US"/>
          </a:p>
        </c:txPr>
        <c:crossAx val="2116933288"/>
        <c:crosses val="autoZero"/>
        <c:auto val="1"/>
        <c:lblAlgn val="ctr"/>
        <c:lblOffset val="100"/>
        <c:noMultiLvlLbl val="0"/>
      </c:catAx>
      <c:valAx>
        <c:axId val="2116933288"/>
        <c:scaling>
          <c:orientation val="minMax"/>
        </c:scaling>
        <c:delete val="0"/>
        <c:axPos val="l"/>
        <c:majorGridlines/>
        <c:numFmt formatCode="General" sourceLinked="1"/>
        <c:majorTickMark val="out"/>
        <c:minorTickMark val="none"/>
        <c:tickLblPos val="nextTo"/>
        <c:crossAx val="211693031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0.87611</cdr:x>
      <cdr:y>0.20755</cdr:y>
    </cdr:from>
    <cdr:to>
      <cdr:x>0.9646</cdr:x>
      <cdr:y>0.30662</cdr:y>
    </cdr:to>
    <cdr:sp macro="" textlink="">
      <cdr:nvSpPr>
        <cdr:cNvPr id="2" name="TextBox 1"/>
        <cdr:cNvSpPr txBox="1"/>
      </cdr:nvSpPr>
      <cdr:spPr>
        <a:xfrm xmlns:a="http://schemas.openxmlformats.org/drawingml/2006/main">
          <a:off x="7543800" y="838200"/>
          <a:ext cx="762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pPr algn="r"/>
          <a:r>
            <a:rPr lang="en-US" sz="2000" dirty="0" smtClean="0">
              <a:solidFill>
                <a:schemeClr val="tx2"/>
              </a:solidFill>
            </a:rPr>
            <a:t>7u45</a:t>
          </a:r>
        </a:p>
      </cdr:txBody>
    </cdr:sp>
  </cdr:relSizeAnchor>
  <cdr:relSizeAnchor xmlns:cdr="http://schemas.openxmlformats.org/drawingml/2006/chartDrawing">
    <cdr:from>
      <cdr:x>0.73451</cdr:x>
      <cdr:y>0.5283</cdr:y>
    </cdr:from>
    <cdr:to>
      <cdr:x>0.95736</cdr:x>
      <cdr:y>0.79225</cdr:y>
    </cdr:to>
    <cdr:sp macro="" textlink="">
      <cdr:nvSpPr>
        <cdr:cNvPr id="3" name="Content Placeholder 2"/>
        <cdr:cNvSpPr>
          <a:spLocks xmlns:a="http://schemas.openxmlformats.org/drawingml/2006/main" noGrp="1"/>
        </cdr:cNvSpPr>
      </cdr:nvSpPr>
      <cdr:spPr>
        <a:xfrm xmlns:a="http://schemas.openxmlformats.org/drawingml/2006/main">
          <a:off x="6324600" y="2133600"/>
          <a:ext cx="1918823" cy="1065972"/>
        </a:xfrm>
        <a:prstGeom xmlns:a="http://schemas.openxmlformats.org/drawingml/2006/main" prst="rect">
          <a:avLst/>
        </a:prstGeom>
        <a:gradFill xmlns:a="http://schemas.openxmlformats.org/drawingml/2006/main" flip="none" rotWithShape="1">
          <a:gsLst>
            <a:gs pos="0">
              <a:srgbClr val="FFFF00">
                <a:alpha val="26000"/>
              </a:srgbClr>
            </a:gs>
            <a:gs pos="100000">
              <a:srgbClr val="FFFFFF"/>
            </a:gs>
          </a:gsLst>
          <a:lin ang="0" scaled="1"/>
          <a:tileRect/>
        </a:gradFill>
      </cdr:spPr>
      <cdr:txBody>
        <a:bodyPr xmlns:a="http://schemas.openxmlformats.org/drawingml/2006/main" vert="horz"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60325" indent="0">
            <a:buNone/>
          </a:pPr>
          <a:r>
            <a:rPr lang="en-US" sz="1600" dirty="0" smtClean="0">
              <a:solidFill>
                <a:srgbClr val="424545"/>
              </a:solidFill>
            </a:rPr>
            <a:t>* Does </a:t>
          </a:r>
          <a:r>
            <a:rPr lang="en-US" sz="1600" dirty="0">
              <a:solidFill>
                <a:srgbClr val="424545"/>
              </a:solidFill>
            </a:rPr>
            <a:t>not include defense-in-depth CVSS 0</a:t>
          </a:r>
          <a:endParaRPr lang="en-US" sz="1600" dirty="0">
            <a:solidFill>
              <a:srgbClr val="424545"/>
            </a:solidFill>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0.72375</cdr:x>
      <cdr:y>0.08559</cdr:y>
    </cdr:from>
    <cdr:to>
      <cdr:x>0.94875</cdr:x>
      <cdr:y>0.32506</cdr:y>
    </cdr:to>
    <cdr:sp macro="" textlink="">
      <cdr:nvSpPr>
        <cdr:cNvPr id="2" name="Content Placeholder 2"/>
        <cdr:cNvSpPr>
          <a:spLocks xmlns:a="http://schemas.openxmlformats.org/drawingml/2006/main" noGrp="1"/>
        </cdr:cNvSpPr>
      </cdr:nvSpPr>
      <cdr:spPr>
        <a:xfrm xmlns:a="http://schemas.openxmlformats.org/drawingml/2006/main">
          <a:off x="6172200" y="381000"/>
          <a:ext cx="1918820" cy="1065951"/>
        </a:xfrm>
        <a:prstGeom xmlns:a="http://schemas.openxmlformats.org/drawingml/2006/main" prst="rect">
          <a:avLst/>
        </a:prstGeom>
        <a:gradFill xmlns:a="http://schemas.openxmlformats.org/drawingml/2006/main" flip="none" rotWithShape="1">
          <a:gsLst>
            <a:gs pos="0">
              <a:srgbClr val="FFFF00">
                <a:alpha val="26000"/>
              </a:srgbClr>
            </a:gs>
            <a:gs pos="100000">
              <a:srgbClr val="FFFFFF"/>
            </a:gs>
          </a:gsLst>
          <a:lin ang="0" scaled="1"/>
          <a:tileRect/>
        </a:gradFill>
      </cdr:spPr>
      <cdr:txBody>
        <a:bodyPr xmlns:a="http://schemas.openxmlformats.org/drawingml/2006/main" vert="horz"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60325" indent="0">
            <a:buNone/>
          </a:pPr>
          <a:r>
            <a:rPr lang="en-US" sz="1600" dirty="0" smtClean="0">
              <a:solidFill>
                <a:srgbClr val="424545"/>
              </a:solidFill>
            </a:rPr>
            <a:t>* Does </a:t>
          </a:r>
          <a:r>
            <a:rPr lang="en-US" sz="1600" dirty="0">
              <a:solidFill>
                <a:srgbClr val="424545"/>
              </a:solidFill>
            </a:rPr>
            <a:t>not include defense-in-depth CVSS 0</a:t>
          </a:r>
          <a:endParaRPr lang="en-US" sz="1600" dirty="0">
            <a:solidFill>
              <a:srgbClr val="424545"/>
            </a:solidFill>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3AC87-C8EB-8348-9919-96413A177D26}" type="datetimeFigureOut">
              <a:rPr lang="en-US" smtClean="0"/>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0E3E8-A985-A041-9070-C260B85FA492}" type="slidenum">
              <a:rPr lang="en-US" smtClean="0"/>
              <a:t>‹#›</a:t>
            </a:fld>
            <a:endParaRPr lang="en-US"/>
          </a:p>
        </p:txBody>
      </p:sp>
    </p:spTree>
    <p:extLst>
      <p:ext uri="{BB962C8B-B14F-4D97-AF65-F5344CB8AC3E}">
        <p14:creationId xmlns:p14="http://schemas.microsoft.com/office/powerpoint/2010/main" val="1111594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4</a:t>
            </a:fld>
            <a:endParaRPr lang="en-US"/>
          </a:p>
        </p:txBody>
      </p:sp>
    </p:spTree>
    <p:extLst>
      <p:ext uri="{BB962C8B-B14F-4D97-AF65-F5344CB8AC3E}">
        <p14:creationId xmlns:p14="http://schemas.microsoft.com/office/powerpoint/2010/main" val="267440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19</a:t>
            </a:fld>
            <a:endParaRPr lang="en-US"/>
          </a:p>
        </p:txBody>
      </p:sp>
    </p:spTree>
    <p:extLst>
      <p:ext uri="{BB962C8B-B14F-4D97-AF65-F5344CB8AC3E}">
        <p14:creationId xmlns:p14="http://schemas.microsoft.com/office/powerpoint/2010/main" val="344283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CERT</a:t>
            </a:r>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30</a:t>
            </a:fld>
            <a:endParaRPr lang="en-US"/>
          </a:p>
        </p:txBody>
      </p:sp>
    </p:spTree>
    <p:extLst>
      <p:ext uri="{BB962C8B-B14F-4D97-AF65-F5344CB8AC3E}">
        <p14:creationId xmlns:p14="http://schemas.microsoft.com/office/powerpoint/2010/main" val="116656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31</a:t>
            </a:fld>
            <a:endParaRPr lang="en-US"/>
          </a:p>
        </p:txBody>
      </p:sp>
    </p:spTree>
    <p:extLst>
      <p:ext uri="{BB962C8B-B14F-4D97-AF65-F5344CB8AC3E}">
        <p14:creationId xmlns:p14="http://schemas.microsoft.com/office/powerpoint/2010/main" val="169361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38</a:t>
            </a:fld>
            <a:endParaRPr lang="en-US"/>
          </a:p>
        </p:txBody>
      </p:sp>
    </p:spTree>
    <p:extLst>
      <p:ext uri="{BB962C8B-B14F-4D97-AF65-F5344CB8AC3E}">
        <p14:creationId xmlns:p14="http://schemas.microsoft.com/office/powerpoint/2010/main" val="204450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39</a:t>
            </a:fld>
            <a:endParaRPr lang="en-US"/>
          </a:p>
        </p:txBody>
      </p:sp>
    </p:spTree>
    <p:extLst>
      <p:ext uri="{BB962C8B-B14F-4D97-AF65-F5344CB8AC3E}">
        <p14:creationId xmlns:p14="http://schemas.microsoft.com/office/powerpoint/2010/main" val="197041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Self-signed</a:t>
            </a:r>
            <a:r>
              <a:rPr lang="en-US" baseline="0" dirty="0" smtClean="0"/>
              <a:t> for a known community acceptable</a:t>
            </a:r>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42</a:t>
            </a:fld>
            <a:endParaRPr lang="en-US"/>
          </a:p>
        </p:txBody>
      </p:sp>
    </p:spTree>
    <p:extLst>
      <p:ext uri="{BB962C8B-B14F-4D97-AF65-F5344CB8AC3E}">
        <p14:creationId xmlns:p14="http://schemas.microsoft.com/office/powerpoint/2010/main" val="146674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45</a:t>
            </a:fld>
            <a:endParaRPr lang="en-US"/>
          </a:p>
        </p:txBody>
      </p:sp>
    </p:spTree>
    <p:extLst>
      <p:ext uri="{BB962C8B-B14F-4D97-AF65-F5344CB8AC3E}">
        <p14:creationId xmlns:p14="http://schemas.microsoft.com/office/powerpoint/2010/main" val="348766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5</a:t>
            </a:fld>
            <a:endParaRPr lang="en-US"/>
          </a:p>
        </p:txBody>
      </p:sp>
    </p:spTree>
    <p:extLst>
      <p:ext uri="{BB962C8B-B14F-4D97-AF65-F5344CB8AC3E}">
        <p14:creationId xmlns:p14="http://schemas.microsoft.com/office/powerpoint/2010/main" val="79009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TIOBE language survey</a:t>
            </a:r>
          </a:p>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6</a:t>
            </a:fld>
            <a:endParaRPr lang="en-US"/>
          </a:p>
        </p:txBody>
      </p:sp>
    </p:spTree>
    <p:extLst>
      <p:ext uri="{BB962C8B-B14F-4D97-AF65-F5344CB8AC3E}">
        <p14:creationId xmlns:p14="http://schemas.microsoft.com/office/powerpoint/2010/main" val="235946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9</a:t>
            </a:fld>
            <a:endParaRPr lang="en-US"/>
          </a:p>
        </p:txBody>
      </p:sp>
    </p:spTree>
    <p:extLst>
      <p:ext uri="{BB962C8B-B14F-4D97-AF65-F5344CB8AC3E}">
        <p14:creationId xmlns:p14="http://schemas.microsoft.com/office/powerpoint/2010/main" val="416782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10</a:t>
            </a:fld>
            <a:endParaRPr lang="en-US"/>
          </a:p>
        </p:txBody>
      </p:sp>
    </p:spTree>
    <p:extLst>
      <p:ext uri="{BB962C8B-B14F-4D97-AF65-F5344CB8AC3E}">
        <p14:creationId xmlns:p14="http://schemas.microsoft.com/office/powerpoint/2010/main" val="58459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11</a:t>
            </a:fld>
            <a:endParaRPr lang="en-US"/>
          </a:p>
        </p:txBody>
      </p:sp>
    </p:spTree>
    <p:extLst>
      <p:ext uri="{BB962C8B-B14F-4D97-AF65-F5344CB8AC3E}">
        <p14:creationId xmlns:p14="http://schemas.microsoft.com/office/powerpoint/2010/main" val="58459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12</a:t>
            </a:fld>
            <a:endParaRPr lang="en-US"/>
          </a:p>
        </p:txBody>
      </p:sp>
    </p:spTree>
    <p:extLst>
      <p:ext uri="{BB962C8B-B14F-4D97-AF65-F5344CB8AC3E}">
        <p14:creationId xmlns:p14="http://schemas.microsoft.com/office/powerpoint/2010/main" val="58459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13</a:t>
            </a:fld>
            <a:endParaRPr lang="en-US"/>
          </a:p>
        </p:txBody>
      </p:sp>
    </p:spTree>
    <p:extLst>
      <p:ext uri="{BB962C8B-B14F-4D97-AF65-F5344CB8AC3E}">
        <p14:creationId xmlns:p14="http://schemas.microsoft.com/office/powerpoint/2010/main" val="58459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14</a:t>
            </a:fld>
            <a:endParaRPr lang="en-US"/>
          </a:p>
        </p:txBody>
      </p:sp>
    </p:spTree>
    <p:extLst>
      <p:ext uri="{BB962C8B-B14F-4D97-AF65-F5344CB8AC3E}">
        <p14:creationId xmlns:p14="http://schemas.microsoft.com/office/powerpoint/2010/main" val="58459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6FEBB-A470-7947-BE3F-33BFF4FB56D6}" type="datetimeFigureOut">
              <a:rPr lang="en-US"/>
              <a:pPr>
                <a:defRPr/>
              </a:pPr>
              <a:t>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D5A45-954F-8F46-BD86-8AC745CDEB84}" type="slidenum">
              <a:rPr lang="en-US"/>
              <a:pPr>
                <a:defRPr/>
              </a:pPr>
              <a:t>‹#›</a:t>
            </a:fld>
            <a:endParaRPr lang="en-US"/>
          </a:p>
        </p:txBody>
      </p:sp>
    </p:spTree>
    <p:extLst>
      <p:ext uri="{BB962C8B-B14F-4D97-AF65-F5344CB8AC3E}">
        <p14:creationId xmlns:p14="http://schemas.microsoft.com/office/powerpoint/2010/main" val="79501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888-E095-2D4C-BB20-7401D3CFB5F8}" type="datetimeFigureOut">
              <a:rPr lang="en-US"/>
              <a:pPr>
                <a:defRPr/>
              </a:pPr>
              <a:t>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BDED06-42C1-B146-AF4E-98B01FB2BFAE}" type="slidenum">
              <a:rPr lang="en-US"/>
              <a:pPr>
                <a:defRPr/>
              </a:pPr>
              <a:t>‹#›</a:t>
            </a:fld>
            <a:endParaRPr lang="en-US"/>
          </a:p>
        </p:txBody>
      </p:sp>
    </p:spTree>
    <p:extLst>
      <p:ext uri="{BB962C8B-B14F-4D97-AF65-F5344CB8AC3E}">
        <p14:creationId xmlns:p14="http://schemas.microsoft.com/office/powerpoint/2010/main" val="265816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AA292-B01E-CB44-813D-129409B579FC}" type="datetimeFigureOut">
              <a:rPr lang="en-US"/>
              <a:pPr>
                <a:defRPr/>
              </a:pPr>
              <a:t>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AC1E2-1E92-D340-ADE2-E0D450442F9D}" type="slidenum">
              <a:rPr lang="en-US"/>
              <a:pPr>
                <a:defRPr/>
              </a:pPr>
              <a:t>‹#›</a:t>
            </a:fld>
            <a:endParaRPr lang="en-US"/>
          </a:p>
        </p:txBody>
      </p:sp>
    </p:spTree>
    <p:extLst>
      <p:ext uri="{BB962C8B-B14F-4D97-AF65-F5344CB8AC3E}">
        <p14:creationId xmlns:p14="http://schemas.microsoft.com/office/powerpoint/2010/main" val="80758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18A14-A6D5-0546-9B7A-3C05AC55827F}" type="datetimeFigureOut">
              <a:rPr lang="en-US"/>
              <a:pPr>
                <a:defRPr/>
              </a:pPr>
              <a:t>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BB76D9-4281-1648-A385-581089AAB950}" type="slidenum">
              <a:rPr lang="en-US"/>
              <a:pPr>
                <a:defRPr/>
              </a:pPr>
              <a:t>‹#›</a:t>
            </a:fld>
            <a:endParaRPr lang="en-US"/>
          </a:p>
        </p:txBody>
      </p:sp>
    </p:spTree>
    <p:extLst>
      <p:ext uri="{BB962C8B-B14F-4D97-AF65-F5344CB8AC3E}">
        <p14:creationId xmlns:p14="http://schemas.microsoft.com/office/powerpoint/2010/main" val="391425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B731A-6227-6440-A4AF-4B0D17A89742}" type="datetimeFigureOut">
              <a:rPr lang="en-US"/>
              <a:pPr>
                <a:defRPr/>
              </a:pPr>
              <a:t>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02CAD7-F30D-A04B-8848-A565B0185560}" type="slidenum">
              <a:rPr lang="en-US"/>
              <a:pPr>
                <a:defRPr/>
              </a:pPr>
              <a:t>‹#›</a:t>
            </a:fld>
            <a:endParaRPr lang="en-US"/>
          </a:p>
        </p:txBody>
      </p:sp>
    </p:spTree>
    <p:extLst>
      <p:ext uri="{BB962C8B-B14F-4D97-AF65-F5344CB8AC3E}">
        <p14:creationId xmlns:p14="http://schemas.microsoft.com/office/powerpoint/2010/main" val="114077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F32F84-949E-4442-9820-23703846EBFF}" type="datetimeFigureOut">
              <a:rPr lang="en-US"/>
              <a:pPr>
                <a:defRPr/>
              </a:pPr>
              <a:t>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9CBA91-25D8-C64D-8FCF-458465B6D72C}" type="slidenum">
              <a:rPr lang="en-US"/>
              <a:pPr>
                <a:defRPr/>
              </a:pPr>
              <a:t>‹#›</a:t>
            </a:fld>
            <a:endParaRPr lang="en-US"/>
          </a:p>
        </p:txBody>
      </p:sp>
    </p:spTree>
    <p:extLst>
      <p:ext uri="{BB962C8B-B14F-4D97-AF65-F5344CB8AC3E}">
        <p14:creationId xmlns:p14="http://schemas.microsoft.com/office/powerpoint/2010/main" val="310959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AF2E7-95C5-544E-8854-AE4B39EB4E74}" type="datetimeFigureOut">
              <a:rPr lang="en-US"/>
              <a:pPr>
                <a:defRPr/>
              </a:pPr>
              <a:t>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173AB4-03AA-A542-95B0-54C19233191C}" type="slidenum">
              <a:rPr lang="en-US"/>
              <a:pPr>
                <a:defRPr/>
              </a:pPr>
              <a:t>‹#›</a:t>
            </a:fld>
            <a:endParaRPr lang="en-US"/>
          </a:p>
        </p:txBody>
      </p:sp>
    </p:spTree>
    <p:extLst>
      <p:ext uri="{BB962C8B-B14F-4D97-AF65-F5344CB8AC3E}">
        <p14:creationId xmlns:p14="http://schemas.microsoft.com/office/powerpoint/2010/main" val="331071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C663B-87B6-F646-B1F0-10FC705CCB69}" type="datetimeFigureOut">
              <a:rPr lang="en-US"/>
              <a:pPr>
                <a:defRPr/>
              </a:pPr>
              <a:t>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BB5EC9-BD38-C941-94CF-0594E80CFB51}" type="slidenum">
              <a:rPr lang="en-US"/>
              <a:pPr>
                <a:defRPr/>
              </a:pPr>
              <a:t>‹#›</a:t>
            </a:fld>
            <a:endParaRPr lang="en-US"/>
          </a:p>
        </p:txBody>
      </p:sp>
    </p:spTree>
    <p:extLst>
      <p:ext uri="{BB962C8B-B14F-4D97-AF65-F5344CB8AC3E}">
        <p14:creationId xmlns:p14="http://schemas.microsoft.com/office/powerpoint/2010/main" val="146701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5057C-921C-B343-A98A-696A5ED343D5}" type="datetimeFigureOut">
              <a:rPr lang="en-US"/>
              <a:pPr>
                <a:defRPr/>
              </a:pPr>
              <a:t>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F48A28-C24A-5044-96BA-66A978084637}" type="slidenum">
              <a:rPr lang="en-US"/>
              <a:pPr>
                <a:defRPr/>
              </a:pPr>
              <a:t>‹#›</a:t>
            </a:fld>
            <a:endParaRPr lang="en-US"/>
          </a:p>
        </p:txBody>
      </p:sp>
    </p:spTree>
    <p:extLst>
      <p:ext uri="{BB962C8B-B14F-4D97-AF65-F5344CB8AC3E}">
        <p14:creationId xmlns:p14="http://schemas.microsoft.com/office/powerpoint/2010/main" val="210471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241EF-DAB8-994A-BCA3-663249272C06}" type="datetimeFigureOut">
              <a:rPr lang="en-US"/>
              <a:pPr>
                <a:defRPr/>
              </a:pPr>
              <a:t>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3EDAAE-7A6E-F94D-B127-30FD685B6F06}" type="slidenum">
              <a:rPr lang="en-US"/>
              <a:pPr>
                <a:defRPr/>
              </a:pPr>
              <a:t>‹#›</a:t>
            </a:fld>
            <a:endParaRPr lang="en-US"/>
          </a:p>
        </p:txBody>
      </p:sp>
    </p:spTree>
    <p:extLst>
      <p:ext uri="{BB962C8B-B14F-4D97-AF65-F5344CB8AC3E}">
        <p14:creationId xmlns:p14="http://schemas.microsoft.com/office/powerpoint/2010/main" val="254659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FFFD9-9200-FA4C-9CC0-D864386F9E24}" type="datetimeFigureOut">
              <a:rPr lang="en-US"/>
              <a:pPr>
                <a:defRPr/>
              </a:pPr>
              <a:t>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A1384-9373-A147-93DA-7558584FEEF7}" type="slidenum">
              <a:rPr lang="en-US"/>
              <a:pPr>
                <a:defRPr/>
              </a:pPr>
              <a:t>‹#›</a:t>
            </a:fld>
            <a:endParaRPr lang="en-US"/>
          </a:p>
        </p:txBody>
      </p:sp>
    </p:spTree>
    <p:extLst>
      <p:ext uri="{BB962C8B-B14F-4D97-AF65-F5344CB8AC3E}">
        <p14:creationId xmlns:p14="http://schemas.microsoft.com/office/powerpoint/2010/main" val="3345173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67200" y="76200"/>
            <a:ext cx="472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987D626-F4EA-A643-A6D4-41DCDDDDF396}" type="datetimeFigureOut">
              <a:rPr lang="en-US"/>
              <a:pPr>
                <a:defRPr/>
              </a:pPr>
              <a:t>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D12DD90-29F8-6543-9060-B94BDA104F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800" kern="1200">
          <a:solidFill>
            <a:srgbClr val="D9D9D9"/>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hyperlink" Target="mailto:secalert_us@oracle.com" TargetMode="External"/><Relationship Id="rId4" Type="http://schemas.openxmlformats.org/officeDocument/2006/relationships/hyperlink" Target="http://bugreport.sun.com/bugreport/" TargetMode="External"/><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3124200"/>
            <a:ext cx="7772400" cy="1981200"/>
          </a:xfrm>
        </p:spPr>
        <p:txBody>
          <a:bodyPr/>
          <a:lstStyle/>
          <a:p>
            <a:pPr algn="l"/>
            <a:r>
              <a:rPr lang="en-US" sz="3600" dirty="0" smtClean="0">
                <a:solidFill>
                  <a:schemeClr val="bg1"/>
                </a:solidFill>
                <a:latin typeface="Helvetica"/>
                <a:cs typeface="Helvetica"/>
              </a:rPr>
              <a:t>Making the Future Secure with Java</a:t>
            </a:r>
            <a:endParaRPr lang="en-US" sz="3600" dirty="0">
              <a:solidFill>
                <a:schemeClr val="bg1"/>
              </a:solidFill>
              <a:latin typeface="Helvetica"/>
              <a:cs typeface="Helvetica"/>
            </a:endParaRPr>
          </a:p>
        </p:txBody>
      </p:sp>
      <p:sp>
        <p:nvSpPr>
          <p:cNvPr id="3" name="Subtitle 2"/>
          <p:cNvSpPr>
            <a:spLocks noGrp="1"/>
          </p:cNvSpPr>
          <p:nvPr>
            <p:ph type="subTitle" idx="1"/>
          </p:nvPr>
        </p:nvSpPr>
        <p:spPr>
          <a:xfrm>
            <a:off x="685800" y="4800600"/>
            <a:ext cx="7772400" cy="1371600"/>
          </a:xfrm>
        </p:spPr>
        <p:txBody>
          <a:bodyPr rtlCol="0">
            <a:noAutofit/>
          </a:bodyPr>
          <a:lstStyle/>
          <a:p>
            <a:pPr algn="l" fontAlgn="auto">
              <a:spcAft>
                <a:spcPts val="0"/>
              </a:spcAft>
              <a:buFont typeface="Arial" pitchFamily="34" charset="0"/>
              <a:buNone/>
              <a:defRPr/>
            </a:pPr>
            <a:r>
              <a:rPr lang="en-US" sz="2000" dirty="0" smtClean="0">
                <a:solidFill>
                  <a:schemeClr val="bg1"/>
                </a:solidFill>
                <a:latin typeface="Helvetica"/>
                <a:ea typeface="+mn-ea"/>
                <a:cs typeface="Helvetica"/>
              </a:rPr>
              <a:t>Milton Smith</a:t>
            </a:r>
          </a:p>
          <a:p>
            <a:pPr algn="l" fontAlgn="auto">
              <a:spcAft>
                <a:spcPts val="0"/>
              </a:spcAft>
              <a:buFont typeface="Arial" pitchFamily="34" charset="0"/>
              <a:buNone/>
              <a:defRPr/>
            </a:pPr>
            <a:r>
              <a:rPr lang="en-US" sz="2000" dirty="0" smtClean="0">
                <a:solidFill>
                  <a:schemeClr val="bg1"/>
                </a:solidFill>
                <a:latin typeface="Helvetica"/>
                <a:ea typeface="+mn-ea"/>
                <a:cs typeface="Helvetica"/>
              </a:rPr>
              <a:t>Sr. Principal Security PM, Oracle</a:t>
            </a:r>
          </a:p>
          <a:p>
            <a:pPr algn="l" fontAlgn="auto">
              <a:spcAft>
                <a:spcPts val="0"/>
              </a:spcAft>
              <a:buFont typeface="Arial" pitchFamily="34" charset="0"/>
              <a:buNone/>
              <a:defRPr/>
            </a:pPr>
            <a:r>
              <a:rPr lang="en-US" sz="2000" dirty="0" smtClean="0">
                <a:solidFill>
                  <a:schemeClr val="bg1"/>
                </a:solidFill>
                <a:latin typeface="Helvetica"/>
                <a:ea typeface="+mn-ea"/>
                <a:cs typeface="Helvetica"/>
              </a:rPr>
              <a:t>Java Platform Group</a:t>
            </a:r>
          </a:p>
          <a:p>
            <a:pPr algn="l" fontAlgn="auto">
              <a:spcAft>
                <a:spcPts val="0"/>
              </a:spcAft>
              <a:buFont typeface="Arial" pitchFamily="34" charset="0"/>
              <a:buNone/>
              <a:defRPr/>
            </a:pPr>
            <a:r>
              <a:rPr lang="en-US" sz="2000" dirty="0" smtClean="0">
                <a:solidFill>
                  <a:schemeClr val="bg1"/>
                </a:solidFill>
                <a:latin typeface="Helvetica"/>
                <a:ea typeface="+mn-ea"/>
                <a:cs typeface="Helvetica"/>
              </a:rPr>
              <a:t>Twitter, @</a:t>
            </a:r>
            <a:r>
              <a:rPr lang="en-US" sz="2000" dirty="0" err="1" smtClean="0">
                <a:solidFill>
                  <a:schemeClr val="bg1"/>
                </a:solidFill>
                <a:latin typeface="Helvetica"/>
                <a:ea typeface="+mn-ea"/>
                <a:cs typeface="Helvetica"/>
              </a:rPr>
              <a:t>spoofzu</a:t>
            </a:r>
            <a:endParaRPr lang="en-US" sz="2000" dirty="0">
              <a:solidFill>
                <a:schemeClr val="bg1"/>
              </a:solidFill>
              <a:latin typeface="Helvetica"/>
              <a:ea typeface="+mn-e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Content Placeholder 2"/>
          <p:cNvSpPr>
            <a:spLocks noGrp="1"/>
          </p:cNvSpPr>
          <p:nvPr>
            <p:ph idx="1"/>
          </p:nvPr>
        </p:nvSpPr>
        <p:spPr>
          <a:xfrm>
            <a:off x="457200" y="1676400"/>
            <a:ext cx="8229600" cy="4449763"/>
          </a:xfrm>
        </p:spPr>
        <p:txBody>
          <a:bodyPr/>
          <a:lstStyle/>
          <a:p>
            <a:pPr marL="0" indent="0">
              <a:buNone/>
            </a:pPr>
            <a:endParaRPr lang="en-US" sz="1900" dirty="0">
              <a:latin typeface="Arial"/>
              <a:cs typeface="Arial"/>
            </a:endParaRPr>
          </a:p>
          <a:p>
            <a:pPr>
              <a:buFont typeface="Wingdings" charset="2"/>
              <a:buChar char="§"/>
            </a:pPr>
            <a:r>
              <a:rPr lang="en-US" sz="1900" dirty="0" smtClean="0">
                <a:latin typeface="Arial"/>
                <a:cs typeface="Arial"/>
              </a:rPr>
              <a:t>Correcting or corroborating articles in media provides more information to adversaries</a:t>
            </a:r>
          </a:p>
          <a:p>
            <a:pPr>
              <a:buFont typeface="Wingdings" charset="2"/>
              <a:buChar char="§"/>
            </a:pPr>
            <a:endParaRPr lang="en-US" sz="1900" dirty="0">
              <a:latin typeface="Arial"/>
              <a:cs typeface="Arial"/>
            </a:endParaRPr>
          </a:p>
          <a:p>
            <a:pPr>
              <a:buFont typeface="Wingdings" charset="2"/>
              <a:buChar char="§"/>
            </a:pPr>
            <a:r>
              <a:rPr lang="en-US" sz="1900" dirty="0" smtClean="0">
                <a:latin typeface="Arial"/>
                <a:cs typeface="Arial"/>
              </a:rPr>
              <a:t>Most articles don’t provide engineering details necessary for verification</a:t>
            </a:r>
          </a:p>
          <a:p>
            <a:pPr>
              <a:buFont typeface="Wingdings" charset="2"/>
              <a:buChar char="§"/>
            </a:pPr>
            <a:endParaRPr lang="en-US" sz="1900" dirty="0">
              <a:latin typeface="Arial"/>
              <a:cs typeface="Arial"/>
            </a:endParaRPr>
          </a:p>
          <a:p>
            <a:pPr>
              <a:buFont typeface="Wingdings" charset="2"/>
              <a:buChar char="§"/>
            </a:pPr>
            <a:r>
              <a:rPr lang="en-US" sz="1900" dirty="0" smtClean="0">
                <a:latin typeface="Arial"/>
                <a:cs typeface="Arial"/>
              </a:rPr>
              <a:t>Responding to individual reports forces Java communities to track social media for Oracle </a:t>
            </a:r>
            <a:r>
              <a:rPr lang="en-US" sz="1900" dirty="0" smtClean="0">
                <a:latin typeface="Arial"/>
                <a:cs typeface="Arial"/>
              </a:rPr>
              <a:t>news</a:t>
            </a:r>
          </a:p>
          <a:p>
            <a:pPr>
              <a:buFont typeface="Wingdings" charset="2"/>
              <a:buChar char="§"/>
            </a:pPr>
            <a:endParaRPr lang="en-US" sz="1900" dirty="0">
              <a:latin typeface="Arial"/>
              <a:cs typeface="Arial"/>
            </a:endParaRPr>
          </a:p>
          <a:p>
            <a:pPr>
              <a:buFont typeface="Wingdings" charset="2"/>
              <a:buChar char="§"/>
            </a:pPr>
            <a:r>
              <a:rPr lang="en-US" sz="1900" dirty="0" smtClean="0">
                <a:latin typeface="Arial"/>
                <a:cs typeface="Arial"/>
              </a:rPr>
              <a:t>Information Oracle releases is precise, actionable, and everyone receives it at the same time</a:t>
            </a:r>
            <a:endParaRPr lang="en-US" sz="1900" dirty="0" smtClean="0">
              <a:latin typeface="Arial"/>
              <a:cs typeface="Arial"/>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Security Policies – Communications (cont’d)</a:t>
            </a:r>
            <a:endParaRPr lang="en-US" sz="2800" dirty="0">
              <a:latin typeface="Arial"/>
              <a:cs typeface="Arial"/>
            </a:endParaRPr>
          </a:p>
        </p:txBody>
      </p:sp>
      <p:sp>
        <p:nvSpPr>
          <p:cNvPr id="9" name="TextBox 8"/>
          <p:cNvSpPr txBox="1"/>
          <p:nvPr/>
        </p:nvSpPr>
        <p:spPr>
          <a:xfrm>
            <a:off x="228600" y="1371600"/>
            <a:ext cx="5702215" cy="369332"/>
          </a:xfrm>
          <a:prstGeom prst="rect">
            <a:avLst/>
          </a:prstGeom>
          <a:noFill/>
        </p:spPr>
        <p:txBody>
          <a:bodyPr wrap="none" rtlCol="0">
            <a:spAutoFit/>
          </a:bodyPr>
          <a:lstStyle/>
          <a:p>
            <a:r>
              <a:rPr lang="en-US" b="1" dirty="0" smtClean="0">
                <a:solidFill>
                  <a:srgbClr val="3366FF"/>
                </a:solidFill>
              </a:rPr>
              <a:t>Why we don’t respond to alleged security vulnerabilities?</a:t>
            </a:r>
            <a:endParaRPr lang="en-US" b="1" dirty="0">
              <a:solidFill>
                <a:srgbClr val="3366FF"/>
              </a:solidFill>
            </a:endParaRPr>
          </a:p>
        </p:txBody>
      </p:sp>
    </p:spTree>
    <p:extLst>
      <p:ext uri="{BB962C8B-B14F-4D97-AF65-F5344CB8AC3E}">
        <p14:creationId xmlns:p14="http://schemas.microsoft.com/office/powerpoint/2010/main" val="22300443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Content Placeholder 2"/>
          <p:cNvSpPr>
            <a:spLocks noGrp="1"/>
          </p:cNvSpPr>
          <p:nvPr>
            <p:ph idx="1"/>
          </p:nvPr>
        </p:nvSpPr>
        <p:spPr>
          <a:xfrm>
            <a:off x="381000" y="2209801"/>
            <a:ext cx="8229600" cy="3276600"/>
          </a:xfrm>
        </p:spPr>
        <p:txBody>
          <a:bodyPr/>
          <a:lstStyle/>
          <a:p>
            <a:pPr>
              <a:buFont typeface="Wingdings" charset="2"/>
              <a:buChar char="§"/>
            </a:pPr>
            <a:r>
              <a:rPr lang="en-US" sz="2000" dirty="0" smtClean="0">
                <a:latin typeface="Arial"/>
                <a:cs typeface="Arial"/>
              </a:rPr>
              <a:t>Common Vulnerability Scoring System (CVSS)</a:t>
            </a:r>
          </a:p>
          <a:p>
            <a:pPr>
              <a:buFont typeface="Wingdings" charset="2"/>
              <a:buChar char="§"/>
            </a:pPr>
            <a:endParaRPr lang="en-US" sz="2000" dirty="0">
              <a:latin typeface="Arial"/>
              <a:cs typeface="Arial"/>
            </a:endParaRPr>
          </a:p>
          <a:p>
            <a:pPr>
              <a:buFont typeface="Wingdings" charset="2"/>
              <a:buChar char="§"/>
            </a:pPr>
            <a:r>
              <a:rPr lang="en-US" sz="2000" dirty="0" smtClean="0">
                <a:latin typeface="Arial"/>
                <a:cs typeface="Arial"/>
              </a:rPr>
              <a:t>Vulnerability submissions reviewed (triage) and CVSS scores assigned</a:t>
            </a:r>
          </a:p>
          <a:p>
            <a:pPr>
              <a:buFont typeface="Wingdings" charset="2"/>
              <a:buChar char="§"/>
            </a:pPr>
            <a:endParaRPr lang="en-US" sz="2000" dirty="0">
              <a:latin typeface="Arial"/>
              <a:cs typeface="Arial"/>
            </a:endParaRPr>
          </a:p>
          <a:p>
            <a:pPr>
              <a:buFont typeface="Wingdings" charset="2"/>
              <a:buChar char="§"/>
            </a:pPr>
            <a:r>
              <a:rPr lang="en-US" sz="2000" dirty="0" smtClean="0">
                <a:latin typeface="Arial"/>
                <a:cs typeface="Arial"/>
              </a:rPr>
              <a:t>Remediate according to risk and influenced by CVSS score</a:t>
            </a: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Security Policies – Remediation</a:t>
            </a:r>
            <a:endParaRPr lang="en-US" sz="2800" dirty="0">
              <a:latin typeface="Arial"/>
              <a:cs typeface="Arial"/>
            </a:endParaRPr>
          </a:p>
        </p:txBody>
      </p:sp>
      <p:sp>
        <p:nvSpPr>
          <p:cNvPr id="9" name="TextBox 8"/>
          <p:cNvSpPr txBox="1"/>
          <p:nvPr/>
        </p:nvSpPr>
        <p:spPr>
          <a:xfrm>
            <a:off x="228600" y="1371600"/>
            <a:ext cx="2738024" cy="369332"/>
          </a:xfrm>
          <a:prstGeom prst="rect">
            <a:avLst/>
          </a:prstGeom>
          <a:noFill/>
        </p:spPr>
        <p:txBody>
          <a:bodyPr wrap="none" rtlCol="0">
            <a:spAutoFit/>
          </a:bodyPr>
          <a:lstStyle/>
          <a:p>
            <a:r>
              <a:rPr lang="en-US" b="1" dirty="0" smtClean="0">
                <a:solidFill>
                  <a:srgbClr val="3366FF"/>
                </a:solidFill>
              </a:rPr>
              <a:t>Managing vulnerabilities…</a:t>
            </a:r>
            <a:endParaRPr lang="en-US" b="1" dirty="0">
              <a:solidFill>
                <a:srgbClr val="3366FF"/>
              </a:solidFill>
            </a:endParaRPr>
          </a:p>
        </p:txBody>
      </p:sp>
    </p:spTree>
    <p:extLst>
      <p:ext uri="{BB962C8B-B14F-4D97-AF65-F5344CB8AC3E}">
        <p14:creationId xmlns:p14="http://schemas.microsoft.com/office/powerpoint/2010/main" val="27380867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Content Placeholder 2"/>
          <p:cNvSpPr>
            <a:spLocks noGrp="1"/>
          </p:cNvSpPr>
          <p:nvPr>
            <p:ph idx="1"/>
          </p:nvPr>
        </p:nvSpPr>
        <p:spPr>
          <a:xfrm>
            <a:off x="457200" y="2209801"/>
            <a:ext cx="8229600" cy="3276600"/>
          </a:xfrm>
        </p:spPr>
        <p:txBody>
          <a:bodyPr/>
          <a:lstStyle/>
          <a:p>
            <a:pPr marL="0" indent="0">
              <a:buNone/>
            </a:pPr>
            <a:r>
              <a:rPr lang="en-US" sz="2000" b="1" dirty="0" smtClean="0">
                <a:latin typeface="Arial"/>
                <a:cs typeface="Arial"/>
              </a:rPr>
              <a:t>Critical Patch Update (CPU)</a:t>
            </a:r>
            <a:r>
              <a:rPr lang="en-US" sz="2000" dirty="0" smtClean="0">
                <a:latin typeface="Arial"/>
                <a:cs typeface="Arial"/>
              </a:rPr>
              <a:t>, security patches.  Regular patching process.  Applicable for all Oracle products (and now include Java). </a:t>
            </a:r>
            <a:r>
              <a:rPr lang="en-US" sz="2000" dirty="0">
                <a:latin typeface="Arial"/>
                <a:cs typeface="Arial"/>
              </a:rPr>
              <a:t>Published one year in advance. </a:t>
            </a:r>
            <a:endParaRPr lang="en-US" sz="2000" dirty="0" smtClean="0">
              <a:latin typeface="Arial"/>
              <a:cs typeface="Arial"/>
            </a:endParaRPr>
          </a:p>
          <a:p>
            <a:pPr>
              <a:buFont typeface="Wingdings" charset="2"/>
              <a:buChar char="§"/>
            </a:pPr>
            <a:endParaRPr lang="en-US" sz="2000" dirty="0">
              <a:latin typeface="Arial"/>
              <a:cs typeface="Arial"/>
            </a:endParaRPr>
          </a:p>
          <a:p>
            <a:pPr marL="0" indent="0">
              <a:buNone/>
            </a:pPr>
            <a:r>
              <a:rPr lang="en-US" sz="2000" b="1" dirty="0" smtClean="0">
                <a:latin typeface="Arial"/>
                <a:cs typeface="Arial"/>
              </a:rPr>
              <a:t>Security Alerts (SA)</a:t>
            </a:r>
            <a:r>
              <a:rPr lang="en-US" sz="2000" dirty="0" smtClean="0">
                <a:latin typeface="Arial"/>
                <a:cs typeface="Arial"/>
              </a:rPr>
              <a:t>, emergency security patches.  Issued as a last resort and only if absolutely necessary</a:t>
            </a: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Security Policies – Remediation</a:t>
            </a:r>
            <a:endParaRPr lang="en-US" sz="2800" dirty="0">
              <a:latin typeface="Arial"/>
              <a:cs typeface="Arial"/>
            </a:endParaRPr>
          </a:p>
        </p:txBody>
      </p:sp>
      <p:sp>
        <p:nvSpPr>
          <p:cNvPr id="9" name="TextBox 8"/>
          <p:cNvSpPr txBox="1"/>
          <p:nvPr/>
        </p:nvSpPr>
        <p:spPr>
          <a:xfrm>
            <a:off x="228600" y="1371600"/>
            <a:ext cx="2056234" cy="369332"/>
          </a:xfrm>
          <a:prstGeom prst="rect">
            <a:avLst/>
          </a:prstGeom>
          <a:noFill/>
        </p:spPr>
        <p:txBody>
          <a:bodyPr wrap="none" rtlCol="0">
            <a:spAutoFit/>
          </a:bodyPr>
          <a:lstStyle/>
          <a:p>
            <a:r>
              <a:rPr lang="en-US" b="1" dirty="0" smtClean="0">
                <a:solidFill>
                  <a:srgbClr val="3366FF"/>
                </a:solidFill>
              </a:rPr>
              <a:t>Software delivery…</a:t>
            </a:r>
            <a:endParaRPr lang="en-US" b="1" dirty="0">
              <a:solidFill>
                <a:srgbClr val="3366FF"/>
              </a:solidFill>
            </a:endParaRPr>
          </a:p>
        </p:txBody>
      </p:sp>
    </p:spTree>
    <p:extLst>
      <p:ext uri="{BB962C8B-B14F-4D97-AF65-F5344CB8AC3E}">
        <p14:creationId xmlns:p14="http://schemas.microsoft.com/office/powerpoint/2010/main" val="2913993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Security Throughout Development Lifecycle</a:t>
            </a:r>
            <a:endParaRPr lang="en-US" sz="2800" dirty="0">
              <a:latin typeface="Arial"/>
              <a:cs typeface="Arial"/>
            </a:endParaRPr>
          </a:p>
        </p:txBody>
      </p:sp>
      <p:grpSp>
        <p:nvGrpSpPr>
          <p:cNvPr id="7" name="Group 6"/>
          <p:cNvGrpSpPr/>
          <p:nvPr/>
        </p:nvGrpSpPr>
        <p:grpSpPr>
          <a:xfrm>
            <a:off x="152400" y="1981200"/>
            <a:ext cx="8915400" cy="2301875"/>
            <a:chOff x="0" y="1368425"/>
            <a:chExt cx="9144000" cy="2886075"/>
          </a:xfrm>
        </p:grpSpPr>
        <p:sp>
          <p:nvSpPr>
            <p:cNvPr id="8" name="AutoShape 14"/>
            <p:cNvSpPr>
              <a:spLocks noChangeArrowheads="1"/>
            </p:cNvSpPr>
            <p:nvPr/>
          </p:nvSpPr>
          <p:spPr bwMode="gray">
            <a:xfrm>
              <a:off x="0" y="1368425"/>
              <a:ext cx="9144000" cy="2886075"/>
            </a:xfrm>
            <a:prstGeom prst="chevron">
              <a:avLst>
                <a:gd name="adj" fmla="val 30182"/>
              </a:avLst>
            </a:prstGeom>
            <a:solidFill>
              <a:srgbClr val="E5E5E5">
                <a:alpha val="59607"/>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l"/>
              <a:endParaRPr lang="en-US" sz="1800"/>
            </a:p>
          </p:txBody>
        </p:sp>
        <p:sp>
          <p:nvSpPr>
            <p:cNvPr id="9" name="AutoShape 11"/>
            <p:cNvSpPr>
              <a:spLocks noChangeArrowheads="1"/>
            </p:cNvSpPr>
            <p:nvPr/>
          </p:nvSpPr>
          <p:spPr bwMode="gray">
            <a:xfrm>
              <a:off x="6742112" y="1460500"/>
              <a:ext cx="2284439" cy="2711344"/>
            </a:xfrm>
            <a:prstGeom prst="chevron">
              <a:avLst>
                <a:gd name="adj" fmla="val 35282"/>
              </a:avLst>
            </a:prstGeom>
            <a:gradFill flip="none" rotWithShape="1">
              <a:gsLst>
                <a:gs pos="0">
                  <a:srgbClr val="355469"/>
                </a:gs>
                <a:gs pos="100000">
                  <a:schemeClr val="accent1"/>
                </a:gs>
              </a:gsLst>
              <a:lin ang="16200000" scaled="1"/>
              <a:tileRect/>
            </a:gradFill>
            <a:ln>
              <a:noFill/>
            </a:ln>
          </p:spPr>
          <p:txBody>
            <a:bodyPr wrap="square" rIns="0" anchor="b"/>
            <a:lstStyle/>
            <a:p>
              <a:endParaRPr lang="en-US" sz="700" kern="0">
                <a:solidFill>
                  <a:srgbClr val="FFFFFF"/>
                </a:solidFill>
                <a:ea typeface="ヒラギノ角ゴ Pro W3"/>
                <a:cs typeface="ヒラギノ角ゴ Pro W3"/>
              </a:endParaRPr>
            </a:p>
          </p:txBody>
        </p:sp>
        <p:sp>
          <p:nvSpPr>
            <p:cNvPr id="10" name="AutoShape 13"/>
            <p:cNvSpPr>
              <a:spLocks noChangeArrowheads="1"/>
            </p:cNvSpPr>
            <p:nvPr/>
          </p:nvSpPr>
          <p:spPr bwMode="gray">
            <a:xfrm>
              <a:off x="5086349" y="1460500"/>
              <a:ext cx="2284439" cy="2711344"/>
            </a:xfrm>
            <a:prstGeom prst="chevron">
              <a:avLst>
                <a:gd name="adj" fmla="val 35282"/>
              </a:avLst>
            </a:prstGeom>
            <a:solidFill>
              <a:srgbClr val="A3A3A3"/>
            </a:solidFill>
            <a:ln w="19050">
              <a:solidFill>
                <a:srgbClr val="FFFFFF"/>
              </a:solidFill>
              <a:miter lim="800000"/>
              <a:headEnd/>
              <a:tailEnd/>
            </a:ln>
          </p:spPr>
          <p:txBody>
            <a:bodyPr wrap="none" anchor="ctr"/>
            <a:lstStyle/>
            <a:p>
              <a:endParaRPr lang="en-US" sz="2400"/>
            </a:p>
          </p:txBody>
        </p:sp>
        <p:sp>
          <p:nvSpPr>
            <p:cNvPr id="11" name="AutoShape 14"/>
            <p:cNvSpPr>
              <a:spLocks noChangeArrowheads="1"/>
            </p:cNvSpPr>
            <p:nvPr/>
          </p:nvSpPr>
          <p:spPr bwMode="gray">
            <a:xfrm>
              <a:off x="3428999" y="1460500"/>
              <a:ext cx="2284439" cy="2711344"/>
            </a:xfrm>
            <a:prstGeom prst="chevron">
              <a:avLst>
                <a:gd name="adj" fmla="val 35282"/>
              </a:avLst>
            </a:prstGeom>
            <a:solidFill>
              <a:srgbClr val="A3A3A3"/>
            </a:solidFill>
            <a:ln w="19050">
              <a:solidFill>
                <a:srgbClr val="FFFFFF"/>
              </a:solidFill>
              <a:miter lim="800000"/>
              <a:headEnd/>
              <a:tailEnd/>
            </a:ln>
          </p:spPr>
          <p:txBody>
            <a:bodyPr wrap="none" anchor="ctr"/>
            <a:lstStyle/>
            <a:p>
              <a:endParaRPr lang="en-US" sz="2400"/>
            </a:p>
          </p:txBody>
        </p:sp>
        <p:sp>
          <p:nvSpPr>
            <p:cNvPr id="12" name="Text Box 41"/>
            <p:cNvSpPr txBox="1">
              <a:spLocks noChangeArrowheads="1"/>
            </p:cNvSpPr>
            <p:nvPr/>
          </p:nvSpPr>
          <p:spPr bwMode="gray">
            <a:xfrm>
              <a:off x="7591424" y="2665421"/>
              <a:ext cx="1289505" cy="4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hangingPunct="1">
                <a:lnSpc>
                  <a:spcPct val="85000"/>
                </a:lnSpc>
              </a:pPr>
              <a:r>
                <a:rPr lang="en-US" sz="1800" b="1" dirty="0" smtClean="0">
                  <a:solidFill>
                    <a:srgbClr val="FFFFFF"/>
                  </a:solidFill>
                </a:rPr>
                <a:t>Delivery</a:t>
              </a:r>
              <a:endParaRPr lang="en-US" sz="1800" b="1" dirty="0">
                <a:solidFill>
                  <a:srgbClr val="FFFFFF"/>
                </a:solidFill>
              </a:endParaRPr>
            </a:p>
          </p:txBody>
        </p:sp>
        <p:sp>
          <p:nvSpPr>
            <p:cNvPr id="13" name="Text Box 19"/>
            <p:cNvSpPr txBox="1">
              <a:spLocks noChangeArrowheads="1"/>
            </p:cNvSpPr>
            <p:nvPr/>
          </p:nvSpPr>
          <p:spPr bwMode="gray">
            <a:xfrm flipH="1">
              <a:off x="4162424" y="2669606"/>
              <a:ext cx="1406733" cy="4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hangingPunct="1">
                <a:lnSpc>
                  <a:spcPct val="85000"/>
                </a:lnSpc>
              </a:pPr>
              <a:r>
                <a:rPr lang="en-US" sz="1800" dirty="0" smtClean="0">
                  <a:solidFill>
                    <a:srgbClr val="FFFFFF"/>
                  </a:solidFill>
                </a:rPr>
                <a:t>Coding</a:t>
              </a:r>
              <a:endParaRPr lang="en-US" sz="1800" dirty="0">
                <a:solidFill>
                  <a:srgbClr val="FFFFFF"/>
                </a:solidFill>
              </a:endParaRPr>
            </a:p>
          </p:txBody>
        </p:sp>
        <p:sp>
          <p:nvSpPr>
            <p:cNvPr id="14" name="Text Box 19"/>
            <p:cNvSpPr txBox="1">
              <a:spLocks noChangeArrowheads="1"/>
            </p:cNvSpPr>
            <p:nvPr/>
          </p:nvSpPr>
          <p:spPr bwMode="gray">
            <a:xfrm flipH="1">
              <a:off x="5867399" y="2669606"/>
              <a:ext cx="1388698" cy="4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hangingPunct="1">
                <a:lnSpc>
                  <a:spcPct val="85000"/>
                </a:lnSpc>
              </a:pPr>
              <a:r>
                <a:rPr lang="en-US" sz="1800" dirty="0" smtClean="0">
                  <a:solidFill>
                    <a:srgbClr val="FFFFFF"/>
                  </a:solidFill>
                </a:rPr>
                <a:t>Testing</a:t>
              </a:r>
              <a:endParaRPr lang="en-US" sz="1800" dirty="0">
                <a:solidFill>
                  <a:srgbClr val="FFFFFF"/>
                </a:solidFill>
              </a:endParaRPr>
            </a:p>
          </p:txBody>
        </p:sp>
        <p:sp>
          <p:nvSpPr>
            <p:cNvPr id="15" name="AutoShape 14"/>
            <p:cNvSpPr>
              <a:spLocks noChangeArrowheads="1"/>
            </p:cNvSpPr>
            <p:nvPr/>
          </p:nvSpPr>
          <p:spPr bwMode="gray">
            <a:xfrm>
              <a:off x="152400" y="1422400"/>
              <a:ext cx="2284439" cy="2711344"/>
            </a:xfrm>
            <a:prstGeom prst="chevron">
              <a:avLst>
                <a:gd name="adj" fmla="val 35282"/>
              </a:avLst>
            </a:prstGeom>
            <a:solidFill>
              <a:srgbClr val="A3A3A3"/>
            </a:solidFill>
            <a:ln w="19050">
              <a:solidFill>
                <a:srgbClr val="FFFFFF"/>
              </a:solidFill>
              <a:miter lim="800000"/>
              <a:headEnd/>
              <a:tailEnd/>
            </a:ln>
          </p:spPr>
          <p:txBody>
            <a:bodyPr wrap="none" anchor="ctr"/>
            <a:lstStyle/>
            <a:p>
              <a:endParaRPr lang="en-US" sz="2400"/>
            </a:p>
          </p:txBody>
        </p:sp>
        <p:sp>
          <p:nvSpPr>
            <p:cNvPr id="16" name="Text Box 19"/>
            <p:cNvSpPr txBox="1">
              <a:spLocks noChangeArrowheads="1"/>
            </p:cNvSpPr>
            <p:nvPr/>
          </p:nvSpPr>
          <p:spPr bwMode="gray">
            <a:xfrm flipH="1">
              <a:off x="885825" y="2631507"/>
              <a:ext cx="1406733" cy="4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hangingPunct="1">
                <a:lnSpc>
                  <a:spcPct val="85000"/>
                </a:lnSpc>
              </a:pPr>
              <a:r>
                <a:rPr lang="en-US" sz="1800" dirty="0" smtClean="0">
                  <a:solidFill>
                    <a:srgbClr val="FFFFFF"/>
                  </a:solidFill>
                </a:rPr>
                <a:t>Concept</a:t>
              </a:r>
              <a:endParaRPr lang="en-US" sz="1800" dirty="0">
                <a:solidFill>
                  <a:srgbClr val="FFFFFF"/>
                </a:solidFill>
              </a:endParaRPr>
            </a:p>
          </p:txBody>
        </p:sp>
        <p:sp>
          <p:nvSpPr>
            <p:cNvPr id="17" name="AutoShape 14"/>
            <p:cNvSpPr>
              <a:spLocks noChangeArrowheads="1"/>
            </p:cNvSpPr>
            <p:nvPr/>
          </p:nvSpPr>
          <p:spPr bwMode="gray">
            <a:xfrm>
              <a:off x="1771649" y="1422400"/>
              <a:ext cx="2284439" cy="2711344"/>
            </a:xfrm>
            <a:prstGeom prst="chevron">
              <a:avLst>
                <a:gd name="adj" fmla="val 35282"/>
              </a:avLst>
            </a:prstGeom>
            <a:solidFill>
              <a:srgbClr val="A3A3A3"/>
            </a:solidFill>
            <a:ln w="19050">
              <a:solidFill>
                <a:srgbClr val="FFFFFF"/>
              </a:solidFill>
              <a:miter lim="800000"/>
              <a:headEnd/>
              <a:tailEnd/>
            </a:ln>
          </p:spPr>
          <p:txBody>
            <a:bodyPr wrap="none" anchor="ctr"/>
            <a:lstStyle/>
            <a:p>
              <a:endParaRPr lang="en-US" sz="2400"/>
            </a:p>
          </p:txBody>
        </p:sp>
        <p:sp>
          <p:nvSpPr>
            <p:cNvPr id="18" name="Text Box 19"/>
            <p:cNvSpPr txBox="1">
              <a:spLocks noChangeArrowheads="1"/>
            </p:cNvSpPr>
            <p:nvPr/>
          </p:nvSpPr>
          <p:spPr bwMode="gray">
            <a:xfrm flipH="1">
              <a:off x="2505074" y="2631507"/>
              <a:ext cx="1406733" cy="41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hangingPunct="1">
                <a:lnSpc>
                  <a:spcPct val="85000"/>
                </a:lnSpc>
              </a:pPr>
              <a:r>
                <a:rPr lang="en-US" sz="1800" dirty="0" smtClean="0">
                  <a:solidFill>
                    <a:srgbClr val="FFFFFF"/>
                  </a:solidFill>
                </a:rPr>
                <a:t>Analysis</a:t>
              </a:r>
              <a:endParaRPr lang="en-US" sz="1800" dirty="0">
                <a:solidFill>
                  <a:srgbClr val="FFFFFF"/>
                </a:solidFill>
              </a:endParaRPr>
            </a:p>
          </p:txBody>
        </p:sp>
      </p:grpSp>
      <p:sp>
        <p:nvSpPr>
          <p:cNvPr id="19" name="TextBox 18"/>
          <p:cNvSpPr txBox="1"/>
          <p:nvPr/>
        </p:nvSpPr>
        <p:spPr>
          <a:xfrm>
            <a:off x="224367" y="4178300"/>
            <a:ext cx="1600200" cy="1815882"/>
          </a:xfrm>
          <a:prstGeom prst="rect">
            <a:avLst/>
          </a:prstGeom>
          <a:noFill/>
        </p:spPr>
        <p:txBody>
          <a:bodyPr wrap="square" rtlCol="0">
            <a:spAutoFit/>
          </a:bodyPr>
          <a:lstStyle/>
          <a:p>
            <a:r>
              <a:rPr lang="en-US" sz="1600" b="1" dirty="0" smtClean="0">
                <a:latin typeface="Arial"/>
                <a:cs typeface="Arial"/>
              </a:rPr>
              <a:t>Risk Factors</a:t>
            </a:r>
          </a:p>
          <a:p>
            <a:endParaRPr lang="en-US" sz="1600" dirty="0">
              <a:latin typeface="Arial"/>
              <a:cs typeface="Arial"/>
            </a:endParaRPr>
          </a:p>
          <a:p>
            <a:pPr marL="285750" indent="-285750">
              <a:buFont typeface="Arial"/>
              <a:buChar char="•"/>
            </a:pPr>
            <a:r>
              <a:rPr lang="en-US" sz="1600" dirty="0" smtClean="0">
                <a:latin typeface="Arial"/>
                <a:cs typeface="Arial"/>
              </a:rPr>
              <a:t>Less Scrutiny</a:t>
            </a:r>
          </a:p>
          <a:p>
            <a:pPr marL="285750" indent="-285750">
              <a:buFont typeface="Arial"/>
              <a:buChar char="•"/>
            </a:pPr>
            <a:r>
              <a:rPr lang="en-US" sz="1600" dirty="0" smtClean="0">
                <a:latin typeface="Arial"/>
                <a:cs typeface="Arial"/>
              </a:rPr>
              <a:t>More Scrutiny</a:t>
            </a:r>
          </a:p>
          <a:p>
            <a:endParaRPr lang="en-US" sz="1600" dirty="0" smtClean="0">
              <a:latin typeface="Arial"/>
              <a:cs typeface="Arial"/>
            </a:endParaRPr>
          </a:p>
        </p:txBody>
      </p:sp>
      <p:sp>
        <p:nvSpPr>
          <p:cNvPr id="20" name="TextBox 19"/>
          <p:cNvSpPr txBox="1"/>
          <p:nvPr/>
        </p:nvSpPr>
        <p:spPr>
          <a:xfrm>
            <a:off x="1799167" y="4191000"/>
            <a:ext cx="1752600" cy="1077218"/>
          </a:xfrm>
          <a:prstGeom prst="rect">
            <a:avLst/>
          </a:prstGeom>
          <a:noFill/>
        </p:spPr>
        <p:txBody>
          <a:bodyPr wrap="square" rtlCol="0">
            <a:spAutoFit/>
          </a:bodyPr>
          <a:lstStyle/>
          <a:p>
            <a:r>
              <a:rPr lang="en-US" sz="1600" b="1" dirty="0" smtClean="0">
                <a:latin typeface="Arial"/>
                <a:cs typeface="Arial"/>
              </a:rPr>
              <a:t>Project Review</a:t>
            </a:r>
          </a:p>
          <a:p>
            <a:endParaRPr lang="en-US" sz="1600" dirty="0">
              <a:latin typeface="Arial"/>
              <a:cs typeface="Arial"/>
            </a:endParaRPr>
          </a:p>
          <a:p>
            <a:pPr marL="285750" indent="-285750">
              <a:buFont typeface="Arial"/>
              <a:buChar char="•"/>
            </a:pPr>
            <a:r>
              <a:rPr lang="en-US" sz="1600" dirty="0" smtClean="0">
                <a:latin typeface="Arial"/>
                <a:cs typeface="Arial"/>
              </a:rPr>
              <a:t>Architecture</a:t>
            </a:r>
          </a:p>
          <a:p>
            <a:pPr marL="285750" indent="-285750">
              <a:buFont typeface="Arial"/>
              <a:buChar char="•"/>
            </a:pPr>
            <a:r>
              <a:rPr lang="en-US" sz="1600" dirty="0" smtClean="0">
                <a:latin typeface="Arial"/>
                <a:cs typeface="Arial"/>
              </a:rPr>
              <a:t>Compliance</a:t>
            </a:r>
          </a:p>
        </p:txBody>
      </p:sp>
      <p:sp>
        <p:nvSpPr>
          <p:cNvPr id="21" name="TextBox 20"/>
          <p:cNvSpPr txBox="1"/>
          <p:nvPr/>
        </p:nvSpPr>
        <p:spPr>
          <a:xfrm>
            <a:off x="3500967" y="4191000"/>
            <a:ext cx="1600200" cy="1323439"/>
          </a:xfrm>
          <a:prstGeom prst="rect">
            <a:avLst/>
          </a:prstGeom>
          <a:noFill/>
        </p:spPr>
        <p:txBody>
          <a:bodyPr wrap="square" rtlCol="0">
            <a:spAutoFit/>
          </a:bodyPr>
          <a:lstStyle/>
          <a:p>
            <a:r>
              <a:rPr lang="en-US" sz="1600" b="1" dirty="0" smtClean="0">
                <a:latin typeface="Arial"/>
                <a:cs typeface="Arial"/>
              </a:rPr>
              <a:t>Peer Review</a:t>
            </a:r>
          </a:p>
          <a:p>
            <a:endParaRPr lang="en-US" sz="1600" dirty="0">
              <a:latin typeface="Arial"/>
              <a:cs typeface="Arial"/>
            </a:endParaRPr>
          </a:p>
          <a:p>
            <a:pPr marL="285750" indent="-285750">
              <a:buFont typeface="Arial"/>
              <a:buChar char="•"/>
            </a:pPr>
            <a:r>
              <a:rPr lang="en-US" sz="1600" dirty="0" smtClean="0">
                <a:latin typeface="Arial"/>
                <a:cs typeface="Arial"/>
              </a:rPr>
              <a:t>Manual</a:t>
            </a:r>
          </a:p>
          <a:p>
            <a:pPr marL="285750" indent="-285750">
              <a:buFont typeface="Arial"/>
              <a:buChar char="•"/>
            </a:pPr>
            <a:r>
              <a:rPr lang="en-US" sz="1600" dirty="0" smtClean="0">
                <a:latin typeface="Arial"/>
                <a:cs typeface="Arial"/>
              </a:rPr>
              <a:t>Automated</a:t>
            </a:r>
          </a:p>
          <a:p>
            <a:endParaRPr lang="en-US" sz="1600" dirty="0" smtClean="0">
              <a:latin typeface="Arial"/>
              <a:cs typeface="Arial"/>
            </a:endParaRPr>
          </a:p>
        </p:txBody>
      </p:sp>
      <p:sp>
        <p:nvSpPr>
          <p:cNvPr id="22" name="TextBox 21"/>
          <p:cNvSpPr txBox="1"/>
          <p:nvPr/>
        </p:nvSpPr>
        <p:spPr>
          <a:xfrm>
            <a:off x="5063067" y="4191000"/>
            <a:ext cx="1600200" cy="1569660"/>
          </a:xfrm>
          <a:prstGeom prst="rect">
            <a:avLst/>
          </a:prstGeom>
          <a:noFill/>
        </p:spPr>
        <p:txBody>
          <a:bodyPr wrap="square" rtlCol="0">
            <a:spAutoFit/>
          </a:bodyPr>
          <a:lstStyle/>
          <a:p>
            <a:r>
              <a:rPr lang="en-US" sz="1600" b="1" dirty="0" smtClean="0">
                <a:latin typeface="Arial"/>
                <a:cs typeface="Arial"/>
              </a:rPr>
              <a:t>Security Tests</a:t>
            </a:r>
          </a:p>
          <a:p>
            <a:endParaRPr lang="en-US" sz="1600" dirty="0">
              <a:latin typeface="Arial"/>
              <a:cs typeface="Arial"/>
            </a:endParaRPr>
          </a:p>
          <a:p>
            <a:pPr marL="285750" indent="-285750">
              <a:buFont typeface="Arial"/>
              <a:buChar char="•"/>
            </a:pPr>
            <a:r>
              <a:rPr lang="en-US" sz="1600" dirty="0" smtClean="0">
                <a:latin typeface="Arial"/>
                <a:cs typeface="Arial"/>
              </a:rPr>
              <a:t>Static Analysis </a:t>
            </a:r>
          </a:p>
          <a:p>
            <a:pPr marL="285750" indent="-285750">
              <a:buFont typeface="Arial"/>
              <a:buChar char="•"/>
            </a:pPr>
            <a:r>
              <a:rPr lang="en-US" sz="1600" dirty="0" smtClean="0">
                <a:latin typeface="Arial"/>
                <a:cs typeface="Arial"/>
              </a:rPr>
              <a:t>Fuzzing</a:t>
            </a:r>
          </a:p>
          <a:p>
            <a:endParaRPr lang="en-US" sz="1600" dirty="0" smtClean="0">
              <a:latin typeface="Arial"/>
              <a:cs typeface="Arial"/>
            </a:endParaRPr>
          </a:p>
        </p:txBody>
      </p:sp>
      <p:sp>
        <p:nvSpPr>
          <p:cNvPr id="23" name="TextBox 22"/>
          <p:cNvSpPr txBox="1"/>
          <p:nvPr/>
        </p:nvSpPr>
        <p:spPr>
          <a:xfrm>
            <a:off x="6688667" y="4191000"/>
            <a:ext cx="1600200" cy="830997"/>
          </a:xfrm>
          <a:prstGeom prst="rect">
            <a:avLst/>
          </a:prstGeom>
          <a:noFill/>
        </p:spPr>
        <p:txBody>
          <a:bodyPr wrap="square" rtlCol="0">
            <a:spAutoFit/>
          </a:bodyPr>
          <a:lstStyle/>
          <a:p>
            <a:r>
              <a:rPr lang="en-US" sz="1600" b="1" dirty="0" err="1" smtClean="0">
                <a:latin typeface="Arial"/>
                <a:cs typeface="Arial"/>
              </a:rPr>
              <a:t>Java.com</a:t>
            </a:r>
            <a:endParaRPr lang="en-US" sz="1600" b="1" dirty="0" smtClean="0">
              <a:latin typeface="Arial"/>
              <a:cs typeface="Arial"/>
            </a:endParaRPr>
          </a:p>
          <a:p>
            <a:endParaRPr lang="en-US" sz="1600" dirty="0">
              <a:latin typeface="Arial"/>
              <a:cs typeface="Arial"/>
            </a:endParaRPr>
          </a:p>
          <a:p>
            <a:endParaRPr lang="en-US" sz="1600" dirty="0" smtClean="0">
              <a:latin typeface="Arial"/>
              <a:cs typeface="Arial"/>
            </a:endParaRPr>
          </a:p>
        </p:txBody>
      </p:sp>
      <p:sp>
        <p:nvSpPr>
          <p:cNvPr id="24" name="Content Placeholder 2"/>
          <p:cNvSpPr txBox="1">
            <a:spLocks/>
          </p:cNvSpPr>
          <p:nvPr/>
        </p:nvSpPr>
        <p:spPr bwMode="auto">
          <a:xfrm>
            <a:off x="304800" y="5867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latin typeface="Arial"/>
                <a:cs typeface="Arial"/>
              </a:rPr>
              <a:t>* Java team uses various development methodologies (e.g., waterfall and agile) depending upon platform area</a:t>
            </a:r>
            <a:endParaRPr lang="en-US" sz="1600" i="1" dirty="0">
              <a:latin typeface="Arial"/>
              <a:cs typeface="Arial"/>
            </a:endParaRPr>
          </a:p>
        </p:txBody>
      </p:sp>
      <p:sp>
        <p:nvSpPr>
          <p:cNvPr id="26" name="TextBox 25"/>
          <p:cNvSpPr txBox="1"/>
          <p:nvPr/>
        </p:nvSpPr>
        <p:spPr>
          <a:xfrm>
            <a:off x="228600" y="1371600"/>
            <a:ext cx="5967424" cy="369332"/>
          </a:xfrm>
          <a:prstGeom prst="rect">
            <a:avLst/>
          </a:prstGeom>
          <a:noFill/>
        </p:spPr>
        <p:txBody>
          <a:bodyPr wrap="none" rtlCol="0">
            <a:spAutoFit/>
          </a:bodyPr>
          <a:lstStyle/>
          <a:p>
            <a:r>
              <a:rPr lang="en-US" b="1" dirty="0" smtClean="0">
                <a:solidFill>
                  <a:srgbClr val="3366FF"/>
                </a:solidFill>
              </a:rPr>
              <a:t>Security applied to generalized development methodology…</a:t>
            </a:r>
            <a:endParaRPr lang="en-US" b="1" dirty="0">
              <a:solidFill>
                <a:srgbClr val="3366FF"/>
              </a:solidFill>
            </a:endParaRPr>
          </a:p>
        </p:txBody>
      </p:sp>
    </p:spTree>
    <p:extLst>
      <p:ext uri="{BB962C8B-B14F-4D97-AF65-F5344CB8AC3E}">
        <p14:creationId xmlns:p14="http://schemas.microsoft.com/office/powerpoint/2010/main" val="5907122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b="1" dirty="0" smtClean="0">
                <a:latin typeface="Arial"/>
                <a:cs typeface="Arial"/>
              </a:rPr>
              <a:t>Security Throughout Development Lifecycle (cont’d)</a:t>
            </a:r>
            <a:endParaRPr lang="en-US" sz="2700" dirty="0">
              <a:latin typeface="Arial"/>
              <a:cs typeface="Arial"/>
            </a:endParaRPr>
          </a:p>
        </p:txBody>
      </p:sp>
      <p:grpSp>
        <p:nvGrpSpPr>
          <p:cNvPr id="34" name="Group 313"/>
          <p:cNvGrpSpPr>
            <a:grpSpLocks/>
          </p:cNvGrpSpPr>
          <p:nvPr/>
        </p:nvGrpSpPr>
        <p:grpSpPr bwMode="auto">
          <a:xfrm>
            <a:off x="2057400" y="3505200"/>
            <a:ext cx="6223000" cy="1849372"/>
            <a:chOff x="1682" y="2165"/>
            <a:chExt cx="2345" cy="1150"/>
          </a:xfrm>
          <a:solidFill>
            <a:srgbClr val="9F9F9F"/>
          </a:solidFill>
        </p:grpSpPr>
        <p:sp>
          <p:nvSpPr>
            <p:cNvPr id="35" name="Freeform 314"/>
            <p:cNvSpPr>
              <a:spLocks/>
            </p:cNvSpPr>
            <p:nvPr/>
          </p:nvSpPr>
          <p:spPr bwMode="auto">
            <a:xfrm>
              <a:off x="1810" y="2290"/>
              <a:ext cx="2217" cy="1025"/>
            </a:xfrm>
            <a:custGeom>
              <a:avLst/>
              <a:gdLst>
                <a:gd name="T0" fmla="*/ 13596958 w 939"/>
                <a:gd name="T1" fmla="*/ 10657723 h 434"/>
                <a:gd name="T2" fmla="*/ 2400643 w 939"/>
                <a:gd name="T3" fmla="*/ 3429702 h 434"/>
                <a:gd name="T4" fmla="*/ 0 w 939"/>
                <a:gd name="T5" fmla="*/ 3913712 h 434"/>
                <a:gd name="T6" fmla="*/ 13596958 w 939"/>
                <a:gd name="T7" fmla="*/ 13071679 h 434"/>
                <a:gd name="T8" fmla="*/ 28174597 w 939"/>
                <a:gd name="T9" fmla="*/ 0 h 434"/>
                <a:gd name="T10" fmla="*/ 25772993 w 939"/>
                <a:gd name="T11" fmla="*/ 0 h 434"/>
                <a:gd name="T12" fmla="*/ 13596958 w 939"/>
                <a:gd name="T13" fmla="*/ 10657723 h 434"/>
                <a:gd name="T14" fmla="*/ 0 60000 65536"/>
                <a:gd name="T15" fmla="*/ 0 60000 65536"/>
                <a:gd name="T16" fmla="*/ 0 60000 65536"/>
                <a:gd name="T17" fmla="*/ 0 60000 65536"/>
                <a:gd name="T18" fmla="*/ 0 60000 65536"/>
                <a:gd name="T19" fmla="*/ 0 60000 65536"/>
                <a:gd name="T20" fmla="*/ 0 60000 65536"/>
                <a:gd name="T21" fmla="*/ 0 w 939"/>
                <a:gd name="T22" fmla="*/ 0 h 434"/>
                <a:gd name="T23" fmla="*/ 939 w 939"/>
                <a:gd name="T24" fmla="*/ 434 h 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9" h="434">
                  <a:moveTo>
                    <a:pt x="453" y="354"/>
                  </a:moveTo>
                  <a:cubicBezTo>
                    <a:pt x="287" y="354"/>
                    <a:pt x="145" y="256"/>
                    <a:pt x="80" y="114"/>
                  </a:cubicBezTo>
                  <a:cubicBezTo>
                    <a:pt x="0" y="130"/>
                    <a:pt x="0" y="130"/>
                    <a:pt x="0" y="130"/>
                  </a:cubicBezTo>
                  <a:cubicBezTo>
                    <a:pt x="73" y="309"/>
                    <a:pt x="248" y="434"/>
                    <a:pt x="453" y="434"/>
                  </a:cubicBezTo>
                  <a:cubicBezTo>
                    <a:pt x="705" y="434"/>
                    <a:pt x="912" y="244"/>
                    <a:pt x="939" y="0"/>
                  </a:cubicBezTo>
                  <a:cubicBezTo>
                    <a:pt x="859" y="0"/>
                    <a:pt x="859" y="0"/>
                    <a:pt x="859" y="0"/>
                  </a:cubicBezTo>
                  <a:cubicBezTo>
                    <a:pt x="832" y="200"/>
                    <a:pt x="661" y="354"/>
                    <a:pt x="453" y="354"/>
                  </a:cubicBezTo>
                  <a:close/>
                </a:path>
              </a:pathLst>
            </a:custGeom>
            <a:grpFill/>
            <a:ln w="25400">
              <a:noFill/>
              <a:miter lim="800000"/>
              <a:headEnd/>
              <a:tailEnd/>
            </a:ln>
          </p:spPr>
          <p:txBody>
            <a:bodyPr wrap="square"/>
            <a:lstStyle/>
            <a:p>
              <a:pPr>
                <a:defRPr/>
              </a:pPr>
              <a:endParaRPr lang="en-US" dirty="0">
                <a:cs typeface="+mn-cs"/>
              </a:endParaRPr>
            </a:p>
          </p:txBody>
        </p:sp>
        <p:sp>
          <p:nvSpPr>
            <p:cNvPr id="36" name="Freeform 315"/>
            <p:cNvSpPr>
              <a:spLocks/>
            </p:cNvSpPr>
            <p:nvPr/>
          </p:nvSpPr>
          <p:spPr bwMode="auto">
            <a:xfrm>
              <a:off x="1682" y="2165"/>
              <a:ext cx="458" cy="517"/>
            </a:xfrm>
            <a:custGeom>
              <a:avLst/>
              <a:gdLst>
                <a:gd name="T0" fmla="*/ 0 w 458"/>
                <a:gd name="T1" fmla="*/ 517 h 517"/>
                <a:gd name="T2" fmla="*/ 113 w 458"/>
                <a:gd name="T3" fmla="*/ 0 h 517"/>
                <a:gd name="T4" fmla="*/ 458 w 458"/>
                <a:gd name="T5" fmla="*/ 399 h 517"/>
                <a:gd name="T6" fmla="*/ 0 w 458"/>
                <a:gd name="T7" fmla="*/ 517 h 517"/>
                <a:gd name="T8" fmla="*/ 0 60000 65536"/>
                <a:gd name="T9" fmla="*/ 0 60000 65536"/>
                <a:gd name="T10" fmla="*/ 0 60000 65536"/>
                <a:gd name="T11" fmla="*/ 0 60000 65536"/>
                <a:gd name="T12" fmla="*/ 0 w 458"/>
                <a:gd name="T13" fmla="*/ 0 h 517"/>
                <a:gd name="T14" fmla="*/ 458 w 458"/>
                <a:gd name="T15" fmla="*/ 517 h 517"/>
              </a:gdLst>
              <a:ahLst/>
              <a:cxnLst>
                <a:cxn ang="T8">
                  <a:pos x="T0" y="T1"/>
                </a:cxn>
                <a:cxn ang="T9">
                  <a:pos x="T2" y="T3"/>
                </a:cxn>
                <a:cxn ang="T10">
                  <a:pos x="T4" y="T5"/>
                </a:cxn>
                <a:cxn ang="T11">
                  <a:pos x="T6" y="T7"/>
                </a:cxn>
              </a:cxnLst>
              <a:rect l="T12" t="T13" r="T14" b="T15"/>
              <a:pathLst>
                <a:path w="458" h="517">
                  <a:moveTo>
                    <a:pt x="0" y="517"/>
                  </a:moveTo>
                  <a:lnTo>
                    <a:pt x="113" y="0"/>
                  </a:lnTo>
                  <a:lnTo>
                    <a:pt x="458" y="399"/>
                  </a:lnTo>
                  <a:lnTo>
                    <a:pt x="0" y="517"/>
                  </a:lnTo>
                  <a:close/>
                </a:path>
              </a:pathLst>
            </a:custGeom>
            <a:grpFill/>
            <a:ln w="25400">
              <a:noFill/>
              <a:miter lim="800000"/>
              <a:headEnd/>
              <a:tailEnd/>
            </a:ln>
          </p:spPr>
          <p:txBody>
            <a:bodyPr wrap="square"/>
            <a:lstStyle/>
            <a:p>
              <a:pPr>
                <a:defRPr/>
              </a:pPr>
              <a:endParaRPr lang="en-US" dirty="0">
                <a:cs typeface="+mn-cs"/>
              </a:endParaRPr>
            </a:p>
          </p:txBody>
        </p:sp>
      </p:grpSp>
      <p:pic>
        <p:nvPicPr>
          <p:cNvPr id="37" name="Picture 36" descr="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401361"/>
            <a:ext cx="4419600" cy="3011321"/>
          </a:xfrm>
          <a:prstGeom prst="rect">
            <a:avLst/>
          </a:prstGeom>
          <a:blipFill rotWithShape="1">
            <a:blip r:embed="rId4">
              <a:alphaModFix amt="0"/>
            </a:blip>
            <a:stretch>
              <a:fillRect/>
            </a:stretch>
          </a:blipFill>
        </p:spPr>
      </p:pic>
      <p:sp>
        <p:nvSpPr>
          <p:cNvPr id="38" name="Rectangle 8"/>
          <p:cNvSpPr>
            <a:spLocks noChangeArrowheads="1"/>
          </p:cNvSpPr>
          <p:nvPr/>
        </p:nvSpPr>
        <p:spPr bwMode="gray">
          <a:xfrm>
            <a:off x="5791200" y="4114800"/>
            <a:ext cx="2286000" cy="1676400"/>
          </a:xfrm>
          <a:prstGeom prst="rect">
            <a:avLst/>
          </a:prstGeom>
          <a:noFill/>
          <a:ln w="19050" cap="rnd">
            <a:noFill/>
            <a:round/>
            <a:headEnd/>
            <a:tailEnd/>
          </a:ln>
        </p:spPr>
        <p:txBody>
          <a:bodyPr wrap="none" anchor="ctr"/>
          <a:lstStyle/>
          <a:p>
            <a:r>
              <a:rPr lang="en-US" sz="1600" b="1" dirty="0" smtClean="0"/>
              <a:t>Throughout Development</a:t>
            </a:r>
          </a:p>
          <a:p>
            <a:r>
              <a:rPr lang="en-US" sz="1600" b="1" dirty="0" smtClean="0"/>
              <a:t>Cycle</a:t>
            </a:r>
          </a:p>
          <a:p>
            <a:pPr marL="342900" indent="-342900">
              <a:buFont typeface="Arial"/>
              <a:buChar char="•"/>
            </a:pPr>
            <a:r>
              <a:rPr lang="en-US" sz="1600" dirty="0" smtClean="0"/>
              <a:t>Global Product Security </a:t>
            </a:r>
          </a:p>
          <a:p>
            <a:pPr marL="342900" indent="-342900">
              <a:buFont typeface="Arial"/>
              <a:buChar char="•"/>
            </a:pPr>
            <a:r>
              <a:rPr lang="en-US" sz="1600" dirty="0" smtClean="0"/>
              <a:t>Ethical Hacking</a:t>
            </a:r>
          </a:p>
          <a:p>
            <a:pPr marL="342900" indent="-342900">
              <a:buFont typeface="Arial"/>
              <a:buChar char="•"/>
            </a:pPr>
            <a:r>
              <a:rPr lang="en-US" sz="1600" dirty="0" smtClean="0"/>
              <a:t>Security Training</a:t>
            </a:r>
          </a:p>
          <a:p>
            <a:pPr marL="342900" indent="-342900">
              <a:buFont typeface="Arial"/>
              <a:buChar char="•"/>
            </a:pPr>
            <a:r>
              <a:rPr lang="en-US" sz="1600" dirty="0" smtClean="0"/>
              <a:t>Tech Talks</a:t>
            </a:r>
          </a:p>
          <a:p>
            <a:r>
              <a:rPr lang="en-US" sz="1600" dirty="0" smtClean="0"/>
              <a:t>…and more.</a:t>
            </a:r>
            <a:endParaRPr lang="en-US" sz="1600" dirty="0"/>
          </a:p>
        </p:txBody>
      </p:sp>
      <p:pic>
        <p:nvPicPr>
          <p:cNvPr id="39" name="Picture 38" descr="sdlc-proces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133600"/>
            <a:ext cx="4648200" cy="1281360"/>
          </a:xfrm>
          <a:prstGeom prst="rect">
            <a:avLst/>
          </a:prstGeom>
        </p:spPr>
      </p:pic>
      <p:sp>
        <p:nvSpPr>
          <p:cNvPr id="10" name="TextBox 9"/>
          <p:cNvSpPr txBox="1"/>
          <p:nvPr/>
        </p:nvSpPr>
        <p:spPr>
          <a:xfrm>
            <a:off x="228600" y="1371600"/>
            <a:ext cx="6606834" cy="369332"/>
          </a:xfrm>
          <a:prstGeom prst="rect">
            <a:avLst/>
          </a:prstGeom>
          <a:noFill/>
        </p:spPr>
        <p:txBody>
          <a:bodyPr wrap="none" rtlCol="0">
            <a:spAutoFit/>
          </a:bodyPr>
          <a:lstStyle/>
          <a:p>
            <a:r>
              <a:rPr lang="en-US" b="1" dirty="0" smtClean="0">
                <a:solidFill>
                  <a:srgbClr val="3366FF"/>
                </a:solidFill>
              </a:rPr>
              <a:t>Some areas of security working outside the development lifecycle…</a:t>
            </a:r>
            <a:endParaRPr lang="en-US" b="1" dirty="0">
              <a:solidFill>
                <a:srgbClr val="3366FF"/>
              </a:solidFill>
            </a:endParaRPr>
          </a:p>
        </p:txBody>
      </p:sp>
    </p:spTree>
    <p:extLst>
      <p:ext uri="{BB962C8B-B14F-4D97-AF65-F5344CB8AC3E}">
        <p14:creationId xmlns:p14="http://schemas.microsoft.com/office/powerpoint/2010/main" val="34962855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562600" y="838200"/>
            <a:ext cx="3581400" cy="5638800"/>
          </a:xfrm>
          <a:prstGeom prst="rect">
            <a:avLst/>
          </a:prstGeom>
          <a:gradFill flip="none" rotWithShape="1">
            <a:gsLst>
              <a:gs pos="0">
                <a:srgbClr val="1B368F">
                  <a:alpha val="20000"/>
                </a:srgb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Content Placeholder 2"/>
          <p:cNvSpPr txBox="1">
            <a:spLocks/>
          </p:cNvSpPr>
          <p:nvPr/>
        </p:nvSpPr>
        <p:spPr bwMode="auto">
          <a:xfrm>
            <a:off x="457200" y="2819400"/>
            <a:ext cx="5181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rial"/>
                <a:cs typeface="Arial"/>
              </a:rPr>
              <a:t>Security Remediation</a:t>
            </a:r>
          </a:p>
          <a:p>
            <a:pPr marL="0" indent="0">
              <a:buNone/>
            </a:pPr>
            <a:r>
              <a:rPr lang="en-US" sz="2400" b="1" i="1" dirty="0" smtClean="0">
                <a:solidFill>
                  <a:srgbClr val="181F7C"/>
                </a:solidFill>
                <a:latin typeface="Arial"/>
                <a:cs typeface="Arial"/>
              </a:rPr>
              <a:t>Progress on security vulnerabilities over the last year</a:t>
            </a:r>
            <a:endParaRPr lang="en-US" sz="2400" i="1" dirty="0">
              <a:solidFill>
                <a:srgbClr val="181F7C"/>
              </a:solidFill>
              <a:latin typeface="Arial"/>
              <a:cs typeface="Arial"/>
            </a:endParaRPr>
          </a:p>
          <a:p>
            <a:pPr marL="0" indent="0">
              <a:buNone/>
            </a:pPr>
            <a:endParaRPr lang="en-US" sz="3600" dirty="0">
              <a:latin typeface="Arial"/>
              <a:cs typeface="Arial"/>
            </a:endParaRPr>
          </a:p>
        </p:txBody>
      </p:sp>
      <p:pic>
        <p:nvPicPr>
          <p:cNvPr id="6" name="Picture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819400"/>
            <a:ext cx="3299004" cy="1850402"/>
          </a:xfrm>
          <a:prstGeom prst="rect">
            <a:avLst/>
          </a:prstGeom>
          <a:solidFill>
            <a:schemeClr val="bg1">
              <a:lumMod val="85000"/>
            </a:schemeClr>
          </a:solidFill>
          <a:ln>
            <a:noFill/>
          </a:ln>
          <a:effectLst/>
        </p:spPr>
      </p:pic>
    </p:spTree>
    <p:extLst>
      <p:ext uri="{BB962C8B-B14F-4D97-AF65-F5344CB8AC3E}">
        <p14:creationId xmlns:p14="http://schemas.microsoft.com/office/powerpoint/2010/main" val="19563161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What is Oracle’s Position on Java Security?</a:t>
            </a:r>
            <a:endParaRPr lang="en-US" sz="2800" dirty="0">
              <a:latin typeface="Arial"/>
              <a:cs typeface="Arial"/>
            </a:endParaRPr>
          </a:p>
        </p:txBody>
      </p:sp>
      <p:sp>
        <p:nvSpPr>
          <p:cNvPr id="7" name="Rectangle 6"/>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57200" y="2133600"/>
            <a:ext cx="8229600" cy="3992563"/>
          </a:xfrm>
        </p:spPr>
        <p:txBody>
          <a:bodyPr/>
          <a:lstStyle/>
          <a:p>
            <a:pPr>
              <a:buFont typeface="Wingdings" charset="2"/>
              <a:buChar char="§"/>
            </a:pPr>
            <a:r>
              <a:rPr lang="en-US" sz="2400" dirty="0" smtClean="0">
                <a:latin typeface="Arial"/>
                <a:cs typeface="Arial"/>
              </a:rPr>
              <a:t>Java is a strategic platform</a:t>
            </a:r>
          </a:p>
          <a:p>
            <a:pPr marL="0" indent="0">
              <a:buNone/>
            </a:pPr>
            <a:endParaRPr lang="en-US" sz="2400" dirty="0">
              <a:latin typeface="Arial"/>
              <a:cs typeface="Arial"/>
            </a:endParaRPr>
          </a:p>
          <a:p>
            <a:pPr>
              <a:buFont typeface="Wingdings" charset="2"/>
              <a:buChar char="§"/>
            </a:pPr>
            <a:r>
              <a:rPr lang="en-US" sz="2400" dirty="0" smtClean="0">
                <a:latin typeface="Arial"/>
                <a:cs typeface="Arial"/>
              </a:rPr>
              <a:t>Safety and security of the Java community is a top priority</a:t>
            </a:r>
          </a:p>
          <a:p>
            <a:pPr>
              <a:buFont typeface="Wingdings" charset="2"/>
              <a:buChar char="§"/>
            </a:pPr>
            <a:endParaRPr lang="en-US" sz="2400" dirty="0">
              <a:latin typeface="Arial"/>
              <a:cs typeface="Arial"/>
            </a:endParaRPr>
          </a:p>
          <a:p>
            <a:pPr>
              <a:buFont typeface="Wingdings" charset="2"/>
              <a:buChar char="§"/>
            </a:pPr>
            <a:r>
              <a:rPr lang="en-US" sz="2400" dirty="0" smtClean="0">
                <a:latin typeface="Arial"/>
                <a:cs typeface="Arial"/>
              </a:rPr>
              <a:t>Focus remediation effort in process with top executive oversight</a:t>
            </a:r>
            <a:endParaRPr lang="en-US" sz="2400" dirty="0">
              <a:latin typeface="Arial"/>
              <a:cs typeface="Arial"/>
            </a:endParaRPr>
          </a:p>
        </p:txBody>
      </p:sp>
    </p:spTree>
    <p:extLst>
      <p:ext uri="{BB962C8B-B14F-4D97-AF65-F5344CB8AC3E}">
        <p14:creationId xmlns:p14="http://schemas.microsoft.com/office/powerpoint/2010/main" val="34593666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What is Oracle Doing in Java Security?</a:t>
            </a:r>
            <a:endParaRPr lang="en-US" sz="2800" dirty="0">
              <a:latin typeface="Arial"/>
              <a:cs typeface="Arial"/>
            </a:endParaRPr>
          </a:p>
        </p:txBody>
      </p:sp>
      <p:sp>
        <p:nvSpPr>
          <p:cNvPr id="7" name="Rectangle 6"/>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57200" y="2133600"/>
            <a:ext cx="8229600" cy="3992563"/>
          </a:xfrm>
        </p:spPr>
        <p:txBody>
          <a:bodyPr/>
          <a:lstStyle/>
          <a:p>
            <a:pPr marL="0" indent="0">
              <a:buNone/>
            </a:pPr>
            <a:r>
              <a:rPr lang="en-US" sz="2400" b="1" dirty="0" smtClean="0">
                <a:latin typeface="Arial"/>
                <a:cs typeface="Arial"/>
              </a:rPr>
              <a:t>Defending Java Applets, </a:t>
            </a:r>
            <a:r>
              <a:rPr lang="en-US" sz="2400" dirty="0" smtClean="0">
                <a:latin typeface="Arial"/>
                <a:cs typeface="Arial"/>
              </a:rPr>
              <a:t>limit ability of attackers to use malicious applets as a means of attack</a:t>
            </a:r>
          </a:p>
          <a:p>
            <a:pPr marL="0" indent="0">
              <a:buNone/>
            </a:pPr>
            <a:endParaRPr lang="en-US" sz="2400" dirty="0">
              <a:latin typeface="Arial"/>
              <a:cs typeface="Arial"/>
            </a:endParaRPr>
          </a:p>
          <a:p>
            <a:pPr marL="0" indent="0">
              <a:buNone/>
            </a:pPr>
            <a:r>
              <a:rPr lang="en-US" sz="2400" b="1" dirty="0" smtClean="0">
                <a:latin typeface="Arial"/>
                <a:cs typeface="Arial"/>
              </a:rPr>
              <a:t>Accelerate Remediation, </a:t>
            </a:r>
            <a:r>
              <a:rPr lang="en-US" sz="2400" dirty="0" smtClean="0">
                <a:latin typeface="Arial"/>
                <a:cs typeface="Arial"/>
              </a:rPr>
              <a:t>accelerate production of security fixes</a:t>
            </a:r>
          </a:p>
          <a:p>
            <a:pPr marL="0" indent="0">
              <a:buNone/>
            </a:pPr>
            <a:endParaRPr lang="en-US" sz="2400" dirty="0">
              <a:latin typeface="Arial"/>
              <a:cs typeface="Arial"/>
            </a:endParaRPr>
          </a:p>
          <a:p>
            <a:pPr marL="0" indent="0">
              <a:buNone/>
            </a:pPr>
            <a:r>
              <a:rPr lang="en-US" sz="2400" b="1" dirty="0" smtClean="0">
                <a:latin typeface="Arial"/>
                <a:cs typeface="Arial"/>
              </a:rPr>
              <a:t>New Security Features, </a:t>
            </a:r>
            <a:r>
              <a:rPr lang="en-US" sz="2400" dirty="0" smtClean="0">
                <a:latin typeface="Arial"/>
                <a:cs typeface="Arial"/>
              </a:rPr>
              <a:t>new security countermeasures to strengthen Java</a:t>
            </a:r>
            <a:endParaRPr lang="en-US" sz="2400" dirty="0">
              <a:latin typeface="Arial"/>
              <a:cs typeface="Arial"/>
            </a:endParaRPr>
          </a:p>
          <a:p>
            <a:pPr marL="0" indent="0">
              <a:buNone/>
            </a:pPr>
            <a:endParaRPr lang="en-US" sz="2400" dirty="0">
              <a:latin typeface="Arial"/>
              <a:cs typeface="Arial"/>
            </a:endParaRPr>
          </a:p>
        </p:txBody>
      </p:sp>
    </p:spTree>
    <p:extLst>
      <p:ext uri="{BB962C8B-B14F-4D97-AF65-F5344CB8AC3E}">
        <p14:creationId xmlns:p14="http://schemas.microsoft.com/office/powerpoint/2010/main" val="25519640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How Serious is Oracle on Java Security?</a:t>
            </a:r>
            <a:endParaRPr lang="en-US" sz="2800" dirty="0">
              <a:latin typeface="Arial"/>
              <a:cs typeface="Arial"/>
            </a:endParaRPr>
          </a:p>
        </p:txBody>
      </p:sp>
      <p:sp>
        <p:nvSpPr>
          <p:cNvPr id="7" name="Content Placeholder 2"/>
          <p:cNvSpPr>
            <a:spLocks noGrp="1"/>
          </p:cNvSpPr>
          <p:nvPr>
            <p:ph sz="quarter" idx="12"/>
          </p:nvPr>
        </p:nvSpPr>
        <p:spPr>
          <a:xfrm>
            <a:off x="23283" y="1905000"/>
            <a:ext cx="9120717" cy="3810000"/>
          </a:xfrm>
          <a:gradFill flip="none" rotWithShape="1">
            <a:gsLst>
              <a:gs pos="0">
                <a:srgbClr val="FFFF00">
                  <a:alpha val="50000"/>
                </a:srgbClr>
              </a:gs>
              <a:gs pos="100000">
                <a:srgbClr val="FFFFFF"/>
              </a:gs>
            </a:gsLst>
            <a:lin ang="0" scaled="1"/>
            <a:tileRect/>
          </a:gradFill>
        </p:spPr>
        <p:txBody>
          <a:bodyPr/>
          <a:lstStyle/>
          <a:p>
            <a:pPr marL="60325" indent="0" algn="l">
              <a:buNone/>
            </a:pPr>
            <a:r>
              <a:rPr lang="en-US" sz="2400" b="1" dirty="0" smtClean="0">
                <a:solidFill>
                  <a:srgbClr val="000000"/>
                </a:solidFill>
              </a:rPr>
              <a:t>Java 8: Secure the train </a:t>
            </a:r>
            <a:r>
              <a:rPr lang="en-US" sz="2400" dirty="0" smtClean="0">
                <a:solidFill>
                  <a:srgbClr val="000000"/>
                </a:solidFill>
              </a:rPr>
              <a:t>(Apr 18, 2013) – Mark Reinhold, Java Chief Architect</a:t>
            </a:r>
          </a:p>
          <a:p>
            <a:pPr marL="60325" indent="0" algn="l">
              <a:buNone/>
            </a:pPr>
            <a:endParaRPr lang="en-US" sz="2400" dirty="0" smtClean="0">
              <a:solidFill>
                <a:srgbClr val="000000"/>
              </a:solidFill>
            </a:endParaRPr>
          </a:p>
          <a:p>
            <a:pPr marL="60325" indent="0" algn="l">
              <a:buNone/>
            </a:pPr>
            <a:r>
              <a:rPr lang="en-US" sz="2000" dirty="0" smtClean="0">
                <a:solidFill>
                  <a:srgbClr val="000000"/>
                </a:solidFill>
              </a:rPr>
              <a:t>"</a:t>
            </a:r>
            <a:r>
              <a:rPr lang="en-US" sz="2000" dirty="0">
                <a:solidFill>
                  <a:srgbClr val="000000"/>
                </a:solidFill>
              </a:rPr>
              <a:t>...As a consequence of this renewed focus on security the Java 8 schedule, with a GA release in early September, is no longer achievable."</a:t>
            </a:r>
            <a:endParaRPr lang="en-US" sz="2000" dirty="0" smtClean="0">
              <a:solidFill>
                <a:srgbClr val="000000"/>
              </a:solidFill>
            </a:endParaRPr>
          </a:p>
        </p:txBody>
      </p:sp>
    </p:spTree>
    <p:extLst>
      <p:ext uri="{BB962C8B-B14F-4D97-AF65-F5344CB8AC3E}">
        <p14:creationId xmlns:p14="http://schemas.microsoft.com/office/powerpoint/2010/main" val="23948320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089268606"/>
              </p:ext>
            </p:extLst>
          </p:nvPr>
        </p:nvGraphicFramePr>
        <p:xfrm>
          <a:off x="304800" y="1447800"/>
          <a:ext cx="86106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Remediated Vulnerabilities</a:t>
            </a:r>
            <a:endParaRPr lang="en-US" sz="2800" dirty="0">
              <a:latin typeface="Arial"/>
              <a:cs typeface="Arial"/>
            </a:endParaRPr>
          </a:p>
        </p:txBody>
      </p:sp>
      <p:sp>
        <p:nvSpPr>
          <p:cNvPr id="11" name="TextBox 10"/>
          <p:cNvSpPr txBox="1"/>
          <p:nvPr/>
        </p:nvSpPr>
        <p:spPr>
          <a:xfrm>
            <a:off x="4343400" y="2133600"/>
            <a:ext cx="894080" cy="406400"/>
          </a:xfrm>
          <a:prstGeom prst="rect">
            <a:avLst/>
          </a:prstGeom>
          <a:noFill/>
        </p:spPr>
        <p:txBody>
          <a:bodyPr wrap="square" rtlCol="0">
            <a:spAutoFit/>
          </a:bodyPr>
          <a:lstStyle/>
          <a:p>
            <a:r>
              <a:rPr lang="en-US" sz="2000" dirty="0" smtClean="0">
                <a:solidFill>
                  <a:schemeClr val="tx2"/>
                </a:solidFill>
              </a:rPr>
              <a:t>7u15</a:t>
            </a:r>
          </a:p>
        </p:txBody>
      </p:sp>
      <p:sp>
        <p:nvSpPr>
          <p:cNvPr id="12" name="TextBox 11"/>
          <p:cNvSpPr txBox="1"/>
          <p:nvPr/>
        </p:nvSpPr>
        <p:spPr>
          <a:xfrm>
            <a:off x="2743200" y="3352800"/>
            <a:ext cx="853440" cy="400110"/>
          </a:xfrm>
          <a:prstGeom prst="rect">
            <a:avLst/>
          </a:prstGeom>
          <a:noFill/>
        </p:spPr>
        <p:txBody>
          <a:bodyPr wrap="square" rtlCol="0">
            <a:spAutoFit/>
          </a:bodyPr>
          <a:lstStyle/>
          <a:p>
            <a:r>
              <a:rPr lang="en-US" sz="2000" dirty="0" smtClean="0">
                <a:solidFill>
                  <a:schemeClr val="tx2"/>
                </a:solidFill>
              </a:rPr>
              <a:t>7u9</a:t>
            </a:r>
          </a:p>
        </p:txBody>
      </p:sp>
      <p:sp>
        <p:nvSpPr>
          <p:cNvPr id="13" name="TextBox 12"/>
          <p:cNvSpPr txBox="1"/>
          <p:nvPr/>
        </p:nvSpPr>
        <p:spPr>
          <a:xfrm>
            <a:off x="838200" y="4191000"/>
            <a:ext cx="853440" cy="400110"/>
          </a:xfrm>
          <a:prstGeom prst="rect">
            <a:avLst/>
          </a:prstGeom>
          <a:noFill/>
        </p:spPr>
        <p:txBody>
          <a:bodyPr wrap="square" rtlCol="0">
            <a:spAutoFit/>
          </a:bodyPr>
          <a:lstStyle/>
          <a:p>
            <a:r>
              <a:rPr lang="en-US" sz="2000" dirty="0" smtClean="0">
                <a:solidFill>
                  <a:schemeClr val="tx2"/>
                </a:solidFill>
              </a:rPr>
              <a:t>7u5</a:t>
            </a:r>
          </a:p>
        </p:txBody>
      </p:sp>
      <p:sp>
        <p:nvSpPr>
          <p:cNvPr id="14" name="TextBox 13"/>
          <p:cNvSpPr txBox="1"/>
          <p:nvPr/>
        </p:nvSpPr>
        <p:spPr>
          <a:xfrm>
            <a:off x="5181600" y="2667000"/>
            <a:ext cx="894080" cy="406400"/>
          </a:xfrm>
          <a:prstGeom prst="rect">
            <a:avLst/>
          </a:prstGeom>
          <a:noFill/>
        </p:spPr>
        <p:txBody>
          <a:bodyPr wrap="square" rtlCol="0">
            <a:spAutoFit/>
          </a:bodyPr>
          <a:lstStyle/>
          <a:p>
            <a:r>
              <a:rPr lang="en-US" sz="2000" dirty="0" smtClean="0">
                <a:solidFill>
                  <a:schemeClr val="tx2"/>
                </a:solidFill>
              </a:rPr>
              <a:t>7u21</a:t>
            </a:r>
          </a:p>
        </p:txBody>
      </p:sp>
      <p:sp>
        <p:nvSpPr>
          <p:cNvPr id="15" name="TextBox 14"/>
          <p:cNvSpPr txBox="1"/>
          <p:nvPr/>
        </p:nvSpPr>
        <p:spPr>
          <a:xfrm>
            <a:off x="6172200" y="2895600"/>
            <a:ext cx="762000" cy="400110"/>
          </a:xfrm>
          <a:prstGeom prst="rect">
            <a:avLst/>
          </a:prstGeom>
          <a:noFill/>
        </p:spPr>
        <p:txBody>
          <a:bodyPr wrap="square" rtlCol="0">
            <a:spAutoFit/>
          </a:bodyPr>
          <a:lstStyle/>
          <a:p>
            <a:r>
              <a:rPr lang="en-US" sz="2000" dirty="0" smtClean="0">
                <a:solidFill>
                  <a:schemeClr val="tx2"/>
                </a:solidFill>
              </a:rPr>
              <a:t>7u25</a:t>
            </a:r>
          </a:p>
        </p:txBody>
      </p:sp>
      <p:sp>
        <p:nvSpPr>
          <p:cNvPr id="16" name="TextBox 15"/>
          <p:cNvSpPr txBox="1"/>
          <p:nvPr/>
        </p:nvSpPr>
        <p:spPr>
          <a:xfrm>
            <a:off x="304800" y="5715000"/>
            <a:ext cx="7088236" cy="307777"/>
          </a:xfrm>
          <a:prstGeom prst="rect">
            <a:avLst/>
          </a:prstGeom>
          <a:noFill/>
        </p:spPr>
        <p:txBody>
          <a:bodyPr wrap="none" rtlCol="0">
            <a:spAutoFit/>
          </a:bodyPr>
          <a:lstStyle/>
          <a:p>
            <a:r>
              <a:rPr lang="en-US" sz="1400" i="1" dirty="0" smtClean="0">
                <a:solidFill>
                  <a:schemeClr val="tx2"/>
                </a:solidFill>
              </a:rPr>
              <a:t>* Analysis source, information provided by publicly available Oracle Java Critical Patch Updates</a:t>
            </a:r>
            <a:endParaRPr lang="en-US" sz="2000" dirty="0" smtClean="0">
              <a:solidFill>
                <a:schemeClr val="tx2"/>
              </a:solidFill>
            </a:endParaRPr>
          </a:p>
        </p:txBody>
      </p:sp>
    </p:spTree>
    <p:extLst>
      <p:ext uri="{BB962C8B-B14F-4D97-AF65-F5344CB8AC3E}">
        <p14:creationId xmlns:p14="http://schemas.microsoft.com/office/powerpoint/2010/main" val="20653794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3" name="Title 3"/>
          <p:cNvSpPr>
            <a:spLocks noGrp="1"/>
          </p:cNvSpPr>
          <p:nvPr>
            <p:ph type="title"/>
          </p:nvPr>
        </p:nvSpPr>
        <p:spPr>
          <a:xfrm>
            <a:off x="5105400" y="76200"/>
            <a:ext cx="3962400" cy="609600"/>
          </a:xfrm>
        </p:spPr>
        <p:txBody>
          <a:bodyPr/>
          <a:lstStyle/>
          <a:p>
            <a:r>
              <a:rPr lang="en-US" sz="2000" dirty="0">
                <a:solidFill>
                  <a:schemeClr val="bg1"/>
                </a:solidFill>
                <a:latin typeface="Helvetica"/>
                <a:cs typeface="Helvetica"/>
              </a:rPr>
              <a:t>About Me</a:t>
            </a:r>
          </a:p>
        </p:txBody>
      </p:sp>
      <p:sp>
        <p:nvSpPr>
          <p:cNvPr id="3074" name="Content Placeholder 2"/>
          <p:cNvSpPr>
            <a:spLocks noGrp="1"/>
          </p:cNvSpPr>
          <p:nvPr>
            <p:ph idx="1"/>
          </p:nvPr>
        </p:nvSpPr>
        <p:spPr>
          <a:xfrm>
            <a:off x="457200" y="1295400"/>
            <a:ext cx="8229600" cy="4830763"/>
          </a:xfrm>
        </p:spPr>
        <p:txBody>
          <a:bodyPr/>
          <a:lstStyle/>
          <a:p>
            <a:pPr marL="0" indent="0">
              <a:buNone/>
            </a:pPr>
            <a:r>
              <a:rPr lang="en-US" sz="2400" b="1" dirty="0" smtClean="0">
                <a:latin typeface="Arial"/>
                <a:cs typeface="Arial"/>
              </a:rPr>
              <a:t>Role,</a:t>
            </a:r>
            <a:r>
              <a:rPr lang="en-US" sz="2400" dirty="0" smtClean="0">
                <a:latin typeface="Arial"/>
                <a:cs typeface="Arial"/>
              </a:rPr>
              <a:t> </a:t>
            </a:r>
            <a:r>
              <a:rPr lang="en-US" sz="2400" dirty="0">
                <a:latin typeface="Arial"/>
                <a:cs typeface="Arial"/>
              </a:rPr>
              <a:t>Java platform strategy, vision, features, security </a:t>
            </a:r>
            <a:r>
              <a:rPr lang="en-US" sz="2400" dirty="0" smtClean="0">
                <a:latin typeface="Arial"/>
                <a:cs typeface="Arial"/>
              </a:rPr>
              <a:t>communications</a:t>
            </a:r>
          </a:p>
          <a:p>
            <a:pPr marL="0" indent="0">
              <a:buNone/>
            </a:pPr>
            <a:endParaRPr lang="en-US" sz="2400" b="1" dirty="0">
              <a:latin typeface="Arial"/>
              <a:cs typeface="Arial"/>
            </a:endParaRPr>
          </a:p>
          <a:p>
            <a:pPr marL="0" indent="0">
              <a:buNone/>
            </a:pPr>
            <a:r>
              <a:rPr lang="en-US" sz="2400" b="1" dirty="0" smtClean="0">
                <a:latin typeface="Arial"/>
                <a:cs typeface="Arial"/>
              </a:rPr>
              <a:t>Background,</a:t>
            </a:r>
            <a:r>
              <a:rPr lang="en-US" sz="2400" dirty="0" smtClean="0">
                <a:latin typeface="Arial"/>
                <a:cs typeface="Arial"/>
              </a:rPr>
              <a:t> </a:t>
            </a:r>
            <a:r>
              <a:rPr lang="en-US" sz="2400" dirty="0">
                <a:latin typeface="Arial"/>
                <a:cs typeface="Arial"/>
              </a:rPr>
              <a:t>20+ years of programming and specializing in </a:t>
            </a:r>
            <a:r>
              <a:rPr lang="en-US" sz="2400" dirty="0" smtClean="0">
                <a:latin typeface="Arial"/>
                <a:cs typeface="Arial"/>
              </a:rPr>
              <a:t>security</a:t>
            </a:r>
          </a:p>
          <a:p>
            <a:pPr marL="0" indent="0">
              <a:buNone/>
            </a:pPr>
            <a:endParaRPr lang="en-US" sz="2400" b="1" dirty="0">
              <a:latin typeface="Arial"/>
              <a:cs typeface="Arial"/>
            </a:endParaRPr>
          </a:p>
          <a:p>
            <a:pPr marL="0" indent="0">
              <a:buNone/>
            </a:pPr>
            <a:r>
              <a:rPr lang="en-US" sz="2400" b="1" dirty="0" smtClean="0">
                <a:latin typeface="Arial"/>
                <a:cs typeface="Arial"/>
              </a:rPr>
              <a:t>Former Employer,</a:t>
            </a:r>
            <a:r>
              <a:rPr lang="en-US" sz="2400" dirty="0" smtClean="0">
                <a:latin typeface="Arial"/>
                <a:cs typeface="Arial"/>
              </a:rPr>
              <a:t> </a:t>
            </a:r>
            <a:r>
              <a:rPr lang="en-US" sz="2400" dirty="0">
                <a:latin typeface="Arial"/>
                <a:cs typeface="Arial"/>
              </a:rPr>
              <a:t>Yahoo!  Lead security for the User Data Analytics property.  Run enterprise triage </a:t>
            </a:r>
            <a:r>
              <a:rPr lang="en-US" sz="2400" dirty="0" smtClean="0">
                <a:latin typeface="Arial"/>
                <a:cs typeface="Arial"/>
              </a:rPr>
              <a:t>program</a:t>
            </a:r>
            <a:endParaRPr lang="en-US" sz="2400" dirty="0">
              <a:latin typeface="Arial"/>
              <a:cs typeface="Arial"/>
            </a:endParaRPr>
          </a:p>
        </p:txBody>
      </p:sp>
      <p:sp>
        <p:nvSpPr>
          <p:cNvPr id="6" name="Rectangle 5"/>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pic>
        <p:nvPicPr>
          <p:cNvPr id="2" name="Picture 1"/>
          <p:cNvPicPr>
            <a:picLocks noChangeAspect="1"/>
          </p:cNvPicPr>
          <p:nvPr/>
        </p:nvPicPr>
        <p:blipFill>
          <a:blip r:embed="rId3"/>
          <a:stretch>
            <a:fillRect/>
          </a:stretch>
        </p:blipFill>
        <p:spPr>
          <a:xfrm>
            <a:off x="6553200" y="4876800"/>
            <a:ext cx="2120900" cy="1320800"/>
          </a:xfrm>
          <a:prstGeom prst="rect">
            <a:avLst/>
          </a:prstGeom>
        </p:spPr>
      </p:pic>
      <p:pic>
        <p:nvPicPr>
          <p:cNvPr id="3" name="Picture 2"/>
          <p:cNvPicPr>
            <a:picLocks noChangeAspect="1"/>
          </p:cNvPicPr>
          <p:nvPr/>
        </p:nvPicPr>
        <p:blipFill>
          <a:blip r:embed="rId4"/>
          <a:stretch>
            <a:fillRect/>
          </a:stretch>
        </p:blipFill>
        <p:spPr>
          <a:xfrm>
            <a:off x="5638800" y="4876800"/>
            <a:ext cx="716331" cy="129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322532018"/>
              </p:ext>
            </p:extLst>
          </p:nvPr>
        </p:nvGraphicFramePr>
        <p:xfrm>
          <a:off x="228600" y="1524000"/>
          <a:ext cx="8528050" cy="445135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Remediated Vulnerabilities by Component Subtype</a:t>
            </a:r>
            <a:endParaRPr lang="en-US" sz="2800" dirty="0">
              <a:latin typeface="Arial"/>
              <a:cs typeface="Arial"/>
            </a:endParaRPr>
          </a:p>
        </p:txBody>
      </p:sp>
      <p:sp>
        <p:nvSpPr>
          <p:cNvPr id="10" name="TextBox 9"/>
          <p:cNvSpPr txBox="1"/>
          <p:nvPr/>
        </p:nvSpPr>
        <p:spPr>
          <a:xfrm>
            <a:off x="304800" y="6096000"/>
            <a:ext cx="7088236" cy="307777"/>
          </a:xfrm>
          <a:prstGeom prst="rect">
            <a:avLst/>
          </a:prstGeom>
          <a:noFill/>
        </p:spPr>
        <p:txBody>
          <a:bodyPr wrap="none" rtlCol="0">
            <a:spAutoFit/>
          </a:bodyPr>
          <a:lstStyle/>
          <a:p>
            <a:r>
              <a:rPr lang="en-US" sz="1400" i="1" dirty="0" smtClean="0">
                <a:solidFill>
                  <a:schemeClr val="tx2"/>
                </a:solidFill>
              </a:rPr>
              <a:t>* Analysis source, information provided by publicly available Oracle Java Critical Patch Updates</a:t>
            </a:r>
            <a:endParaRPr lang="en-US" sz="2000" dirty="0" smtClean="0">
              <a:solidFill>
                <a:schemeClr val="tx2"/>
              </a:solidFill>
            </a:endParaRPr>
          </a:p>
        </p:txBody>
      </p:sp>
    </p:spTree>
    <p:extLst>
      <p:ext uri="{BB962C8B-B14F-4D97-AF65-F5344CB8AC3E}">
        <p14:creationId xmlns:p14="http://schemas.microsoft.com/office/powerpoint/2010/main" val="14687984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Critical Patch Update Process</a:t>
            </a:r>
            <a:endParaRPr lang="en-US" sz="2800" dirty="0">
              <a:latin typeface="Arial"/>
              <a:cs typeface="Arial"/>
            </a:endParaRPr>
          </a:p>
        </p:txBody>
      </p:sp>
      <p:sp>
        <p:nvSpPr>
          <p:cNvPr id="7" name="Rectangle 6"/>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57200" y="2133600"/>
            <a:ext cx="8229600" cy="3992563"/>
          </a:xfrm>
        </p:spPr>
        <p:txBody>
          <a:bodyPr/>
          <a:lstStyle/>
          <a:p>
            <a:pPr marL="0" indent="0">
              <a:buNone/>
            </a:pPr>
            <a:r>
              <a:rPr lang="en-US" sz="2400" b="1" dirty="0" smtClean="0">
                <a:latin typeface="Arial"/>
                <a:cs typeface="Arial"/>
              </a:rPr>
              <a:t>Java Included,</a:t>
            </a:r>
            <a:r>
              <a:rPr lang="en-US" sz="2400" dirty="0" smtClean="0">
                <a:latin typeface="Arial"/>
                <a:cs typeface="Arial"/>
              </a:rPr>
              <a:t> Java on Oracle’s regular patch schedule (4 CPUs/</a:t>
            </a:r>
            <a:r>
              <a:rPr lang="en-US" sz="2400" dirty="0" err="1" smtClean="0">
                <a:latin typeface="Arial"/>
                <a:cs typeface="Arial"/>
              </a:rPr>
              <a:t>yr</a:t>
            </a:r>
            <a:r>
              <a:rPr lang="en-US" sz="2400" dirty="0" smtClean="0">
                <a:latin typeface="Arial"/>
                <a:cs typeface="Arial"/>
              </a:rPr>
              <a:t>).  Scheduled one year in advance</a:t>
            </a:r>
          </a:p>
          <a:p>
            <a:pPr marL="0" indent="0">
              <a:buNone/>
            </a:pPr>
            <a:endParaRPr lang="en-US" sz="2400" dirty="0">
              <a:latin typeface="Arial"/>
              <a:cs typeface="Arial"/>
            </a:endParaRPr>
          </a:p>
          <a:p>
            <a:pPr marL="0" indent="0">
              <a:buNone/>
            </a:pPr>
            <a:r>
              <a:rPr lang="en-US" sz="2400" b="1" dirty="0" smtClean="0">
                <a:latin typeface="Arial"/>
                <a:cs typeface="Arial"/>
              </a:rPr>
              <a:t>Customer Benefits,</a:t>
            </a:r>
            <a:r>
              <a:rPr lang="en-US" sz="2400" dirty="0" smtClean="0">
                <a:latin typeface="Arial"/>
                <a:cs typeface="Arial"/>
              </a:rPr>
              <a:t> Easier to schedule.  Less data center outages</a:t>
            </a:r>
            <a:endParaRPr lang="en-US" sz="2400" dirty="0">
              <a:latin typeface="Arial"/>
              <a:cs typeface="Arial"/>
            </a:endParaRPr>
          </a:p>
          <a:p>
            <a:pPr>
              <a:buFont typeface="Wingdings" charset="2"/>
              <a:buChar char="§"/>
            </a:pPr>
            <a:endParaRPr lang="en-US" sz="2400" dirty="0">
              <a:latin typeface="Arial"/>
              <a:cs typeface="Arial"/>
            </a:endParaRPr>
          </a:p>
        </p:txBody>
      </p:sp>
      <p:sp>
        <p:nvSpPr>
          <p:cNvPr id="8" name="TextBox 7"/>
          <p:cNvSpPr txBox="1"/>
          <p:nvPr/>
        </p:nvSpPr>
        <p:spPr>
          <a:xfrm>
            <a:off x="228600" y="1371600"/>
            <a:ext cx="3482707" cy="369332"/>
          </a:xfrm>
          <a:prstGeom prst="rect">
            <a:avLst/>
          </a:prstGeom>
          <a:noFill/>
        </p:spPr>
        <p:txBody>
          <a:bodyPr wrap="none" rtlCol="0">
            <a:spAutoFit/>
          </a:bodyPr>
          <a:lstStyle/>
          <a:p>
            <a:r>
              <a:rPr lang="en-US" b="1" dirty="0" smtClean="0">
                <a:solidFill>
                  <a:srgbClr val="3366FF"/>
                </a:solidFill>
              </a:rPr>
              <a:t>CPUs are Oracle security patches…</a:t>
            </a:r>
            <a:endParaRPr lang="en-US" b="1" dirty="0">
              <a:solidFill>
                <a:srgbClr val="3366FF"/>
              </a:solidFill>
            </a:endParaRPr>
          </a:p>
        </p:txBody>
      </p:sp>
    </p:spTree>
    <p:extLst>
      <p:ext uri="{BB962C8B-B14F-4D97-AF65-F5344CB8AC3E}">
        <p14:creationId xmlns:p14="http://schemas.microsoft.com/office/powerpoint/2010/main" val="35160852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562600" y="838200"/>
            <a:ext cx="3581400" cy="5638800"/>
          </a:xfrm>
          <a:prstGeom prst="rect">
            <a:avLst/>
          </a:prstGeom>
          <a:gradFill flip="none" rotWithShape="1">
            <a:gsLst>
              <a:gs pos="0">
                <a:srgbClr val="1B368F">
                  <a:alpha val="20000"/>
                </a:srgb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Content Placeholder 2"/>
          <p:cNvSpPr txBox="1">
            <a:spLocks/>
          </p:cNvSpPr>
          <p:nvPr/>
        </p:nvSpPr>
        <p:spPr bwMode="auto">
          <a:xfrm>
            <a:off x="457200" y="2819400"/>
            <a:ext cx="5181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rial"/>
                <a:cs typeface="Arial"/>
              </a:rPr>
              <a:t>Security Feature Highlights</a:t>
            </a:r>
          </a:p>
          <a:p>
            <a:pPr marL="0" indent="0">
              <a:buNone/>
            </a:pPr>
            <a:r>
              <a:rPr lang="en-US" sz="2400" b="1" i="1" dirty="0" smtClean="0">
                <a:solidFill>
                  <a:srgbClr val="181F7C"/>
                </a:solidFill>
                <a:latin typeface="Arial"/>
                <a:cs typeface="Arial"/>
              </a:rPr>
              <a:t>Recent security features delivered…</a:t>
            </a:r>
            <a:endParaRPr lang="en-US" sz="2400" i="1" dirty="0">
              <a:solidFill>
                <a:srgbClr val="181F7C"/>
              </a:solidFill>
              <a:latin typeface="Arial"/>
              <a:cs typeface="Arial"/>
            </a:endParaRPr>
          </a:p>
          <a:p>
            <a:pPr marL="0" indent="0">
              <a:buNone/>
            </a:pPr>
            <a:endParaRPr lang="en-US" sz="3600" dirty="0">
              <a:latin typeface="Arial"/>
              <a:cs typeface="Arial"/>
            </a:endParaRPr>
          </a:p>
        </p:txBody>
      </p:sp>
    </p:spTree>
    <p:extLst>
      <p:ext uri="{BB962C8B-B14F-4D97-AF65-F5344CB8AC3E}">
        <p14:creationId xmlns:p14="http://schemas.microsoft.com/office/powerpoint/2010/main" val="21930886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a:cs typeface="Arial"/>
              </a:rPr>
              <a:t>Enable/Disable Java in </a:t>
            </a:r>
            <a:r>
              <a:rPr lang="en-US" sz="2400" b="1" dirty="0" smtClean="0">
                <a:latin typeface="Arial"/>
                <a:cs typeface="Arial"/>
              </a:rPr>
              <a:t>Web Browsers </a:t>
            </a:r>
            <a:r>
              <a:rPr lang="en-US" sz="2400" b="1" dirty="0">
                <a:latin typeface="Arial"/>
                <a:cs typeface="Arial"/>
              </a:rPr>
              <a:t>(Java 7 Update 10)</a:t>
            </a:r>
          </a:p>
        </p:txBody>
      </p:sp>
      <p:sp>
        <p:nvSpPr>
          <p:cNvPr id="7" name="Rectangle 6"/>
          <p:cNvSpPr/>
          <p:nvPr/>
        </p:nvSpPr>
        <p:spPr>
          <a:xfrm>
            <a:off x="0" y="1905000"/>
            <a:ext cx="51816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57200" y="2133600"/>
            <a:ext cx="4724400" cy="3992563"/>
          </a:xfrm>
        </p:spPr>
        <p:txBody>
          <a:bodyPr/>
          <a:lstStyle/>
          <a:p>
            <a:pPr marL="0" indent="0">
              <a:buNone/>
            </a:pPr>
            <a:r>
              <a:rPr lang="en-US" sz="2400" b="1" dirty="0">
                <a:latin typeface="Arial"/>
                <a:cs typeface="Arial"/>
              </a:rPr>
              <a:t>Feature</a:t>
            </a:r>
            <a:r>
              <a:rPr lang="en-US" sz="2400" dirty="0">
                <a:latin typeface="Arial"/>
                <a:cs typeface="Arial"/>
              </a:rPr>
              <a:t>: </a:t>
            </a:r>
            <a:r>
              <a:rPr lang="en-US" sz="2400" dirty="0" smtClean="0">
                <a:latin typeface="Arial"/>
                <a:cs typeface="Arial"/>
              </a:rPr>
              <a:t>Easy way to disable Java on different platforms</a:t>
            </a:r>
            <a:endParaRPr lang="en-US" sz="2400" b="1" dirty="0" smtClean="0">
              <a:latin typeface="Arial"/>
              <a:cs typeface="Arial"/>
            </a:endParaRPr>
          </a:p>
          <a:p>
            <a:pPr marL="0" indent="0">
              <a:buNone/>
            </a:pPr>
            <a:endParaRPr lang="en-US" sz="2400" b="1" dirty="0">
              <a:latin typeface="Arial"/>
              <a:cs typeface="Arial"/>
            </a:endParaRPr>
          </a:p>
          <a:p>
            <a:pPr marL="0" indent="0">
              <a:buNone/>
            </a:pPr>
            <a:r>
              <a:rPr lang="en-US" sz="2400" b="1" dirty="0" smtClean="0">
                <a:latin typeface="Arial"/>
                <a:cs typeface="Arial"/>
              </a:rPr>
              <a:t>Concern</a:t>
            </a:r>
            <a:r>
              <a:rPr lang="en-US" sz="2400" dirty="0" smtClean="0">
                <a:latin typeface="Arial"/>
                <a:cs typeface="Arial"/>
              </a:rPr>
              <a:t>:  Instructions to disable Java are different on each platform</a:t>
            </a:r>
            <a:endParaRPr lang="en-US" sz="2400" dirty="0">
              <a:latin typeface="Arial"/>
              <a:cs typeface="Arial"/>
            </a:endParaRPr>
          </a:p>
        </p:txBody>
      </p:sp>
      <p:pic>
        <p:nvPicPr>
          <p:cNvPr id="4" name="Picture 3"/>
          <p:cNvPicPr>
            <a:picLocks noChangeAspect="1"/>
          </p:cNvPicPr>
          <p:nvPr/>
        </p:nvPicPr>
        <p:blipFill>
          <a:blip r:embed="rId3"/>
          <a:stretch>
            <a:fillRect/>
          </a:stretch>
        </p:blipFill>
        <p:spPr>
          <a:xfrm>
            <a:off x="5181600" y="1905000"/>
            <a:ext cx="3789750" cy="3797300"/>
          </a:xfrm>
          <a:prstGeom prst="rect">
            <a:avLst/>
          </a:prstGeom>
        </p:spPr>
      </p:pic>
      <p:sp>
        <p:nvSpPr>
          <p:cNvPr id="9" name="Right Arrow 8"/>
          <p:cNvSpPr/>
          <p:nvPr/>
        </p:nvSpPr>
        <p:spPr>
          <a:xfrm rot="10800000">
            <a:off x="7239000" y="2133600"/>
            <a:ext cx="685800" cy="685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9913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a:cs typeface="Arial"/>
              </a:rPr>
              <a:t>Hardcoded best before date in JRE (Java 7 Update 10)</a:t>
            </a:r>
          </a:p>
        </p:txBody>
      </p:sp>
      <p:sp>
        <p:nvSpPr>
          <p:cNvPr id="7" name="Rectangle 6"/>
          <p:cNvSpPr/>
          <p:nvPr/>
        </p:nvSpPr>
        <p:spPr>
          <a:xfrm>
            <a:off x="0" y="1905000"/>
            <a:ext cx="51816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4724400" cy="3992563"/>
          </a:xfrm>
        </p:spPr>
        <p:txBody>
          <a:bodyPr/>
          <a:lstStyle/>
          <a:p>
            <a:pPr marL="0" indent="0">
              <a:buNone/>
            </a:pPr>
            <a:r>
              <a:rPr lang="en-US" sz="2400" b="1" dirty="0">
                <a:latin typeface="Arial"/>
                <a:cs typeface="Arial"/>
              </a:rPr>
              <a:t>Feature</a:t>
            </a:r>
            <a:r>
              <a:rPr lang="en-US" sz="2400" dirty="0">
                <a:latin typeface="Arial"/>
                <a:cs typeface="Arial"/>
              </a:rPr>
              <a:t>: </a:t>
            </a:r>
            <a:r>
              <a:rPr lang="en-US" sz="2400" dirty="0" smtClean="0">
                <a:latin typeface="Arial"/>
                <a:cs typeface="Arial"/>
              </a:rPr>
              <a:t>Java should function differently when it’s operating insecurely, encourage upgrade</a:t>
            </a:r>
            <a:endParaRPr lang="en-US" sz="2400" b="1" dirty="0">
              <a:latin typeface="Arial"/>
              <a:cs typeface="Arial"/>
            </a:endParaRPr>
          </a:p>
          <a:p>
            <a:pPr marL="0" indent="0">
              <a:buNone/>
            </a:pPr>
            <a:endParaRPr lang="en-US" sz="2400" b="1" dirty="0" smtClean="0">
              <a:latin typeface="Arial"/>
              <a:cs typeface="Arial"/>
            </a:endParaRPr>
          </a:p>
          <a:p>
            <a:pPr marL="0" indent="0">
              <a:buNone/>
            </a:pPr>
            <a:r>
              <a:rPr lang="en-US" sz="2400" b="1" dirty="0" smtClean="0">
                <a:latin typeface="Arial"/>
                <a:cs typeface="Arial"/>
              </a:rPr>
              <a:t>Concern</a:t>
            </a:r>
            <a:r>
              <a:rPr lang="en-US" sz="2400" dirty="0">
                <a:latin typeface="Arial"/>
                <a:cs typeface="Arial"/>
              </a:rPr>
              <a:t>: </a:t>
            </a:r>
            <a:r>
              <a:rPr lang="en-US" sz="2400" dirty="0" smtClean="0">
                <a:latin typeface="Arial"/>
                <a:cs typeface="Arial"/>
              </a:rPr>
              <a:t>Older versions of Java are insecure</a:t>
            </a:r>
            <a:endParaRPr lang="en-US" sz="2400" dirty="0">
              <a:latin typeface="Arial"/>
              <a:cs typeface="Arial"/>
            </a:endParaRPr>
          </a:p>
          <a:p>
            <a:pPr marL="0" indent="0">
              <a:buNone/>
            </a:pPr>
            <a:endParaRPr lang="en-US" sz="2400" dirty="0">
              <a:latin typeface="Arial"/>
              <a:cs typeface="Arial"/>
            </a:endParaRPr>
          </a:p>
        </p:txBody>
      </p:sp>
      <p:pic>
        <p:nvPicPr>
          <p:cNvPr id="8" name="Content Placeholder 4" descr="javaupdateneeded_native_win7commandlinks7u40.png"/>
          <p:cNvPicPr>
            <a:picLocks noChangeAspect="1"/>
          </p:cNvPicPr>
          <p:nvPr/>
        </p:nvPicPr>
        <p:blipFill>
          <a:blip r:embed="rId3">
            <a:extLst>
              <a:ext uri="{28A0092B-C50C-407E-A947-70E740481C1C}">
                <a14:useLocalDpi xmlns:a14="http://schemas.microsoft.com/office/drawing/2010/main" val="0"/>
              </a:ext>
            </a:extLst>
          </a:blip>
          <a:srcRect l="-50530" r="-50530"/>
          <a:stretch>
            <a:fillRect/>
          </a:stretch>
        </p:blipFill>
        <p:spPr>
          <a:xfrm>
            <a:off x="3429000" y="2286000"/>
            <a:ext cx="7369777" cy="2742627"/>
          </a:xfrm>
          <a:prstGeom prst="rect">
            <a:avLst/>
          </a:prstGeom>
        </p:spPr>
      </p:pic>
    </p:spTree>
    <p:extLst>
      <p:ext uri="{BB962C8B-B14F-4D97-AF65-F5344CB8AC3E}">
        <p14:creationId xmlns:p14="http://schemas.microsoft.com/office/powerpoint/2010/main" val="23831267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latin typeface="Arial"/>
                <a:cs typeface="Arial"/>
              </a:rPr>
              <a:t>Java Security </a:t>
            </a:r>
            <a:r>
              <a:rPr lang="en-US" sz="2800" b="1" dirty="0" smtClean="0">
                <a:latin typeface="Arial"/>
                <a:cs typeface="Arial"/>
              </a:rPr>
              <a:t>Slider </a:t>
            </a:r>
            <a:r>
              <a:rPr lang="en-US" sz="2800" b="1" dirty="0">
                <a:latin typeface="Arial"/>
                <a:cs typeface="Arial"/>
              </a:rPr>
              <a:t>(Java 7 Update 10)</a:t>
            </a:r>
          </a:p>
        </p:txBody>
      </p:sp>
      <p:sp>
        <p:nvSpPr>
          <p:cNvPr id="7" name="Rectangle 6"/>
          <p:cNvSpPr/>
          <p:nvPr/>
        </p:nvSpPr>
        <p:spPr>
          <a:xfrm>
            <a:off x="0" y="1905000"/>
            <a:ext cx="51816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4724400" cy="3992563"/>
          </a:xfrm>
        </p:spPr>
        <p:txBody>
          <a:bodyPr/>
          <a:lstStyle/>
          <a:p>
            <a:pPr marL="0" indent="0">
              <a:buNone/>
            </a:pPr>
            <a:r>
              <a:rPr lang="en-US" sz="2400" b="1" dirty="0">
                <a:latin typeface="Arial"/>
                <a:cs typeface="Arial"/>
              </a:rPr>
              <a:t>Feature</a:t>
            </a:r>
            <a:r>
              <a:rPr lang="en-US" sz="2400" dirty="0">
                <a:latin typeface="Arial"/>
                <a:cs typeface="Arial"/>
              </a:rPr>
              <a:t>: </a:t>
            </a:r>
            <a:r>
              <a:rPr lang="en-US" sz="2400" dirty="0" smtClean="0">
                <a:latin typeface="Arial"/>
                <a:cs typeface="Arial"/>
              </a:rPr>
              <a:t>End-user a</a:t>
            </a:r>
            <a:r>
              <a:rPr lang="en-US" sz="2400" dirty="0" smtClean="0"/>
              <a:t>djustable </a:t>
            </a:r>
            <a:r>
              <a:rPr lang="en-US" sz="2400" dirty="0"/>
              <a:t>plugin security </a:t>
            </a:r>
            <a:r>
              <a:rPr lang="en-US" sz="2400" dirty="0" smtClean="0"/>
              <a:t>levels</a:t>
            </a:r>
          </a:p>
          <a:p>
            <a:pPr marL="0" indent="0">
              <a:buNone/>
            </a:pPr>
            <a:endParaRPr lang="en-US" sz="2400" b="1" dirty="0" smtClean="0">
              <a:latin typeface="Arial"/>
              <a:cs typeface="Arial"/>
            </a:endParaRPr>
          </a:p>
          <a:p>
            <a:pPr marL="0" indent="0">
              <a:buNone/>
            </a:pPr>
            <a:r>
              <a:rPr lang="en-US" sz="2400" b="1" dirty="0" smtClean="0">
                <a:latin typeface="Arial"/>
                <a:cs typeface="Arial"/>
              </a:rPr>
              <a:t>Concern</a:t>
            </a:r>
            <a:r>
              <a:rPr lang="en-US" sz="2400" dirty="0">
                <a:latin typeface="Arial"/>
                <a:cs typeface="Arial"/>
              </a:rPr>
              <a:t>:  </a:t>
            </a:r>
            <a:r>
              <a:rPr lang="en-US" sz="2400" dirty="0" smtClean="0">
                <a:latin typeface="Arial"/>
                <a:cs typeface="Arial"/>
              </a:rPr>
              <a:t>Let end-users balance operational vs. security concerns </a:t>
            </a:r>
            <a:r>
              <a:rPr lang="en-US" sz="2400" dirty="0" smtClean="0"/>
              <a:t>in </a:t>
            </a:r>
            <a:r>
              <a:rPr lang="en-US" sz="2400" dirty="0"/>
              <a:t>accordance with </a:t>
            </a:r>
            <a:r>
              <a:rPr lang="en-US" sz="2400" dirty="0" smtClean="0"/>
              <a:t>risk </a:t>
            </a:r>
            <a:r>
              <a:rPr lang="en-US" sz="2400" dirty="0"/>
              <a:t>preferences or IT policies.</a:t>
            </a:r>
          </a:p>
          <a:p>
            <a:pPr marL="0" indent="0">
              <a:buNone/>
            </a:pPr>
            <a:endParaRPr lang="en-US" sz="2400" dirty="0">
              <a:latin typeface="Arial"/>
              <a:cs typeface="Arial"/>
            </a:endParaRPr>
          </a:p>
        </p:txBody>
      </p:sp>
      <p:pic>
        <p:nvPicPr>
          <p:cNvPr id="10" name="Picture 9"/>
          <p:cNvPicPr>
            <a:picLocks noChangeAspect="1"/>
          </p:cNvPicPr>
          <p:nvPr/>
        </p:nvPicPr>
        <p:blipFill>
          <a:blip r:embed="rId3"/>
          <a:stretch>
            <a:fillRect/>
          </a:stretch>
        </p:blipFill>
        <p:spPr>
          <a:xfrm>
            <a:off x="5181600" y="1905000"/>
            <a:ext cx="3789750" cy="3797300"/>
          </a:xfrm>
          <a:prstGeom prst="rect">
            <a:avLst/>
          </a:prstGeom>
        </p:spPr>
      </p:pic>
      <p:sp>
        <p:nvSpPr>
          <p:cNvPr id="13" name="Right Arrow 12"/>
          <p:cNvSpPr/>
          <p:nvPr/>
        </p:nvSpPr>
        <p:spPr>
          <a:xfrm rot="10800000">
            <a:off x="7467600" y="3124200"/>
            <a:ext cx="685800" cy="685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0991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a:cs typeface="Arial"/>
              </a:rPr>
              <a:t>Remove “Low” and “Custom” from S</a:t>
            </a:r>
            <a:r>
              <a:rPr lang="en-US" sz="2400" b="1" dirty="0" smtClean="0">
                <a:latin typeface="Arial"/>
                <a:cs typeface="Arial"/>
              </a:rPr>
              <a:t>lider </a:t>
            </a:r>
            <a:r>
              <a:rPr lang="en-US" sz="2400" b="1" dirty="0">
                <a:latin typeface="Arial"/>
                <a:cs typeface="Arial"/>
              </a:rPr>
              <a:t>(Java 7 Update 21)</a:t>
            </a: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4648200" cy="3992563"/>
          </a:xfrm>
        </p:spPr>
        <p:txBody>
          <a:bodyPr/>
          <a:lstStyle/>
          <a:p>
            <a:pPr marL="0" indent="0">
              <a:buNone/>
            </a:pPr>
            <a:r>
              <a:rPr lang="en-US" sz="2400" b="1" dirty="0">
                <a:latin typeface="Arial"/>
                <a:cs typeface="Arial"/>
              </a:rPr>
              <a:t>Feature</a:t>
            </a:r>
            <a:r>
              <a:rPr lang="en-US" sz="2400" dirty="0">
                <a:latin typeface="Arial"/>
                <a:cs typeface="Arial"/>
              </a:rPr>
              <a:t>: </a:t>
            </a:r>
            <a:r>
              <a:rPr lang="en-US" sz="2400" dirty="0" smtClean="0">
                <a:latin typeface="Arial"/>
                <a:cs typeface="Arial"/>
              </a:rPr>
              <a:t>Remove “low” and “custom” levels</a:t>
            </a:r>
            <a:endParaRPr lang="en-US" sz="2400" dirty="0"/>
          </a:p>
          <a:p>
            <a:pPr marL="0" indent="0">
              <a:buNone/>
            </a:pPr>
            <a:endParaRPr lang="en-US" sz="2400" b="1" dirty="0" smtClean="0">
              <a:latin typeface="Arial"/>
              <a:cs typeface="Arial"/>
            </a:endParaRPr>
          </a:p>
          <a:p>
            <a:pPr marL="0" indent="0">
              <a:buNone/>
            </a:pPr>
            <a:r>
              <a:rPr lang="en-US" sz="2400" b="1" dirty="0" smtClean="0">
                <a:latin typeface="Arial"/>
                <a:cs typeface="Arial"/>
              </a:rPr>
              <a:t>Concern</a:t>
            </a:r>
            <a:r>
              <a:rPr lang="en-US" sz="2400" dirty="0">
                <a:latin typeface="Arial"/>
                <a:cs typeface="Arial"/>
              </a:rPr>
              <a:t>:  </a:t>
            </a:r>
            <a:r>
              <a:rPr lang="en-US" sz="2400" dirty="0" smtClean="0">
                <a:latin typeface="Arial"/>
                <a:cs typeface="Arial"/>
              </a:rPr>
              <a:t>End-users side stepping security controls.  End result, more exploitation.  Readjust minimum baseline security</a:t>
            </a:r>
            <a:endParaRPr lang="en-US" sz="2400" dirty="0">
              <a:latin typeface="Arial"/>
              <a:cs typeface="Arial"/>
            </a:endParaRPr>
          </a:p>
          <a:p>
            <a:pPr marL="0" indent="0">
              <a:buNone/>
            </a:pPr>
            <a:endParaRPr lang="en-US" sz="2400" dirty="0">
              <a:latin typeface="Arial"/>
              <a:cs typeface="Arial"/>
            </a:endParaRPr>
          </a:p>
        </p:txBody>
      </p:sp>
      <p:pic>
        <p:nvPicPr>
          <p:cNvPr id="9" name="Picture 8"/>
          <p:cNvPicPr>
            <a:picLocks noChangeAspect="1"/>
          </p:cNvPicPr>
          <p:nvPr/>
        </p:nvPicPr>
        <p:blipFill>
          <a:blip r:embed="rId3"/>
          <a:stretch>
            <a:fillRect/>
          </a:stretch>
        </p:blipFill>
        <p:spPr>
          <a:xfrm>
            <a:off x="5410200" y="1905000"/>
            <a:ext cx="2209800" cy="2214202"/>
          </a:xfrm>
          <a:prstGeom prst="rect">
            <a:avLst/>
          </a:prstGeom>
        </p:spPr>
      </p:pic>
      <p:sp>
        <p:nvSpPr>
          <p:cNvPr id="10" name="Right Arrow 9"/>
          <p:cNvSpPr/>
          <p:nvPr/>
        </p:nvSpPr>
        <p:spPr>
          <a:xfrm rot="10800000">
            <a:off x="6324600" y="2819400"/>
            <a:ext cx="355457" cy="39909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6477000" y="3276600"/>
            <a:ext cx="2365513" cy="2315183"/>
          </a:xfrm>
          <a:prstGeom prst="rect">
            <a:avLst/>
          </a:prstGeom>
        </p:spPr>
      </p:pic>
      <p:sp>
        <p:nvSpPr>
          <p:cNvPr id="11" name="Right Arrow 10"/>
          <p:cNvSpPr/>
          <p:nvPr/>
        </p:nvSpPr>
        <p:spPr>
          <a:xfrm rot="10800000">
            <a:off x="7696200" y="4419600"/>
            <a:ext cx="355457" cy="399094"/>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7726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latin typeface="Arial"/>
                <a:cs typeface="Arial"/>
              </a:rPr>
              <a:t>Dynamic </a:t>
            </a:r>
            <a:r>
              <a:rPr lang="en-US" sz="2800" b="1" dirty="0" smtClean="0">
                <a:latin typeface="Arial"/>
                <a:cs typeface="Arial"/>
              </a:rPr>
              <a:t>Blacklisting Expanded (</a:t>
            </a:r>
            <a:r>
              <a:rPr lang="en-US" sz="2800" b="1" dirty="0">
                <a:latin typeface="Arial"/>
                <a:cs typeface="Arial"/>
              </a:rPr>
              <a:t>Java 7 Update 21</a:t>
            </a:r>
            <a:r>
              <a:rPr lang="en-US" sz="2800" b="1" dirty="0" smtClean="0">
                <a:latin typeface="Arial"/>
                <a:cs typeface="Arial"/>
              </a:rPr>
              <a:t>)</a:t>
            </a:r>
            <a:endParaRPr lang="en-US" sz="2800" b="1"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8229600" cy="3992563"/>
          </a:xfrm>
        </p:spPr>
        <p:txBody>
          <a:bodyPr/>
          <a:lstStyle/>
          <a:p>
            <a:pPr marL="0" indent="0">
              <a:buNone/>
            </a:pPr>
            <a:r>
              <a:rPr lang="en-US" sz="2400" b="1" dirty="0" smtClean="0">
                <a:latin typeface="Arial"/>
                <a:cs typeface="Arial"/>
              </a:rPr>
              <a:t>Feature</a:t>
            </a:r>
            <a:r>
              <a:rPr lang="en-US" sz="2400" dirty="0" smtClean="0">
                <a:latin typeface="Arial"/>
                <a:cs typeface="Arial"/>
              </a:rPr>
              <a:t>:  Expanded to include, JARs, code-signing certificates, and subsidiary CA certificates </a:t>
            </a:r>
            <a:endParaRPr lang="en-US" sz="2400" dirty="0">
              <a:latin typeface="Arial"/>
              <a:cs typeface="Arial"/>
            </a:endParaRP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a:t>
            </a:r>
            <a:r>
              <a:rPr lang="en-US" sz="2400" dirty="0" smtClean="0">
                <a:latin typeface="Arial"/>
                <a:cs typeface="Arial"/>
              </a:rPr>
              <a:t>Need capabilities to blacklist critical files for vendors</a:t>
            </a:r>
            <a:endParaRPr lang="en-US" sz="2400" dirty="0">
              <a:latin typeface="Arial"/>
              <a:cs typeface="Arial"/>
            </a:endParaRPr>
          </a:p>
          <a:p>
            <a:pPr marL="0" indent="0">
              <a:buNone/>
            </a:pPr>
            <a:endParaRPr lang="en-US" sz="2400" dirty="0">
              <a:latin typeface="Arial"/>
              <a:cs typeface="Arial"/>
            </a:endParaRPr>
          </a:p>
        </p:txBody>
      </p:sp>
    </p:spTree>
    <p:extLst>
      <p:ext uri="{BB962C8B-B14F-4D97-AF65-F5344CB8AC3E}">
        <p14:creationId xmlns:p14="http://schemas.microsoft.com/office/powerpoint/2010/main" val="16302714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a:cs typeface="Arial"/>
              </a:rPr>
              <a:t>Signing for sandboxed applications (Java 7 Update 21)</a:t>
            </a: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8686800" cy="3992563"/>
          </a:xfrm>
        </p:spPr>
        <p:txBody>
          <a:bodyPr/>
          <a:lstStyle/>
          <a:p>
            <a:pPr marL="0" indent="0">
              <a:buNone/>
            </a:pPr>
            <a:r>
              <a:rPr lang="en-US" sz="2400" b="1" dirty="0" smtClean="0">
                <a:latin typeface="Arial"/>
                <a:cs typeface="Arial"/>
              </a:rPr>
              <a:t>Feature</a:t>
            </a:r>
            <a:r>
              <a:rPr lang="en-US" sz="2400" dirty="0" smtClean="0">
                <a:latin typeface="Arial"/>
                <a:cs typeface="Arial"/>
              </a:rPr>
              <a:t>:  Signing for sandboxed applications.  Separated code-signing from assigning privileges</a:t>
            </a: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a:t>
            </a:r>
            <a:r>
              <a:rPr lang="en-US" sz="2400" dirty="0" smtClean="0">
                <a:latin typeface="Arial"/>
                <a:cs typeface="Arial"/>
              </a:rPr>
              <a:t>Establish accountability standards for software authors.  Open up new enforcement options to the Java community</a:t>
            </a:r>
            <a:endParaRPr lang="en-US" sz="2400" dirty="0">
              <a:latin typeface="Arial"/>
              <a:cs typeface="Arial"/>
            </a:endParaRPr>
          </a:p>
          <a:p>
            <a:pPr marL="0" indent="0">
              <a:buNone/>
            </a:pPr>
            <a:endParaRPr lang="en-US" sz="2400" dirty="0">
              <a:latin typeface="Arial"/>
              <a:cs typeface="Arial"/>
            </a:endParaRPr>
          </a:p>
        </p:txBody>
      </p:sp>
    </p:spTree>
    <p:extLst>
      <p:ext uri="{BB962C8B-B14F-4D97-AF65-F5344CB8AC3E}">
        <p14:creationId xmlns:p14="http://schemas.microsoft.com/office/powerpoint/2010/main" val="10878754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Arial"/>
                <a:cs typeface="Arial"/>
              </a:rPr>
              <a:t>Enable </a:t>
            </a:r>
            <a:r>
              <a:rPr lang="en-US" sz="2400" b="1" dirty="0" smtClean="0">
                <a:latin typeface="Arial"/>
                <a:cs typeface="Arial"/>
              </a:rPr>
              <a:t>Standardized Revocation </a:t>
            </a:r>
            <a:r>
              <a:rPr lang="en-US" sz="2400" b="1" dirty="0">
                <a:latin typeface="Arial"/>
                <a:cs typeface="Arial"/>
              </a:rPr>
              <a:t>S</a:t>
            </a:r>
            <a:r>
              <a:rPr lang="en-US" sz="2400" b="1" dirty="0" smtClean="0">
                <a:latin typeface="Arial"/>
                <a:cs typeface="Arial"/>
              </a:rPr>
              <a:t>ervices (</a:t>
            </a:r>
            <a:r>
              <a:rPr lang="en-US" sz="2400" b="1" dirty="0">
                <a:latin typeface="Arial"/>
                <a:cs typeface="Arial"/>
              </a:rPr>
              <a:t>Java 7 Update 25)</a:t>
            </a:r>
          </a:p>
          <a:p>
            <a:pPr marL="0" indent="0">
              <a:buNone/>
            </a:pPr>
            <a:r>
              <a:rPr lang="en-US" sz="2400" b="1" dirty="0" smtClean="0">
                <a:latin typeface="Arial"/>
                <a:cs typeface="Arial"/>
              </a:rPr>
              <a:t> </a:t>
            </a:r>
            <a:endParaRPr lang="en-US" sz="2400" b="1" dirty="0">
              <a:latin typeface="Arial"/>
              <a:cs typeface="Arial"/>
            </a:endParaRPr>
          </a:p>
        </p:txBody>
      </p:sp>
      <p:sp>
        <p:nvSpPr>
          <p:cNvPr id="7" name="Rectangle 6"/>
          <p:cNvSpPr/>
          <p:nvPr/>
        </p:nvSpPr>
        <p:spPr>
          <a:xfrm>
            <a:off x="0" y="1905000"/>
            <a:ext cx="51054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4648200" cy="3992563"/>
          </a:xfrm>
        </p:spPr>
        <p:txBody>
          <a:bodyPr/>
          <a:lstStyle/>
          <a:p>
            <a:pPr marL="0" indent="0">
              <a:buNone/>
            </a:pPr>
            <a:r>
              <a:rPr lang="en-US" sz="2400" b="1" dirty="0" smtClean="0">
                <a:latin typeface="Arial"/>
                <a:cs typeface="Arial"/>
              </a:rPr>
              <a:t>Feature</a:t>
            </a:r>
            <a:r>
              <a:rPr lang="en-US" sz="2400" dirty="0" smtClean="0">
                <a:latin typeface="Arial"/>
                <a:cs typeface="Arial"/>
              </a:rPr>
              <a:t>:  Enable standardized revocation services by default like CRL and OCSP</a:t>
            </a:r>
            <a:endParaRPr lang="en-US" sz="2400" dirty="0">
              <a:latin typeface="Arial"/>
              <a:cs typeface="Arial"/>
            </a:endParaRP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a:t>
            </a:r>
            <a:r>
              <a:rPr lang="en-US" sz="2400" dirty="0" smtClean="0">
                <a:latin typeface="Arial"/>
                <a:cs typeface="Arial"/>
              </a:rPr>
              <a:t>Stolen digital certificates and impersonation</a:t>
            </a:r>
            <a:endParaRPr lang="en-US" sz="2400" dirty="0">
              <a:latin typeface="Arial"/>
              <a:cs typeface="Arial"/>
            </a:endParaRPr>
          </a:p>
          <a:p>
            <a:pPr marL="0" indent="0">
              <a:buNone/>
            </a:pPr>
            <a:endParaRPr lang="en-US" sz="2400" dirty="0">
              <a:latin typeface="Arial"/>
              <a:cs typeface="Arial"/>
            </a:endParaRPr>
          </a:p>
        </p:txBody>
      </p:sp>
      <p:pic>
        <p:nvPicPr>
          <p:cNvPr id="3" name="Picture 2"/>
          <p:cNvPicPr>
            <a:picLocks noChangeAspect="1"/>
          </p:cNvPicPr>
          <p:nvPr/>
        </p:nvPicPr>
        <p:blipFill>
          <a:blip r:embed="rId3"/>
          <a:stretch>
            <a:fillRect/>
          </a:stretch>
        </p:blipFill>
        <p:spPr>
          <a:xfrm>
            <a:off x="5257800" y="2057400"/>
            <a:ext cx="3603832" cy="3505200"/>
          </a:xfrm>
          <a:prstGeom prst="rect">
            <a:avLst/>
          </a:prstGeom>
        </p:spPr>
      </p:pic>
      <p:sp>
        <p:nvSpPr>
          <p:cNvPr id="11" name="Right Arrow 10"/>
          <p:cNvSpPr/>
          <p:nvPr/>
        </p:nvSpPr>
        <p:spPr>
          <a:xfrm rot="10800000">
            <a:off x="6858000" y="2895600"/>
            <a:ext cx="685800" cy="685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1267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3" name="Rectangle 2"/>
          <p:cNvSpPr/>
          <p:nvPr/>
        </p:nvSpPr>
        <p:spPr>
          <a:xfrm>
            <a:off x="0" y="1524000"/>
            <a:ext cx="9144000" cy="4191000"/>
          </a:xfrm>
          <a:prstGeom prst="rect">
            <a:avLst/>
          </a:prstGeom>
          <a:gradFill flip="none" rotWithShape="1">
            <a:gsLst>
              <a:gs pos="0">
                <a:schemeClr val="bg1">
                  <a:lumMod val="95000"/>
                  <a:alpha val="44000"/>
                </a:schemeClr>
              </a:gs>
              <a:gs pos="100000">
                <a:schemeClr val="bg1">
                  <a:lumMod val="65000"/>
                </a:scheme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bwMode="auto">
          <a:xfrm>
            <a:off x="304800" y="2286000"/>
            <a:ext cx="838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
            </a:pPr>
            <a:r>
              <a:rPr lang="en-US" sz="2400" dirty="0" smtClean="0">
                <a:latin typeface="Arial"/>
                <a:cs typeface="Arial"/>
              </a:rPr>
              <a:t>A Brief Java Primer</a:t>
            </a:r>
          </a:p>
          <a:p>
            <a:pPr>
              <a:buFont typeface="Wingdings" charset="2"/>
              <a:buChar char="§"/>
            </a:pPr>
            <a:r>
              <a:rPr lang="en-US" sz="2400" dirty="0" smtClean="0">
                <a:latin typeface="Arial"/>
                <a:cs typeface="Arial"/>
              </a:rPr>
              <a:t>Security at Oracle</a:t>
            </a:r>
          </a:p>
          <a:p>
            <a:pPr>
              <a:buFont typeface="Wingdings" charset="2"/>
              <a:buChar char="§"/>
            </a:pPr>
            <a:r>
              <a:rPr lang="en-US" sz="2400" dirty="0" smtClean="0">
                <a:latin typeface="Arial"/>
                <a:cs typeface="Arial"/>
              </a:rPr>
              <a:t>Security Remediation</a:t>
            </a:r>
          </a:p>
          <a:p>
            <a:pPr>
              <a:buFont typeface="Wingdings" charset="2"/>
              <a:buChar char="§"/>
            </a:pPr>
            <a:r>
              <a:rPr lang="en-US" sz="2400" dirty="0" smtClean="0">
                <a:latin typeface="Arial"/>
                <a:cs typeface="Arial"/>
              </a:rPr>
              <a:t>Security Feature Highlights</a:t>
            </a:r>
          </a:p>
          <a:p>
            <a:pPr>
              <a:buFont typeface="Wingdings" charset="2"/>
              <a:buChar char="§"/>
            </a:pPr>
            <a:r>
              <a:rPr lang="en-US" sz="2400" dirty="0" smtClean="0">
                <a:latin typeface="Arial"/>
                <a:cs typeface="Arial"/>
              </a:rPr>
              <a:t>Industry &amp; Java Community Outreach</a:t>
            </a:r>
          </a:p>
          <a:p>
            <a:pPr>
              <a:buFont typeface="Wingdings" charset="2"/>
              <a:buChar char="§"/>
            </a:pPr>
            <a:r>
              <a:rPr lang="en-US" sz="2400" dirty="0" smtClean="0">
                <a:latin typeface="Arial"/>
                <a:cs typeface="Arial"/>
              </a:rPr>
              <a:t>Call to Action</a:t>
            </a:r>
          </a:p>
        </p:txBody>
      </p:sp>
      <p:sp>
        <p:nvSpPr>
          <p:cNvPr id="5"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latin typeface="Arial"/>
                <a:cs typeface="Arial"/>
              </a:rPr>
              <a:t>Session Agenda</a:t>
            </a:r>
            <a:endParaRPr lang="en-US" sz="2400" dirty="0">
              <a:latin typeface="Arial"/>
              <a:cs typeface="Arial"/>
            </a:endParaRPr>
          </a:p>
        </p:txBody>
      </p:sp>
    </p:spTree>
    <p:extLst>
      <p:ext uri="{BB962C8B-B14F-4D97-AF65-F5344CB8AC3E}">
        <p14:creationId xmlns:p14="http://schemas.microsoft.com/office/powerpoint/2010/main" val="38930137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latin typeface="Arial"/>
                <a:cs typeface="Arial"/>
              </a:rPr>
              <a:t>Lock JARs </a:t>
            </a:r>
            <a:r>
              <a:rPr lang="en-US" sz="2800" b="1" dirty="0" smtClean="0"/>
              <a:t>(</a:t>
            </a:r>
            <a:r>
              <a:rPr lang="en-US" sz="2800" b="1" dirty="0"/>
              <a:t>Java 7 Update 25)</a:t>
            </a:r>
          </a:p>
          <a:p>
            <a:pPr marL="0" indent="0">
              <a:buNone/>
            </a:pPr>
            <a:endParaRPr lang="en-US" sz="2800" b="1"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8229600" cy="3992563"/>
          </a:xfrm>
        </p:spPr>
        <p:txBody>
          <a:bodyPr/>
          <a:lstStyle/>
          <a:p>
            <a:pPr marL="0" indent="0">
              <a:buNone/>
            </a:pPr>
            <a:r>
              <a:rPr lang="en-US" sz="2400" b="1" dirty="0" smtClean="0">
                <a:latin typeface="Arial"/>
                <a:cs typeface="Arial"/>
              </a:rPr>
              <a:t>Feature</a:t>
            </a:r>
            <a:r>
              <a:rPr lang="en-US" sz="2400" dirty="0" smtClean="0">
                <a:latin typeface="Arial"/>
                <a:cs typeface="Arial"/>
              </a:rPr>
              <a:t>:  </a:t>
            </a:r>
            <a:r>
              <a:rPr lang="en-US" sz="2400" dirty="0">
                <a:latin typeface="Arial"/>
                <a:cs typeface="Arial"/>
              </a:rPr>
              <a:t>Lock </a:t>
            </a:r>
            <a:r>
              <a:rPr lang="en-US" sz="2400" dirty="0" smtClean="0">
                <a:latin typeface="Arial"/>
                <a:cs typeface="Arial"/>
              </a:rPr>
              <a:t>JARs to specific servers or domains</a:t>
            </a:r>
            <a:endParaRPr lang="en-US" sz="2400" dirty="0">
              <a:latin typeface="Arial"/>
              <a:cs typeface="Arial"/>
            </a:endParaRP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a:t>
            </a:r>
            <a:r>
              <a:rPr lang="en-US" sz="2400" dirty="0"/>
              <a:t>Deter applet code </a:t>
            </a:r>
            <a:r>
              <a:rPr lang="en-US" sz="2400" dirty="0" smtClean="0"/>
              <a:t>repurposing</a:t>
            </a:r>
            <a:endParaRPr lang="en-US" sz="2400" dirty="0">
              <a:latin typeface="Arial"/>
              <a:cs typeface="Arial"/>
            </a:endParaRPr>
          </a:p>
        </p:txBody>
      </p:sp>
    </p:spTree>
    <p:extLst>
      <p:ext uri="{BB962C8B-B14F-4D97-AF65-F5344CB8AC3E}">
        <p14:creationId xmlns:p14="http://schemas.microsoft.com/office/powerpoint/2010/main" val="21048438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latin typeface="Arial"/>
                <a:cs typeface="Arial"/>
              </a:rPr>
              <a:t>Deployment Rule Set (Java 7 Update 40)</a:t>
            </a:r>
          </a:p>
        </p:txBody>
      </p:sp>
      <p:sp>
        <p:nvSpPr>
          <p:cNvPr id="7" name="Rectangle 6"/>
          <p:cNvSpPr/>
          <p:nvPr/>
        </p:nvSpPr>
        <p:spPr>
          <a:xfrm>
            <a:off x="0" y="1905000"/>
            <a:ext cx="51054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4953000" cy="3992563"/>
          </a:xfrm>
        </p:spPr>
        <p:txBody>
          <a:bodyPr/>
          <a:lstStyle/>
          <a:p>
            <a:pPr marL="0" indent="0">
              <a:buNone/>
            </a:pPr>
            <a:r>
              <a:rPr lang="en-US" sz="2400" b="1" dirty="0" smtClean="0">
                <a:latin typeface="Arial"/>
                <a:cs typeface="Arial"/>
              </a:rPr>
              <a:t>Feature</a:t>
            </a:r>
            <a:r>
              <a:rPr lang="en-US" sz="2400" dirty="0" smtClean="0">
                <a:latin typeface="Arial"/>
                <a:cs typeface="Arial"/>
              </a:rPr>
              <a:t>:  Add whitelisting for enterprise and partner assets</a:t>
            </a:r>
            <a:endParaRPr lang="en-US" sz="2400" dirty="0">
              <a:latin typeface="Arial"/>
              <a:cs typeface="Arial"/>
            </a:endParaRP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a:t>
            </a:r>
            <a:r>
              <a:rPr lang="en-US" sz="2400" dirty="0" smtClean="0">
                <a:latin typeface="Arial"/>
                <a:cs typeface="Arial"/>
              </a:rPr>
              <a:t>Exploitation from Java used in 3</a:t>
            </a:r>
            <a:r>
              <a:rPr lang="en-US" sz="2400" baseline="30000" dirty="0" smtClean="0">
                <a:latin typeface="Arial"/>
                <a:cs typeface="Arial"/>
              </a:rPr>
              <a:t>rd</a:t>
            </a:r>
            <a:r>
              <a:rPr lang="en-US" sz="2400" dirty="0" smtClean="0">
                <a:latin typeface="Arial"/>
                <a:cs typeface="Arial"/>
              </a:rPr>
              <a:t> party ads and spearfishing</a:t>
            </a:r>
            <a:endParaRPr lang="en-US" sz="2400" dirty="0">
              <a:latin typeface="Arial"/>
              <a:cs typeface="Arial"/>
            </a:endParaRPr>
          </a:p>
          <a:p>
            <a:pPr marL="0" indent="0">
              <a:buNone/>
            </a:pPr>
            <a:endParaRPr lang="en-US" sz="2400" dirty="0">
              <a:latin typeface="Arial"/>
              <a:cs typeface="Arial"/>
            </a:endParaRPr>
          </a:p>
        </p:txBody>
      </p:sp>
      <p:pic>
        <p:nvPicPr>
          <p:cNvPr id="3" name="Picture 2"/>
          <p:cNvPicPr>
            <a:picLocks noChangeAspect="1"/>
          </p:cNvPicPr>
          <p:nvPr/>
        </p:nvPicPr>
        <p:blipFill>
          <a:blip r:embed="rId4"/>
          <a:stretch>
            <a:fillRect/>
          </a:stretch>
        </p:blipFill>
        <p:spPr>
          <a:xfrm>
            <a:off x="6096000" y="1447800"/>
            <a:ext cx="2854411" cy="3200400"/>
          </a:xfrm>
          <a:prstGeom prst="rect">
            <a:avLst/>
          </a:prstGeom>
        </p:spPr>
      </p:pic>
      <p:sp>
        <p:nvSpPr>
          <p:cNvPr id="4" name="TextBox 3"/>
          <p:cNvSpPr txBox="1"/>
          <p:nvPr/>
        </p:nvSpPr>
        <p:spPr>
          <a:xfrm>
            <a:off x="3124200" y="4191000"/>
            <a:ext cx="5867400" cy="2308324"/>
          </a:xfrm>
          <a:prstGeom prst="rect">
            <a:avLst/>
          </a:prstGeom>
          <a:solidFill>
            <a:schemeClr val="bg1">
              <a:lumMod val="95000"/>
            </a:schemeClr>
          </a:solidFill>
          <a:ln w="38100" cap="rnd" cmpd="sng">
            <a:solidFill>
              <a:schemeClr val="tx1">
                <a:lumMod val="50000"/>
                <a:lumOff val="50000"/>
              </a:schemeClr>
            </a:solidFill>
          </a:ln>
        </p:spPr>
        <p:txBody>
          <a:bodyPr wrap="square" rtlCol="0">
            <a:spAutoFit/>
          </a:bodyPr>
          <a:lstStyle/>
          <a:p>
            <a:r>
              <a:rPr lang="en-US" sz="1200" dirty="0" smtClean="0">
                <a:latin typeface="Courier"/>
                <a:cs typeface="Courier"/>
              </a:rPr>
              <a:t>…</a:t>
            </a:r>
          </a:p>
          <a:p>
            <a:r>
              <a:rPr lang="en-US" sz="1200" dirty="0" smtClean="0">
                <a:latin typeface="Courier"/>
                <a:cs typeface="Courier"/>
              </a:rPr>
              <a:t>&lt;</a:t>
            </a:r>
            <a:r>
              <a:rPr lang="en-US" sz="1200" dirty="0">
                <a:latin typeface="Courier"/>
                <a:cs typeface="Courier"/>
              </a:rPr>
              <a:t>rule&gt;</a:t>
            </a:r>
          </a:p>
          <a:p>
            <a:r>
              <a:rPr lang="en-US" sz="1200" dirty="0" smtClean="0">
                <a:latin typeface="Courier"/>
                <a:cs typeface="Courier"/>
              </a:rPr>
              <a:t>  &lt;</a:t>
            </a:r>
            <a:r>
              <a:rPr lang="en-US" sz="1200" dirty="0">
                <a:latin typeface="Courier"/>
                <a:cs typeface="Courier"/>
              </a:rPr>
              <a:t>id location="http://</a:t>
            </a:r>
            <a:r>
              <a:rPr lang="en-US" sz="1200" dirty="0" err="1">
                <a:latin typeface="Courier"/>
                <a:cs typeface="Courier"/>
              </a:rPr>
              <a:t>payroll.example.org</a:t>
            </a:r>
            <a:r>
              <a:rPr lang="en-US" sz="1200" dirty="0">
                <a:latin typeface="Courier"/>
                <a:cs typeface="Courier"/>
              </a:rPr>
              <a:t>" /&gt;</a:t>
            </a:r>
          </a:p>
          <a:p>
            <a:r>
              <a:rPr lang="en-US" sz="1200" dirty="0" smtClean="0">
                <a:latin typeface="Courier"/>
                <a:cs typeface="Courier"/>
              </a:rPr>
              <a:t>  &lt;</a:t>
            </a:r>
            <a:r>
              <a:rPr lang="en-US" sz="1200" dirty="0">
                <a:latin typeface="Courier"/>
                <a:cs typeface="Courier"/>
              </a:rPr>
              <a:t>action permission="run" /&gt;</a:t>
            </a:r>
          </a:p>
          <a:p>
            <a:r>
              <a:rPr lang="en-US" sz="1200" dirty="0" smtClean="0">
                <a:latin typeface="Courier"/>
                <a:cs typeface="Courier"/>
              </a:rPr>
              <a:t>&lt;</a:t>
            </a:r>
            <a:r>
              <a:rPr lang="en-US" sz="1200" dirty="0">
                <a:latin typeface="Courier"/>
                <a:cs typeface="Courier"/>
              </a:rPr>
              <a:t>/rule&gt;</a:t>
            </a:r>
          </a:p>
          <a:p>
            <a:endParaRPr lang="en-US" sz="1200" dirty="0" smtClean="0">
              <a:latin typeface="Courier"/>
              <a:cs typeface="Courier"/>
            </a:endParaRPr>
          </a:p>
          <a:p>
            <a:r>
              <a:rPr lang="en-US" sz="1200" dirty="0" smtClean="0">
                <a:latin typeface="Courier"/>
                <a:cs typeface="Courier"/>
              </a:rPr>
              <a:t>&lt;</a:t>
            </a:r>
            <a:r>
              <a:rPr lang="en-US" sz="1200" dirty="0">
                <a:latin typeface="Courier"/>
                <a:cs typeface="Courier"/>
              </a:rPr>
              <a:t>rule&gt;</a:t>
            </a:r>
          </a:p>
          <a:p>
            <a:r>
              <a:rPr lang="en-US" sz="1200" dirty="0" smtClean="0">
                <a:latin typeface="Courier"/>
                <a:cs typeface="Courier"/>
              </a:rPr>
              <a:t>  &lt;</a:t>
            </a:r>
            <a:r>
              <a:rPr lang="en-US" sz="1200" dirty="0">
                <a:latin typeface="Courier"/>
                <a:cs typeface="Courier"/>
              </a:rPr>
              <a:t>id location="http://</a:t>
            </a:r>
            <a:r>
              <a:rPr lang="en-US" sz="1200" dirty="0" err="1">
                <a:latin typeface="Courier"/>
                <a:cs typeface="Courier"/>
              </a:rPr>
              <a:t>knownvendor.example.com</a:t>
            </a:r>
            <a:r>
              <a:rPr lang="en-US" sz="1200" dirty="0">
                <a:latin typeface="Courier"/>
                <a:cs typeface="Courier"/>
              </a:rPr>
              <a:t>/program" /&gt;</a:t>
            </a:r>
          </a:p>
          <a:p>
            <a:r>
              <a:rPr lang="en-US" sz="1200" dirty="0" smtClean="0">
                <a:latin typeface="Courier"/>
                <a:cs typeface="Courier"/>
              </a:rPr>
              <a:t>  &lt;</a:t>
            </a:r>
            <a:r>
              <a:rPr lang="en-US" sz="1200" dirty="0">
                <a:latin typeface="Courier"/>
                <a:cs typeface="Courier"/>
              </a:rPr>
              <a:t>action permission="run" version="SECURE-1.6" </a:t>
            </a:r>
            <a:r>
              <a:rPr lang="en-US" sz="1200" dirty="0" smtClean="0">
                <a:latin typeface="Courier"/>
                <a:cs typeface="Courier"/>
              </a:rPr>
              <a:t>/</a:t>
            </a:r>
            <a:r>
              <a:rPr lang="en-US" sz="1200" dirty="0">
                <a:latin typeface="Courier"/>
                <a:cs typeface="Courier"/>
              </a:rPr>
              <a:t>&gt;</a:t>
            </a:r>
            <a:endParaRPr lang="en-US" sz="1200" dirty="0" smtClean="0">
              <a:latin typeface="Courier"/>
              <a:cs typeface="Courier"/>
            </a:endParaRPr>
          </a:p>
          <a:p>
            <a:r>
              <a:rPr lang="en-US" sz="1200" dirty="0">
                <a:latin typeface="Courier"/>
                <a:cs typeface="Courier"/>
              </a:rPr>
              <a:t> </a:t>
            </a:r>
            <a:r>
              <a:rPr lang="en-US" sz="1200" dirty="0" smtClean="0">
                <a:latin typeface="Courier"/>
                <a:cs typeface="Courier"/>
              </a:rPr>
              <a:t> &lt;</a:t>
            </a:r>
            <a:r>
              <a:rPr lang="en-US" sz="1200" dirty="0">
                <a:latin typeface="Courier"/>
                <a:cs typeface="Courier"/>
              </a:rPr>
              <a:t>!-- A</a:t>
            </a:r>
            <a:r>
              <a:rPr lang="en-US" sz="1200" dirty="0" smtClean="0">
                <a:latin typeface="Courier"/>
                <a:cs typeface="Courier"/>
              </a:rPr>
              <a:t>pplication </a:t>
            </a:r>
            <a:r>
              <a:rPr lang="en-US" sz="1200" dirty="0">
                <a:latin typeface="Courier"/>
                <a:cs typeface="Courier"/>
              </a:rPr>
              <a:t>is known not to work on Java 1.7 --&gt;</a:t>
            </a:r>
          </a:p>
          <a:p>
            <a:r>
              <a:rPr lang="en-US" sz="1200" dirty="0" smtClean="0">
                <a:latin typeface="Courier"/>
                <a:cs typeface="Courier"/>
              </a:rPr>
              <a:t>&lt;</a:t>
            </a:r>
            <a:r>
              <a:rPr lang="en-US" sz="1200" dirty="0">
                <a:latin typeface="Courier"/>
                <a:cs typeface="Courier"/>
              </a:rPr>
              <a:t>/rule</a:t>
            </a:r>
            <a:r>
              <a:rPr lang="en-US" sz="1200" dirty="0" smtClean="0">
                <a:latin typeface="Courier"/>
                <a:cs typeface="Courier"/>
              </a:rPr>
              <a:t>&gt;</a:t>
            </a:r>
          </a:p>
          <a:p>
            <a:r>
              <a:rPr lang="en-US" sz="1200" dirty="0" smtClean="0">
                <a:latin typeface="Courier"/>
                <a:cs typeface="Courier"/>
              </a:rPr>
              <a:t>…</a:t>
            </a:r>
            <a:endParaRPr lang="en-US" sz="1200" dirty="0">
              <a:latin typeface="Courier"/>
              <a:cs typeface="Courier"/>
            </a:endParaRPr>
          </a:p>
        </p:txBody>
      </p:sp>
    </p:spTree>
    <p:extLst>
      <p:ext uri="{BB962C8B-B14F-4D97-AF65-F5344CB8AC3E}">
        <p14:creationId xmlns:p14="http://schemas.microsoft.com/office/powerpoint/2010/main" val="33757452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Content Placeholder 4" descr="javaupdateneeded_native_win7commandlinks7u40.png"/>
          <p:cNvPicPr>
            <a:picLocks noChangeAspect="1"/>
          </p:cNvPicPr>
          <p:nvPr/>
        </p:nvPicPr>
        <p:blipFill>
          <a:blip r:embed="rId3">
            <a:extLst>
              <a:ext uri="{28A0092B-C50C-407E-A947-70E740481C1C}">
                <a14:useLocalDpi xmlns:a14="http://schemas.microsoft.com/office/drawing/2010/main" val="0"/>
              </a:ext>
            </a:extLst>
          </a:blip>
          <a:srcRect l="-50530" r="-50530"/>
          <a:stretch>
            <a:fillRect/>
          </a:stretch>
        </p:blipFill>
        <p:spPr>
          <a:xfrm>
            <a:off x="3429000" y="2286000"/>
            <a:ext cx="7369777" cy="2742627"/>
          </a:xfrm>
          <a:prstGeom prst="rect">
            <a:avLst/>
          </a:prstGeom>
        </p:spPr>
      </p:pic>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Old JRE Warning (</a:t>
            </a:r>
            <a:r>
              <a:rPr lang="en-US" sz="2800" b="1" dirty="0">
                <a:latin typeface="Arial"/>
                <a:cs typeface="Arial"/>
              </a:rPr>
              <a:t>Java 7 Update 40)</a:t>
            </a:r>
          </a:p>
        </p:txBody>
      </p:sp>
      <p:sp>
        <p:nvSpPr>
          <p:cNvPr id="7" name="Rectangle 6"/>
          <p:cNvSpPr/>
          <p:nvPr/>
        </p:nvSpPr>
        <p:spPr>
          <a:xfrm>
            <a:off x="0" y="1905000"/>
            <a:ext cx="51816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4724400" cy="3992563"/>
          </a:xfrm>
        </p:spPr>
        <p:txBody>
          <a:bodyPr/>
          <a:lstStyle/>
          <a:p>
            <a:pPr marL="0" indent="0">
              <a:buNone/>
            </a:pPr>
            <a:r>
              <a:rPr lang="en-US" sz="2400" b="1" dirty="0" smtClean="0">
                <a:latin typeface="Arial"/>
                <a:cs typeface="Arial"/>
              </a:rPr>
              <a:t>Feature</a:t>
            </a:r>
            <a:r>
              <a:rPr lang="en-US" sz="2400" dirty="0" smtClean="0">
                <a:latin typeface="Arial"/>
                <a:cs typeface="Arial"/>
              </a:rPr>
              <a:t>:  Disable JRE out of date warning</a:t>
            </a: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a:t>
            </a:r>
            <a:r>
              <a:rPr lang="en-US" sz="2400" dirty="0" smtClean="0">
                <a:latin typeface="Arial"/>
                <a:cs typeface="Arial"/>
              </a:rPr>
              <a:t>Most businesses desire to manage their own update process.  Balance operational vs. security concerns</a:t>
            </a:r>
            <a:endParaRPr lang="en-US" sz="2400" dirty="0">
              <a:latin typeface="Arial"/>
              <a:cs typeface="Arial"/>
            </a:endParaRPr>
          </a:p>
          <a:p>
            <a:pPr marL="0" indent="0">
              <a:buNone/>
            </a:pPr>
            <a:endParaRPr lang="en-US" sz="2400" dirty="0">
              <a:latin typeface="Arial"/>
              <a:cs typeface="Arial"/>
            </a:endParaRPr>
          </a:p>
        </p:txBody>
      </p:sp>
      <p:sp>
        <p:nvSpPr>
          <p:cNvPr id="9" name="TextBox 8"/>
          <p:cNvSpPr txBox="1"/>
          <p:nvPr/>
        </p:nvSpPr>
        <p:spPr>
          <a:xfrm>
            <a:off x="6172200" y="1447800"/>
            <a:ext cx="1280863" cy="3939540"/>
          </a:xfrm>
          <a:prstGeom prst="rect">
            <a:avLst/>
          </a:prstGeom>
          <a:noFill/>
        </p:spPr>
        <p:txBody>
          <a:bodyPr wrap="square" rtlCol="0">
            <a:spAutoFit/>
          </a:bodyPr>
          <a:lstStyle/>
          <a:p>
            <a:r>
              <a:rPr lang="en-US" sz="25000" dirty="0">
                <a:solidFill>
                  <a:srgbClr val="FF0000"/>
                </a:solidFill>
              </a:rPr>
              <a:t>X</a:t>
            </a:r>
          </a:p>
        </p:txBody>
      </p:sp>
    </p:spTree>
    <p:extLst>
      <p:ext uri="{BB962C8B-B14F-4D97-AF65-F5344CB8AC3E}">
        <p14:creationId xmlns:p14="http://schemas.microsoft.com/office/powerpoint/2010/main" val="11646099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latin typeface="Arial"/>
                <a:cs typeface="Arial"/>
              </a:rPr>
              <a:t>Java Uninstaller (Ongoing)</a:t>
            </a:r>
          </a:p>
        </p:txBody>
      </p:sp>
      <p:sp>
        <p:nvSpPr>
          <p:cNvPr id="7" name="Rectangle 6"/>
          <p:cNvSpPr/>
          <p:nvPr/>
        </p:nvSpPr>
        <p:spPr>
          <a:xfrm>
            <a:off x="0" y="1905000"/>
            <a:ext cx="51054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4114800" cy="3992563"/>
          </a:xfrm>
        </p:spPr>
        <p:txBody>
          <a:bodyPr/>
          <a:lstStyle/>
          <a:p>
            <a:pPr marL="0" indent="0">
              <a:buNone/>
            </a:pPr>
            <a:r>
              <a:rPr lang="en-US" sz="2400" b="1" dirty="0" smtClean="0">
                <a:latin typeface="Arial"/>
                <a:cs typeface="Arial"/>
              </a:rPr>
              <a:t>Feature</a:t>
            </a:r>
            <a:r>
              <a:rPr lang="en-US" sz="2400" dirty="0" smtClean="0">
                <a:latin typeface="Arial"/>
                <a:cs typeface="Arial"/>
              </a:rPr>
              <a:t>:  Java Uninstaller</a:t>
            </a: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a:t>
            </a:r>
            <a:r>
              <a:rPr lang="en-US" sz="2400" dirty="0" smtClean="0">
                <a:latin typeface="Arial"/>
                <a:cs typeface="Arial"/>
              </a:rPr>
              <a:t>Adversaries target old versions of Java</a:t>
            </a:r>
            <a:endParaRPr lang="en-US" sz="2400" dirty="0">
              <a:latin typeface="Arial"/>
              <a:cs typeface="Arial"/>
            </a:endParaRPr>
          </a:p>
          <a:p>
            <a:pPr marL="0" indent="0">
              <a:buNone/>
            </a:pPr>
            <a:endParaRPr lang="en-US" sz="2400" dirty="0">
              <a:latin typeface="Arial"/>
              <a:cs typeface="Aria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4522972" cy="2362200"/>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71801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latin typeface="Arial"/>
                <a:cs typeface="Arial"/>
              </a:rPr>
              <a:t>JAXP </a:t>
            </a:r>
            <a:r>
              <a:rPr lang="en-US" sz="2800" b="1" dirty="0" smtClean="0">
                <a:latin typeface="Arial"/>
                <a:cs typeface="Arial"/>
              </a:rPr>
              <a:t>(</a:t>
            </a:r>
            <a:r>
              <a:rPr lang="en-US" sz="2800" b="1" dirty="0">
                <a:latin typeface="Arial"/>
                <a:cs typeface="Arial"/>
              </a:rPr>
              <a:t>Java 7 Update 40)</a:t>
            </a:r>
          </a:p>
          <a:p>
            <a:pPr marL="0" indent="0">
              <a:buNone/>
            </a:pPr>
            <a:endParaRPr lang="en-US" sz="2800" b="1"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0"/>
            <a:ext cx="8229600" cy="3992563"/>
          </a:xfrm>
        </p:spPr>
        <p:txBody>
          <a:bodyPr/>
          <a:lstStyle/>
          <a:p>
            <a:pPr marL="0" indent="0">
              <a:buNone/>
            </a:pPr>
            <a:r>
              <a:rPr lang="en-US" sz="2400" b="1" dirty="0" smtClean="0">
                <a:latin typeface="Arial"/>
                <a:cs typeface="Arial"/>
              </a:rPr>
              <a:t>Feature</a:t>
            </a:r>
            <a:r>
              <a:rPr lang="en-US" sz="2400" dirty="0" smtClean="0">
                <a:latin typeface="Arial"/>
                <a:cs typeface="Arial"/>
              </a:rPr>
              <a:t>:  JAXP security improvements</a:t>
            </a:r>
          </a:p>
          <a:p>
            <a:pPr marL="0" indent="0">
              <a:buNone/>
            </a:pPr>
            <a:endParaRPr lang="en-US" sz="2400" dirty="0">
              <a:latin typeface="Arial"/>
              <a:cs typeface="Arial"/>
            </a:endParaRPr>
          </a:p>
          <a:p>
            <a:pPr marL="0" indent="0">
              <a:buNone/>
            </a:pPr>
            <a:r>
              <a:rPr lang="en-US" sz="2400" b="1" dirty="0">
                <a:latin typeface="Arial"/>
                <a:cs typeface="Arial"/>
              </a:rPr>
              <a:t>Concern</a:t>
            </a:r>
            <a:r>
              <a:rPr lang="en-US" sz="2400" dirty="0">
                <a:latin typeface="Arial"/>
                <a:cs typeface="Arial"/>
              </a:rPr>
              <a:t>:  F</a:t>
            </a:r>
            <a:r>
              <a:rPr lang="en-US" sz="2400" dirty="0" smtClean="0">
                <a:latin typeface="Arial"/>
                <a:cs typeface="Arial"/>
              </a:rPr>
              <a:t>etching of external resources</a:t>
            </a:r>
            <a:endParaRPr lang="en-US" sz="2400" dirty="0">
              <a:latin typeface="Arial"/>
              <a:cs typeface="Arial"/>
            </a:endParaRPr>
          </a:p>
        </p:txBody>
      </p:sp>
    </p:spTree>
    <p:extLst>
      <p:ext uri="{BB962C8B-B14F-4D97-AF65-F5344CB8AC3E}">
        <p14:creationId xmlns:p14="http://schemas.microsoft.com/office/powerpoint/2010/main" val="16719471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562600" y="838200"/>
            <a:ext cx="3581400" cy="5638800"/>
          </a:xfrm>
          <a:prstGeom prst="rect">
            <a:avLst/>
          </a:prstGeom>
          <a:gradFill flip="none" rotWithShape="1">
            <a:gsLst>
              <a:gs pos="0">
                <a:srgbClr val="1B368F">
                  <a:alpha val="20000"/>
                </a:srgb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Content Placeholder 2"/>
          <p:cNvSpPr txBox="1">
            <a:spLocks/>
          </p:cNvSpPr>
          <p:nvPr/>
        </p:nvSpPr>
        <p:spPr bwMode="auto">
          <a:xfrm>
            <a:off x="457200" y="2819400"/>
            <a:ext cx="5181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rial"/>
                <a:cs typeface="Arial"/>
              </a:rPr>
              <a:t>Industry &amp; Java Community Outreach</a:t>
            </a:r>
          </a:p>
          <a:p>
            <a:pPr marL="0" indent="0">
              <a:buNone/>
            </a:pPr>
            <a:r>
              <a:rPr lang="en-US" sz="2400" b="1" i="1" dirty="0" smtClean="0">
                <a:solidFill>
                  <a:srgbClr val="181F7C"/>
                </a:solidFill>
                <a:latin typeface="Arial"/>
                <a:cs typeface="Arial"/>
              </a:rPr>
              <a:t>Where can you find us?</a:t>
            </a:r>
            <a:endParaRPr lang="en-US" sz="3600" dirty="0">
              <a:latin typeface="Arial"/>
              <a:cs typeface="Arial"/>
            </a:endParaRPr>
          </a:p>
        </p:txBody>
      </p:sp>
    </p:spTree>
    <p:extLst>
      <p:ext uri="{BB962C8B-B14F-4D97-AF65-F5344CB8AC3E}">
        <p14:creationId xmlns:p14="http://schemas.microsoft.com/office/powerpoint/2010/main" val="346643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Outreach Highlights for Milton</a:t>
            </a:r>
            <a:endParaRPr lang="en-US" sz="2800" dirty="0">
              <a:latin typeface="Arial"/>
              <a:cs typeface="Arial"/>
            </a:endParaRPr>
          </a:p>
        </p:txBody>
      </p:sp>
      <p:sp>
        <p:nvSpPr>
          <p:cNvPr id="8" name="Oval 7"/>
          <p:cNvSpPr/>
          <p:nvPr/>
        </p:nvSpPr>
        <p:spPr>
          <a:xfrm>
            <a:off x="1828800" y="1905000"/>
            <a:ext cx="2208391" cy="1976135"/>
          </a:xfrm>
          <a:prstGeom prst="ellipse">
            <a:avLst/>
          </a:prstGeom>
          <a:gradFill flip="none" rotWithShape="1">
            <a:gsLst>
              <a:gs pos="0">
                <a:srgbClr val="FFFF00">
                  <a:alpha val="50000"/>
                </a:srgb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62915" y="1815441"/>
            <a:ext cx="3020187" cy="2637902"/>
          </a:xfrm>
          <a:prstGeom prst="ellipse">
            <a:avLst/>
          </a:prstGeom>
          <a:gradFill flip="none" rotWithShape="1">
            <a:gsLst>
              <a:gs pos="0">
                <a:schemeClr val="accent1">
                  <a:alpha val="50000"/>
                </a:scheme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26933" y="3942709"/>
            <a:ext cx="2208391" cy="1976135"/>
          </a:xfrm>
          <a:prstGeom prst="ellipse">
            <a:avLst/>
          </a:prstGeom>
          <a:gradFill flip="none" rotWithShape="1">
            <a:gsLst>
              <a:gs pos="0">
                <a:srgbClr val="FFFF00">
                  <a:alpha val="50000"/>
                </a:srgb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45002" y="3250667"/>
            <a:ext cx="3020187" cy="2637902"/>
          </a:xfrm>
          <a:prstGeom prst="ellipse">
            <a:avLst/>
          </a:prstGeom>
          <a:gradFill flip="none" rotWithShape="1">
            <a:gsLst>
              <a:gs pos="0">
                <a:schemeClr val="accent1">
                  <a:alpha val="50000"/>
                </a:scheme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quarter" idx="12"/>
          </p:nvPr>
        </p:nvSpPr>
        <p:spPr>
          <a:xfrm>
            <a:off x="762000" y="1828800"/>
            <a:ext cx="3572920" cy="3708400"/>
          </a:xfrm>
        </p:spPr>
        <p:txBody>
          <a:bodyPr/>
          <a:lstStyle/>
          <a:p>
            <a:pPr marL="60325" indent="0" algn="l">
              <a:buNone/>
            </a:pPr>
            <a:r>
              <a:rPr lang="en-US" sz="2000" b="1" dirty="0" err="1">
                <a:solidFill>
                  <a:schemeClr val="tx1"/>
                </a:solidFill>
              </a:rPr>
              <a:t>JavaOne</a:t>
            </a:r>
            <a:r>
              <a:rPr lang="en-US" sz="2000" b="1" dirty="0">
                <a:solidFill>
                  <a:schemeClr val="tx1"/>
                </a:solidFill>
              </a:rPr>
              <a:t> </a:t>
            </a:r>
            <a:r>
              <a:rPr lang="en-US" sz="2000" dirty="0" smtClean="0">
                <a:solidFill>
                  <a:schemeClr val="tx1"/>
                </a:solidFill>
              </a:rPr>
              <a:t>September, 2012 (presentation)</a:t>
            </a:r>
            <a:endParaRPr lang="en-US" sz="2000" dirty="0">
              <a:solidFill>
                <a:schemeClr val="tx1"/>
              </a:solidFill>
            </a:endParaRPr>
          </a:p>
          <a:p>
            <a:pPr marL="60325" indent="0" algn="l">
              <a:buNone/>
            </a:pPr>
            <a:endParaRPr lang="en-US" sz="2000" b="1" dirty="0">
              <a:solidFill>
                <a:schemeClr val="tx1"/>
              </a:solidFill>
            </a:endParaRPr>
          </a:p>
          <a:p>
            <a:pPr marL="60325" indent="0" algn="l">
              <a:buNone/>
            </a:pPr>
            <a:r>
              <a:rPr lang="en-US" sz="2000" b="1" dirty="0" smtClean="0">
                <a:solidFill>
                  <a:schemeClr val="tx1"/>
                </a:solidFill>
              </a:rPr>
              <a:t>Java Spotlight Episode 106</a:t>
            </a:r>
            <a:r>
              <a:rPr lang="en-US" sz="2000" dirty="0" smtClean="0">
                <a:solidFill>
                  <a:schemeClr val="tx1"/>
                </a:solidFill>
              </a:rPr>
              <a:t>: Java Security Update Oct, 2012</a:t>
            </a:r>
            <a:r>
              <a:rPr lang="en-US" sz="2000" dirty="0">
                <a:solidFill>
                  <a:schemeClr val="tx1"/>
                </a:solidFill>
              </a:rPr>
              <a:t> </a:t>
            </a:r>
            <a:r>
              <a:rPr lang="en-US" sz="2000" dirty="0" smtClean="0">
                <a:solidFill>
                  <a:schemeClr val="tx1"/>
                </a:solidFill>
              </a:rPr>
              <a:t>(podcast)</a:t>
            </a:r>
          </a:p>
          <a:p>
            <a:pPr marL="60325" indent="0" algn="l">
              <a:buNone/>
            </a:pPr>
            <a:endParaRPr lang="en-US" sz="2000" b="1" dirty="0" smtClean="0">
              <a:solidFill>
                <a:schemeClr val="tx1"/>
              </a:solidFill>
            </a:endParaRPr>
          </a:p>
          <a:p>
            <a:pPr marL="60325" indent="0" algn="l">
              <a:buNone/>
            </a:pPr>
            <a:r>
              <a:rPr lang="en-US" sz="2000" b="1" dirty="0" smtClean="0">
                <a:solidFill>
                  <a:schemeClr val="tx1"/>
                </a:solidFill>
              </a:rPr>
              <a:t>Java </a:t>
            </a:r>
            <a:r>
              <a:rPr lang="en-US" sz="2000" b="1" dirty="0">
                <a:solidFill>
                  <a:schemeClr val="tx1"/>
                </a:solidFill>
              </a:rPr>
              <a:t>Spotlight Episode </a:t>
            </a:r>
            <a:r>
              <a:rPr lang="en-US" sz="2000" b="1" dirty="0" smtClean="0">
                <a:solidFill>
                  <a:schemeClr val="tx1"/>
                </a:solidFill>
              </a:rPr>
              <a:t>142</a:t>
            </a:r>
            <a:r>
              <a:rPr lang="en-US" sz="2000" dirty="0" smtClean="0">
                <a:solidFill>
                  <a:schemeClr val="tx1"/>
                </a:solidFill>
              </a:rPr>
              <a:t>: Milton Smith on </a:t>
            </a:r>
            <a:r>
              <a:rPr lang="en-US" sz="2000" dirty="0" err="1" smtClean="0">
                <a:solidFill>
                  <a:schemeClr val="tx1"/>
                </a:solidFill>
              </a:rPr>
              <a:t>JavaOne</a:t>
            </a:r>
            <a:r>
              <a:rPr lang="en-US" sz="2000" dirty="0" smtClean="0">
                <a:solidFill>
                  <a:schemeClr val="tx1"/>
                </a:solidFill>
              </a:rPr>
              <a:t> Security Track Aug, 2013</a:t>
            </a:r>
            <a:r>
              <a:rPr lang="en-US" sz="2000" dirty="0">
                <a:solidFill>
                  <a:schemeClr val="tx1"/>
                </a:solidFill>
              </a:rPr>
              <a:t> </a:t>
            </a:r>
            <a:r>
              <a:rPr lang="en-US" sz="2000" dirty="0" smtClean="0">
                <a:solidFill>
                  <a:schemeClr val="tx1"/>
                </a:solidFill>
              </a:rPr>
              <a:t>(podcast)</a:t>
            </a:r>
          </a:p>
          <a:p>
            <a:pPr marL="60325" indent="0" algn="l">
              <a:buNone/>
            </a:pPr>
            <a:endParaRPr lang="en-US" sz="2000" dirty="0" smtClean="0">
              <a:solidFill>
                <a:schemeClr val="tx1"/>
              </a:solidFill>
            </a:endParaRPr>
          </a:p>
        </p:txBody>
      </p:sp>
      <p:sp>
        <p:nvSpPr>
          <p:cNvPr id="13" name="Content Placeholder 2"/>
          <p:cNvSpPr txBox="1">
            <a:spLocks/>
          </p:cNvSpPr>
          <p:nvPr/>
        </p:nvSpPr>
        <p:spPr>
          <a:xfrm>
            <a:off x="5257800" y="1828800"/>
            <a:ext cx="3572920" cy="3403600"/>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indent="0">
              <a:buNone/>
            </a:pPr>
            <a:r>
              <a:rPr lang="en-US" b="1" dirty="0">
                <a:solidFill>
                  <a:srgbClr val="000000"/>
                </a:solidFill>
              </a:rPr>
              <a:t>Evans Data Corp, </a:t>
            </a:r>
            <a:r>
              <a:rPr lang="en-US" dirty="0" smtClean="0">
                <a:solidFill>
                  <a:srgbClr val="000000"/>
                </a:solidFill>
              </a:rPr>
              <a:t>March, 2013 (presentation)</a:t>
            </a:r>
            <a:endParaRPr lang="en-US" dirty="0">
              <a:solidFill>
                <a:srgbClr val="000000"/>
              </a:solidFill>
            </a:endParaRPr>
          </a:p>
          <a:p>
            <a:pPr marL="60325" indent="0">
              <a:buNone/>
            </a:pPr>
            <a:endParaRPr lang="en-US" dirty="0">
              <a:solidFill>
                <a:srgbClr val="000000"/>
              </a:solidFill>
            </a:endParaRPr>
          </a:p>
          <a:p>
            <a:pPr marL="60325" indent="0">
              <a:buNone/>
            </a:pPr>
            <a:r>
              <a:rPr lang="en-US" b="1" dirty="0" err="1">
                <a:solidFill>
                  <a:srgbClr val="000000"/>
                </a:solidFill>
              </a:rPr>
              <a:t>Devoxx</a:t>
            </a:r>
            <a:r>
              <a:rPr lang="en-US" b="1" dirty="0">
                <a:solidFill>
                  <a:srgbClr val="000000"/>
                </a:solidFill>
              </a:rPr>
              <a:t> UK 2013, </a:t>
            </a:r>
            <a:r>
              <a:rPr lang="en-US" dirty="0" smtClean="0">
                <a:solidFill>
                  <a:srgbClr val="000000"/>
                </a:solidFill>
              </a:rPr>
              <a:t>March, 2013 (presentation + interview)</a:t>
            </a:r>
            <a:endParaRPr lang="en-US" dirty="0">
              <a:solidFill>
                <a:srgbClr val="000000"/>
              </a:solidFill>
            </a:endParaRPr>
          </a:p>
          <a:p>
            <a:pPr marL="60325" indent="0">
              <a:buFont typeface="Wingdings" pitchFamily="2" charset="2"/>
              <a:buNone/>
            </a:pPr>
            <a:endParaRPr lang="en-US" dirty="0" smtClean="0">
              <a:solidFill>
                <a:srgbClr val="000000"/>
              </a:solidFill>
            </a:endParaRPr>
          </a:p>
          <a:p>
            <a:pPr marL="60325" indent="0">
              <a:buNone/>
            </a:pPr>
            <a:r>
              <a:rPr lang="en-US" b="1" dirty="0" smtClean="0">
                <a:solidFill>
                  <a:srgbClr val="000000"/>
                </a:solidFill>
              </a:rPr>
              <a:t>Black Hat Executive Summit</a:t>
            </a:r>
            <a:r>
              <a:rPr lang="en-US" dirty="0" smtClean="0">
                <a:solidFill>
                  <a:srgbClr val="000000"/>
                </a:solidFill>
              </a:rPr>
              <a:t>, </a:t>
            </a:r>
            <a:r>
              <a:rPr lang="en-US" dirty="0">
                <a:solidFill>
                  <a:srgbClr val="000000"/>
                </a:solidFill>
              </a:rPr>
              <a:t>July </a:t>
            </a:r>
            <a:r>
              <a:rPr lang="en-US" dirty="0" smtClean="0">
                <a:solidFill>
                  <a:srgbClr val="000000"/>
                </a:solidFill>
              </a:rPr>
              <a:t>2013</a:t>
            </a:r>
            <a:r>
              <a:rPr lang="en-US" dirty="0">
                <a:solidFill>
                  <a:srgbClr val="000000"/>
                </a:solidFill>
              </a:rPr>
              <a:t> </a:t>
            </a:r>
            <a:r>
              <a:rPr lang="en-US" dirty="0" smtClean="0">
                <a:solidFill>
                  <a:srgbClr val="000000"/>
                </a:solidFill>
              </a:rPr>
              <a:t>(presentation)</a:t>
            </a:r>
          </a:p>
          <a:p>
            <a:pPr marL="60325" indent="0">
              <a:buFont typeface="Wingdings" pitchFamily="2" charset="2"/>
              <a:buNone/>
            </a:pPr>
            <a:endParaRPr lang="en-US" dirty="0" smtClean="0">
              <a:solidFill>
                <a:srgbClr val="000000"/>
              </a:solidFill>
            </a:endParaRPr>
          </a:p>
        </p:txBody>
      </p:sp>
      <p:pic>
        <p:nvPicPr>
          <p:cNvPr id="14" name="Picture 13"/>
          <p:cNvPicPr>
            <a:picLocks noChangeAspect="1"/>
          </p:cNvPicPr>
          <p:nvPr/>
        </p:nvPicPr>
        <p:blipFill>
          <a:blip r:embed="rId3"/>
          <a:stretch>
            <a:fillRect/>
          </a:stretch>
        </p:blipFill>
        <p:spPr>
          <a:xfrm>
            <a:off x="381000" y="1905000"/>
            <a:ext cx="283633" cy="515696"/>
          </a:xfrm>
          <a:prstGeom prst="rect">
            <a:avLst/>
          </a:prstGeom>
        </p:spPr>
      </p:pic>
      <p:pic>
        <p:nvPicPr>
          <p:cNvPr id="15" name="Picture 14"/>
          <p:cNvPicPr>
            <a:picLocks noChangeAspect="1"/>
          </p:cNvPicPr>
          <p:nvPr/>
        </p:nvPicPr>
        <p:blipFill>
          <a:blip r:embed="rId3"/>
          <a:stretch>
            <a:fillRect/>
          </a:stretch>
        </p:blipFill>
        <p:spPr>
          <a:xfrm>
            <a:off x="381000" y="2895600"/>
            <a:ext cx="283633" cy="515696"/>
          </a:xfrm>
          <a:prstGeom prst="rect">
            <a:avLst/>
          </a:prstGeom>
        </p:spPr>
      </p:pic>
      <p:pic>
        <p:nvPicPr>
          <p:cNvPr id="16" name="Picture 15"/>
          <p:cNvPicPr>
            <a:picLocks noChangeAspect="1"/>
          </p:cNvPicPr>
          <p:nvPr/>
        </p:nvPicPr>
        <p:blipFill>
          <a:blip r:embed="rId3"/>
          <a:stretch>
            <a:fillRect/>
          </a:stretch>
        </p:blipFill>
        <p:spPr>
          <a:xfrm>
            <a:off x="381000" y="4114800"/>
            <a:ext cx="283633" cy="515696"/>
          </a:xfrm>
          <a:prstGeom prst="rect">
            <a:avLst/>
          </a:prstGeom>
        </p:spPr>
      </p:pic>
      <p:pic>
        <p:nvPicPr>
          <p:cNvPr id="17" name="Picture 16"/>
          <p:cNvPicPr>
            <a:picLocks noChangeAspect="1"/>
          </p:cNvPicPr>
          <p:nvPr/>
        </p:nvPicPr>
        <p:blipFill>
          <a:blip r:embed="rId4"/>
          <a:stretch>
            <a:fillRect/>
          </a:stretch>
        </p:blipFill>
        <p:spPr>
          <a:xfrm>
            <a:off x="4343400" y="4038600"/>
            <a:ext cx="829972" cy="368300"/>
          </a:xfrm>
          <a:prstGeom prst="rect">
            <a:avLst/>
          </a:prstGeom>
        </p:spPr>
      </p:pic>
      <p:pic>
        <p:nvPicPr>
          <p:cNvPr id="18" name="Picture 17"/>
          <p:cNvPicPr>
            <a:picLocks noChangeAspect="1"/>
          </p:cNvPicPr>
          <p:nvPr/>
        </p:nvPicPr>
        <p:blipFill>
          <a:blip r:embed="rId5"/>
          <a:stretch>
            <a:fillRect/>
          </a:stretch>
        </p:blipFill>
        <p:spPr>
          <a:xfrm>
            <a:off x="4267200" y="3048000"/>
            <a:ext cx="897467" cy="12260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1905000"/>
            <a:ext cx="634543" cy="397934"/>
          </a:xfrm>
          <a:prstGeom prst="rect">
            <a:avLst/>
          </a:prstGeom>
        </p:spPr>
      </p:pic>
    </p:spTree>
    <p:extLst>
      <p:ext uri="{BB962C8B-B14F-4D97-AF65-F5344CB8AC3E}">
        <p14:creationId xmlns:p14="http://schemas.microsoft.com/office/powerpoint/2010/main" val="2017473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Outreach Highlights for Milton</a:t>
            </a:r>
            <a:endParaRPr lang="en-US" sz="2800" dirty="0">
              <a:latin typeface="Arial"/>
              <a:cs typeface="Arial"/>
            </a:endParaRPr>
          </a:p>
        </p:txBody>
      </p:sp>
      <p:sp>
        <p:nvSpPr>
          <p:cNvPr id="8" name="Oval 7"/>
          <p:cNvSpPr/>
          <p:nvPr/>
        </p:nvSpPr>
        <p:spPr>
          <a:xfrm>
            <a:off x="1828800" y="1905000"/>
            <a:ext cx="2208391" cy="1976135"/>
          </a:xfrm>
          <a:prstGeom prst="ellipse">
            <a:avLst/>
          </a:prstGeom>
          <a:gradFill flip="none" rotWithShape="1">
            <a:gsLst>
              <a:gs pos="0">
                <a:srgbClr val="FFFF00">
                  <a:alpha val="50000"/>
                </a:srgb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62915" y="1815441"/>
            <a:ext cx="3020187" cy="2637902"/>
          </a:xfrm>
          <a:prstGeom prst="ellipse">
            <a:avLst/>
          </a:prstGeom>
          <a:gradFill flip="none" rotWithShape="1">
            <a:gsLst>
              <a:gs pos="0">
                <a:schemeClr val="accent1">
                  <a:alpha val="50000"/>
                </a:scheme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26933" y="3942709"/>
            <a:ext cx="2208391" cy="1976135"/>
          </a:xfrm>
          <a:prstGeom prst="ellipse">
            <a:avLst/>
          </a:prstGeom>
          <a:gradFill flip="none" rotWithShape="1">
            <a:gsLst>
              <a:gs pos="0">
                <a:srgbClr val="FFFF00">
                  <a:alpha val="50000"/>
                </a:srgb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45002" y="3250667"/>
            <a:ext cx="3020187" cy="2637902"/>
          </a:xfrm>
          <a:prstGeom prst="ellipse">
            <a:avLst/>
          </a:prstGeom>
          <a:gradFill flip="none" rotWithShape="1">
            <a:gsLst>
              <a:gs pos="0">
                <a:schemeClr val="accent1">
                  <a:alpha val="50000"/>
                </a:schemeClr>
              </a:gs>
              <a:gs pos="100000">
                <a:srgbClr val="FFFF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a:spLocks noGrp="1"/>
          </p:cNvSpPr>
          <p:nvPr>
            <p:ph sz="quarter" idx="12"/>
          </p:nvPr>
        </p:nvSpPr>
        <p:spPr>
          <a:xfrm>
            <a:off x="838200" y="1905000"/>
            <a:ext cx="3572920" cy="3632200"/>
          </a:xfrm>
        </p:spPr>
        <p:txBody>
          <a:bodyPr/>
          <a:lstStyle/>
          <a:p>
            <a:pPr marL="60325" indent="0" algn="l">
              <a:buNone/>
            </a:pPr>
            <a:r>
              <a:rPr lang="en-US" sz="2000" b="1" dirty="0" smtClean="0">
                <a:solidFill>
                  <a:srgbClr val="000000"/>
                </a:solidFill>
              </a:rPr>
              <a:t>OWASP </a:t>
            </a:r>
            <a:r>
              <a:rPr lang="en-US" sz="2000" b="1" dirty="0" err="1" smtClean="0">
                <a:solidFill>
                  <a:srgbClr val="000000"/>
                </a:solidFill>
              </a:rPr>
              <a:t>AppSec</a:t>
            </a:r>
            <a:r>
              <a:rPr lang="en-US" sz="2000" b="1" dirty="0" smtClean="0">
                <a:solidFill>
                  <a:srgbClr val="000000"/>
                </a:solidFill>
              </a:rPr>
              <a:t> EU, Hamburg Germany</a:t>
            </a:r>
            <a:r>
              <a:rPr lang="en-US" sz="2000" dirty="0">
                <a:solidFill>
                  <a:srgbClr val="000000"/>
                </a:solidFill>
              </a:rPr>
              <a:t>,</a:t>
            </a:r>
            <a:r>
              <a:rPr lang="en-US" sz="2000" dirty="0" smtClean="0">
                <a:solidFill>
                  <a:srgbClr val="000000"/>
                </a:solidFill>
              </a:rPr>
              <a:t> Aug, 2013 (presentation) </a:t>
            </a:r>
          </a:p>
          <a:p>
            <a:pPr marL="60325" indent="0" algn="l">
              <a:buNone/>
            </a:pPr>
            <a:endParaRPr lang="en-US" sz="2000" b="1" dirty="0" smtClean="0">
              <a:solidFill>
                <a:srgbClr val="000000"/>
              </a:solidFill>
            </a:endParaRPr>
          </a:p>
          <a:p>
            <a:pPr marL="60325" indent="0" algn="l">
              <a:buNone/>
            </a:pPr>
            <a:r>
              <a:rPr lang="en-US" sz="2000" b="1" dirty="0" smtClean="0">
                <a:solidFill>
                  <a:srgbClr val="000000"/>
                </a:solidFill>
              </a:rPr>
              <a:t>OWASP </a:t>
            </a:r>
            <a:r>
              <a:rPr lang="en-US" sz="2000" b="1" dirty="0" err="1" smtClean="0">
                <a:solidFill>
                  <a:srgbClr val="000000"/>
                </a:solidFill>
              </a:rPr>
              <a:t>AppSec</a:t>
            </a:r>
            <a:r>
              <a:rPr lang="en-US" sz="2000" b="1" dirty="0" smtClean="0">
                <a:solidFill>
                  <a:srgbClr val="000000"/>
                </a:solidFill>
              </a:rPr>
              <a:t> USA</a:t>
            </a:r>
            <a:r>
              <a:rPr lang="en-US" sz="2000" dirty="0">
                <a:solidFill>
                  <a:srgbClr val="000000"/>
                </a:solidFill>
              </a:rPr>
              <a:t>,</a:t>
            </a:r>
            <a:r>
              <a:rPr lang="en-US" sz="2000" dirty="0" smtClean="0">
                <a:solidFill>
                  <a:srgbClr val="000000"/>
                </a:solidFill>
              </a:rPr>
              <a:t> </a:t>
            </a:r>
            <a:r>
              <a:rPr lang="en-US" sz="2000" b="1" dirty="0" smtClean="0">
                <a:solidFill>
                  <a:srgbClr val="000000"/>
                </a:solidFill>
              </a:rPr>
              <a:t>NYC</a:t>
            </a:r>
            <a:r>
              <a:rPr lang="en-US" sz="2000" dirty="0" smtClean="0">
                <a:solidFill>
                  <a:srgbClr val="000000"/>
                </a:solidFill>
              </a:rPr>
              <a:t>, Nov, 2013 (TODO),</a:t>
            </a:r>
          </a:p>
          <a:p>
            <a:pPr marL="60325" indent="0" algn="l">
              <a:buNone/>
            </a:pPr>
            <a:r>
              <a:rPr lang="en-US" sz="2000" dirty="0" smtClean="0">
                <a:solidFill>
                  <a:srgbClr val="000000"/>
                </a:solidFill>
              </a:rPr>
              <a:t>MaryAnn Davidson CSO (keynote),</a:t>
            </a:r>
          </a:p>
          <a:p>
            <a:pPr marL="60325" indent="0" algn="l">
              <a:buNone/>
            </a:pPr>
            <a:r>
              <a:rPr lang="en-US" sz="2000" dirty="0" smtClean="0">
                <a:solidFill>
                  <a:srgbClr val="000000"/>
                </a:solidFill>
              </a:rPr>
              <a:t>Milton Smith (presentation)</a:t>
            </a:r>
            <a:endParaRPr lang="en-US" sz="2000" dirty="0">
              <a:solidFill>
                <a:srgbClr val="000000"/>
              </a:solidFill>
            </a:endParaRPr>
          </a:p>
          <a:p>
            <a:pPr marL="60325" indent="0" algn="l">
              <a:buNone/>
            </a:pPr>
            <a:endParaRPr lang="en-US" sz="2000" dirty="0">
              <a:solidFill>
                <a:srgbClr val="000000"/>
              </a:solidFill>
            </a:endParaRPr>
          </a:p>
          <a:p>
            <a:pPr marL="60325" indent="0" algn="l">
              <a:buNone/>
            </a:pPr>
            <a:endParaRPr lang="en-US" sz="2000" dirty="0" smtClean="0">
              <a:solidFill>
                <a:srgbClr val="000000"/>
              </a:solidFill>
            </a:endParaRPr>
          </a:p>
          <a:p>
            <a:pPr marL="60325" indent="0" algn="l">
              <a:buNone/>
            </a:pPr>
            <a:endParaRPr lang="en-US" sz="2000" dirty="0" smtClean="0">
              <a:solidFill>
                <a:srgbClr val="000000"/>
              </a:solidFill>
            </a:endParaRPr>
          </a:p>
        </p:txBody>
      </p:sp>
      <p:sp>
        <p:nvSpPr>
          <p:cNvPr id="21" name="Content Placeholder 2"/>
          <p:cNvSpPr txBox="1">
            <a:spLocks/>
          </p:cNvSpPr>
          <p:nvPr/>
        </p:nvSpPr>
        <p:spPr>
          <a:xfrm>
            <a:off x="5257800" y="1905000"/>
            <a:ext cx="3572920" cy="3327400"/>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indent="0">
              <a:buNone/>
            </a:pPr>
            <a:r>
              <a:rPr lang="en-US" b="1" dirty="0" err="1">
                <a:solidFill>
                  <a:srgbClr val="000000"/>
                </a:solidFill>
              </a:rPr>
              <a:t>JavaOne</a:t>
            </a:r>
            <a:r>
              <a:rPr lang="en-US" b="1" dirty="0">
                <a:solidFill>
                  <a:srgbClr val="000000"/>
                </a:solidFill>
              </a:rPr>
              <a:t> 2013, SFO </a:t>
            </a:r>
            <a:r>
              <a:rPr lang="en-US" dirty="0">
                <a:solidFill>
                  <a:srgbClr val="000000"/>
                </a:solidFill>
              </a:rPr>
              <a:t>– track opening presentation, application industry experts </a:t>
            </a:r>
            <a:r>
              <a:rPr lang="en-US" dirty="0" smtClean="0">
                <a:solidFill>
                  <a:srgbClr val="000000"/>
                </a:solidFill>
              </a:rPr>
              <a:t>panel, Sep, 2013 (presentations)  </a:t>
            </a:r>
            <a:endParaRPr lang="en-US" dirty="0">
              <a:solidFill>
                <a:srgbClr val="000000"/>
              </a:solidFill>
            </a:endParaRPr>
          </a:p>
          <a:p>
            <a:pPr marL="60325" indent="0">
              <a:buFont typeface="Wingdings" pitchFamily="2" charset="2"/>
              <a:buNone/>
            </a:pPr>
            <a:endParaRPr lang="en-US" dirty="0" smtClean="0">
              <a:solidFill>
                <a:srgbClr val="000000"/>
              </a:solidFill>
            </a:endParaRPr>
          </a:p>
          <a:p>
            <a:pPr marL="60325" indent="0">
              <a:buNone/>
            </a:pPr>
            <a:r>
              <a:rPr lang="en-US" b="1" dirty="0" smtClean="0">
                <a:solidFill>
                  <a:srgbClr val="000000"/>
                </a:solidFill>
              </a:rPr>
              <a:t>JUG Leaders Call</a:t>
            </a:r>
            <a:r>
              <a:rPr lang="en-US" dirty="0" smtClean="0">
                <a:solidFill>
                  <a:srgbClr val="000000"/>
                </a:solidFill>
              </a:rPr>
              <a:t>, Jan, 2013,</a:t>
            </a:r>
            <a:endParaRPr lang="en-US" dirty="0">
              <a:solidFill>
                <a:srgbClr val="000000"/>
              </a:solidFill>
            </a:endParaRPr>
          </a:p>
          <a:p>
            <a:pPr marL="60325" indent="0">
              <a:buNone/>
            </a:pPr>
            <a:r>
              <a:rPr lang="en-US" dirty="0" smtClean="0">
                <a:solidFill>
                  <a:srgbClr val="000000"/>
                </a:solidFill>
              </a:rPr>
              <a:t>Milton Smith (call)</a:t>
            </a:r>
            <a:endParaRPr lang="en-US" dirty="0">
              <a:solidFill>
                <a:srgbClr val="000000"/>
              </a:solidFill>
            </a:endParaRPr>
          </a:p>
          <a:p>
            <a:pPr marL="60325" indent="0">
              <a:buFont typeface="Wingdings" pitchFamily="2" charset="2"/>
              <a:buNone/>
            </a:pPr>
            <a:endParaRPr lang="en-US" dirty="0" smtClean="0">
              <a:solidFill>
                <a:srgbClr val="000000"/>
              </a:solidFill>
            </a:endParaRPr>
          </a:p>
          <a:p>
            <a:pPr marL="60325" indent="0">
              <a:buFont typeface="Wingdings" pitchFamily="2" charset="2"/>
              <a:buNone/>
            </a:pPr>
            <a:endParaRPr lang="en-US" dirty="0" smtClean="0">
              <a:solidFill>
                <a:srgbClr val="000000"/>
              </a:solidFill>
            </a:endParaRPr>
          </a:p>
        </p:txBody>
      </p:sp>
      <p:pic>
        <p:nvPicPr>
          <p:cNvPr id="22" name="Picture 21"/>
          <p:cNvPicPr>
            <a:picLocks noChangeAspect="1"/>
          </p:cNvPicPr>
          <p:nvPr/>
        </p:nvPicPr>
        <p:blipFill>
          <a:blip r:embed="rId3"/>
          <a:stretch>
            <a:fillRect/>
          </a:stretch>
        </p:blipFill>
        <p:spPr>
          <a:xfrm>
            <a:off x="381000" y="1905000"/>
            <a:ext cx="381000" cy="381000"/>
          </a:xfrm>
          <a:prstGeom prst="rect">
            <a:avLst/>
          </a:prstGeom>
        </p:spPr>
      </p:pic>
      <p:pic>
        <p:nvPicPr>
          <p:cNvPr id="23" name="Picture 22"/>
          <p:cNvPicPr>
            <a:picLocks noChangeAspect="1"/>
          </p:cNvPicPr>
          <p:nvPr/>
        </p:nvPicPr>
        <p:blipFill>
          <a:blip r:embed="rId3"/>
          <a:stretch>
            <a:fillRect/>
          </a:stretch>
        </p:blipFill>
        <p:spPr>
          <a:xfrm>
            <a:off x="381000" y="3124200"/>
            <a:ext cx="381000" cy="381000"/>
          </a:xfrm>
          <a:prstGeom prst="rect">
            <a:avLst/>
          </a:prstGeom>
        </p:spPr>
      </p:pic>
      <p:pic>
        <p:nvPicPr>
          <p:cNvPr id="24" name="Picture 23"/>
          <p:cNvPicPr>
            <a:picLocks noChangeAspect="1"/>
          </p:cNvPicPr>
          <p:nvPr/>
        </p:nvPicPr>
        <p:blipFill>
          <a:blip r:embed="rId4"/>
          <a:stretch>
            <a:fillRect/>
          </a:stretch>
        </p:blipFill>
        <p:spPr>
          <a:xfrm>
            <a:off x="4800600" y="1905000"/>
            <a:ext cx="283633" cy="515696"/>
          </a:xfrm>
          <a:prstGeom prst="rect">
            <a:avLst/>
          </a:prstGeom>
        </p:spPr>
      </p:pic>
      <p:pic>
        <p:nvPicPr>
          <p:cNvPr id="25" name="Picture 24"/>
          <p:cNvPicPr>
            <a:picLocks noChangeAspect="1"/>
          </p:cNvPicPr>
          <p:nvPr/>
        </p:nvPicPr>
        <p:blipFill>
          <a:blip r:embed="rId4"/>
          <a:stretch>
            <a:fillRect/>
          </a:stretch>
        </p:blipFill>
        <p:spPr>
          <a:xfrm>
            <a:off x="4800600" y="3886200"/>
            <a:ext cx="283633" cy="515696"/>
          </a:xfrm>
          <a:prstGeom prst="rect">
            <a:avLst/>
          </a:prstGeom>
        </p:spPr>
      </p:pic>
    </p:spTree>
    <p:extLst>
      <p:ext uri="{BB962C8B-B14F-4D97-AF65-F5344CB8AC3E}">
        <p14:creationId xmlns:p14="http://schemas.microsoft.com/office/powerpoint/2010/main" val="2410128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PM Blog</a:t>
            </a:r>
            <a:endParaRPr lang="en-US" sz="2800" dirty="0">
              <a:latin typeface="Arial"/>
              <a:cs typeface="Arial"/>
            </a:endParaRPr>
          </a:p>
        </p:txBody>
      </p:sp>
      <p:sp>
        <p:nvSpPr>
          <p:cNvPr id="7" name="Rectangle 6"/>
          <p:cNvSpPr/>
          <p:nvPr/>
        </p:nvSpPr>
        <p:spPr>
          <a:xfrm>
            <a:off x="0" y="1905000"/>
            <a:ext cx="76962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457200" y="2133601"/>
            <a:ext cx="4038600" cy="3505200"/>
          </a:xfrm>
        </p:spPr>
        <p:txBody>
          <a:bodyPr/>
          <a:lstStyle/>
          <a:p>
            <a:pPr marL="0" indent="0">
              <a:buNone/>
            </a:pPr>
            <a:r>
              <a:rPr lang="en-US" sz="1900" b="1" dirty="0" smtClean="0">
                <a:latin typeface="Arial"/>
                <a:cs typeface="Arial"/>
              </a:rPr>
              <a:t>Unique,</a:t>
            </a:r>
            <a:r>
              <a:rPr lang="en-US" sz="1900" dirty="0" smtClean="0">
                <a:latin typeface="Arial"/>
                <a:cs typeface="Arial"/>
              </a:rPr>
              <a:t> security best practices, timely information, etc.</a:t>
            </a:r>
            <a:endParaRPr lang="en-US" sz="1900" dirty="0">
              <a:latin typeface="Arial"/>
              <a:cs typeface="Arial"/>
            </a:endParaRPr>
          </a:p>
          <a:p>
            <a:pPr marL="0" indent="0">
              <a:buNone/>
            </a:pPr>
            <a:endParaRPr lang="en-US" sz="1900" b="1" dirty="0" smtClean="0">
              <a:latin typeface="Arial"/>
              <a:cs typeface="Arial"/>
            </a:endParaRPr>
          </a:p>
          <a:p>
            <a:pPr marL="0" indent="0">
              <a:buNone/>
            </a:pPr>
            <a:r>
              <a:rPr lang="en-US" sz="1900" b="1" dirty="0" smtClean="0">
                <a:latin typeface="Arial"/>
                <a:cs typeface="Arial"/>
              </a:rPr>
              <a:t>Follow us,</a:t>
            </a:r>
            <a:r>
              <a:rPr lang="en-US" sz="1900" dirty="0" smtClean="0">
                <a:latin typeface="Arial"/>
                <a:cs typeface="Arial"/>
              </a:rPr>
              <a:t> prepare for changes you need to make</a:t>
            </a:r>
            <a:endParaRPr lang="en-US" sz="1900" dirty="0">
              <a:latin typeface="Arial"/>
              <a:cs typeface="Arial"/>
            </a:endParaRPr>
          </a:p>
          <a:p>
            <a:pPr marL="0" indent="0">
              <a:buNone/>
            </a:pPr>
            <a:endParaRPr lang="en-US" sz="1900" dirty="0" smtClean="0">
              <a:latin typeface="Arial"/>
              <a:cs typeface="Arial"/>
            </a:endParaRPr>
          </a:p>
          <a:p>
            <a:pPr marL="0" indent="0">
              <a:buNone/>
            </a:pPr>
            <a:r>
              <a:rPr lang="en-US" sz="1900" b="1" dirty="0">
                <a:latin typeface="Arial"/>
                <a:cs typeface="Arial"/>
              </a:rPr>
              <a:t>Erik </a:t>
            </a:r>
            <a:r>
              <a:rPr lang="en-US" sz="1900" b="1" dirty="0" err="1" smtClean="0">
                <a:latin typeface="Arial"/>
                <a:cs typeface="Arial"/>
              </a:rPr>
              <a:t>Costlow</a:t>
            </a:r>
            <a:r>
              <a:rPr lang="en-US" sz="1900" b="1" dirty="0">
                <a:latin typeface="Arial"/>
                <a:cs typeface="Arial"/>
              </a:rPr>
              <a:t>,</a:t>
            </a:r>
            <a:r>
              <a:rPr lang="en-US" sz="1900" dirty="0" smtClean="0">
                <a:latin typeface="Arial"/>
                <a:cs typeface="Arial"/>
              </a:rPr>
              <a:t> </a:t>
            </a:r>
            <a:r>
              <a:rPr lang="en-US" sz="1900" dirty="0">
                <a:latin typeface="Arial"/>
                <a:cs typeface="Arial"/>
              </a:rPr>
              <a:t>joins us from HP’s Fortify team.  </a:t>
            </a:r>
            <a:r>
              <a:rPr lang="en-US" sz="1900" dirty="0" smtClean="0">
                <a:latin typeface="Arial"/>
                <a:cs typeface="Arial"/>
              </a:rPr>
              <a:t>Authored recent </a:t>
            </a:r>
            <a:r>
              <a:rPr lang="en-US" sz="1900" dirty="0">
                <a:latin typeface="Arial"/>
                <a:cs typeface="Arial"/>
              </a:rPr>
              <a:t>security articles </a:t>
            </a:r>
          </a:p>
          <a:p>
            <a:pPr marL="0" indent="0">
              <a:buNone/>
            </a:pPr>
            <a:endParaRPr lang="en-US" sz="1900" dirty="0">
              <a:latin typeface="Arial"/>
              <a:cs typeface="Arial"/>
            </a:endParaRPr>
          </a:p>
        </p:txBody>
      </p:sp>
      <p:pic>
        <p:nvPicPr>
          <p:cNvPr id="8" name="Picture 7" descr="BlogScreenSho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33600"/>
            <a:ext cx="4474633" cy="3200400"/>
          </a:xfrm>
          <a:prstGeom prst="rect">
            <a:avLst/>
          </a:prstGeom>
        </p:spPr>
      </p:pic>
      <p:sp>
        <p:nvSpPr>
          <p:cNvPr id="10" name="TextBox 9"/>
          <p:cNvSpPr txBox="1"/>
          <p:nvPr/>
        </p:nvSpPr>
        <p:spPr>
          <a:xfrm>
            <a:off x="152400" y="1371600"/>
            <a:ext cx="3014505" cy="369332"/>
          </a:xfrm>
          <a:prstGeom prst="rect">
            <a:avLst/>
          </a:prstGeom>
          <a:noFill/>
        </p:spPr>
        <p:txBody>
          <a:bodyPr wrap="none" rtlCol="0">
            <a:spAutoFit/>
          </a:bodyPr>
          <a:lstStyle/>
          <a:p>
            <a:r>
              <a:rPr lang="en-US" b="1" dirty="0" smtClean="0">
                <a:solidFill>
                  <a:srgbClr val="3366FF"/>
                </a:solidFill>
              </a:rPr>
              <a:t>Java platform security news…</a:t>
            </a:r>
            <a:endParaRPr lang="en-US" b="1" dirty="0">
              <a:solidFill>
                <a:srgbClr val="3366FF"/>
              </a:solidFill>
            </a:endParaRPr>
          </a:p>
        </p:txBody>
      </p:sp>
    </p:spTree>
    <p:extLst>
      <p:ext uri="{BB962C8B-B14F-4D97-AF65-F5344CB8AC3E}">
        <p14:creationId xmlns:p14="http://schemas.microsoft.com/office/powerpoint/2010/main" val="4141269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smtClean="0">
                <a:latin typeface="Arial"/>
                <a:cs typeface="Arial"/>
              </a:rPr>
              <a:t>JavaOne</a:t>
            </a:r>
            <a:r>
              <a:rPr lang="en-US" sz="2800" b="1" dirty="0" smtClean="0">
                <a:latin typeface="Arial"/>
                <a:cs typeface="Arial"/>
              </a:rPr>
              <a:t> Developer Conference</a:t>
            </a:r>
            <a:endParaRPr lang="en-US" sz="2800"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4876800" y="2590799"/>
            <a:ext cx="4038600" cy="2971801"/>
          </a:xfrm>
        </p:spPr>
        <p:txBody>
          <a:bodyPr/>
          <a:lstStyle/>
          <a:p>
            <a:pPr marL="0" indent="0">
              <a:buNone/>
            </a:pPr>
            <a:r>
              <a:rPr lang="en-US" sz="2000" b="1" dirty="0" smtClean="0">
                <a:latin typeface="Arial"/>
                <a:cs typeface="Arial"/>
              </a:rPr>
              <a:t>Problem,</a:t>
            </a:r>
            <a:r>
              <a:rPr lang="en-US" sz="2000" dirty="0" smtClean="0">
                <a:latin typeface="Arial"/>
                <a:cs typeface="Arial"/>
              </a:rPr>
              <a:t> many developers will never have an opportunity to attend a security conference</a:t>
            </a:r>
          </a:p>
          <a:p>
            <a:pPr>
              <a:buFont typeface="Wingdings" charset="2"/>
              <a:buChar char="§"/>
            </a:pPr>
            <a:endParaRPr lang="en-US" sz="2000" dirty="0">
              <a:latin typeface="Arial"/>
              <a:cs typeface="Arial"/>
            </a:endParaRPr>
          </a:p>
          <a:p>
            <a:pPr marL="0" indent="0">
              <a:buNone/>
            </a:pPr>
            <a:r>
              <a:rPr lang="en-US" sz="2000" b="1" dirty="0" smtClean="0">
                <a:latin typeface="Arial"/>
                <a:cs typeface="Arial"/>
              </a:rPr>
              <a:t>Solution, </a:t>
            </a:r>
            <a:r>
              <a:rPr lang="en-US" sz="2000" dirty="0" smtClean="0">
                <a:latin typeface="Arial"/>
                <a:cs typeface="Arial"/>
              </a:rPr>
              <a:t>bring security conference to developers</a:t>
            </a:r>
            <a:endParaRPr lang="en-US" sz="2400" dirty="0">
              <a:latin typeface="Arial"/>
              <a:cs typeface="Arial"/>
            </a:endParaRPr>
          </a:p>
        </p:txBody>
      </p:sp>
      <p:pic>
        <p:nvPicPr>
          <p:cNvPr id="9" name="Picture 8" descr="j1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590799"/>
            <a:ext cx="2057400" cy="1832137"/>
          </a:xfrm>
          <a:prstGeom prst="rect">
            <a:avLst/>
          </a:prstGeom>
        </p:spPr>
      </p:pic>
      <p:sp>
        <p:nvSpPr>
          <p:cNvPr id="10" name="TextBox 9"/>
          <p:cNvSpPr txBox="1"/>
          <p:nvPr/>
        </p:nvSpPr>
        <p:spPr>
          <a:xfrm>
            <a:off x="152400" y="1371600"/>
            <a:ext cx="5126260" cy="369332"/>
          </a:xfrm>
          <a:prstGeom prst="rect">
            <a:avLst/>
          </a:prstGeom>
          <a:noFill/>
        </p:spPr>
        <p:txBody>
          <a:bodyPr wrap="none" rtlCol="0">
            <a:spAutoFit/>
          </a:bodyPr>
          <a:lstStyle/>
          <a:p>
            <a:r>
              <a:rPr lang="en-US" b="1" dirty="0" smtClean="0">
                <a:solidFill>
                  <a:srgbClr val="3366FF"/>
                </a:solidFill>
              </a:rPr>
              <a:t>New security track at Oracle’s flagship conference…</a:t>
            </a:r>
            <a:endParaRPr lang="en-US" b="1" dirty="0">
              <a:solidFill>
                <a:srgbClr val="3366FF"/>
              </a:solidFill>
            </a:endParaRPr>
          </a:p>
        </p:txBody>
      </p:sp>
    </p:spTree>
    <p:extLst>
      <p:ext uri="{BB962C8B-B14F-4D97-AF65-F5344CB8AC3E}">
        <p14:creationId xmlns:p14="http://schemas.microsoft.com/office/powerpoint/2010/main" val="311098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Content Placeholder 2"/>
          <p:cNvSpPr txBox="1">
            <a:spLocks/>
          </p:cNvSpPr>
          <p:nvPr/>
        </p:nvSpPr>
        <p:spPr bwMode="auto">
          <a:xfrm>
            <a:off x="457200" y="2819400"/>
            <a:ext cx="46482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rial"/>
                <a:cs typeface="Arial"/>
              </a:rPr>
              <a:t>A Brief Java Primer</a:t>
            </a:r>
          </a:p>
          <a:p>
            <a:pPr marL="0" indent="0">
              <a:buNone/>
            </a:pPr>
            <a:r>
              <a:rPr lang="en-US" sz="2400" b="1" i="1" dirty="0" smtClean="0">
                <a:solidFill>
                  <a:srgbClr val="181F7C"/>
                </a:solidFill>
                <a:latin typeface="Arial"/>
                <a:cs typeface="Arial"/>
              </a:rPr>
              <a:t>Java is useful in many ways…</a:t>
            </a:r>
            <a:endParaRPr lang="en-US" sz="2400" i="1" dirty="0">
              <a:solidFill>
                <a:srgbClr val="181F7C"/>
              </a:solidFill>
              <a:latin typeface="Arial"/>
              <a:cs typeface="Arial"/>
            </a:endParaRPr>
          </a:p>
          <a:p>
            <a:pPr marL="0" indent="0">
              <a:buNone/>
            </a:pPr>
            <a:endParaRPr lang="en-US" sz="3600" dirty="0">
              <a:latin typeface="Arial"/>
              <a:cs typeface="Arial"/>
            </a:endParaRPr>
          </a:p>
        </p:txBody>
      </p:sp>
      <p:sp>
        <p:nvSpPr>
          <p:cNvPr id="3" name="Rectangle 2"/>
          <p:cNvSpPr/>
          <p:nvPr/>
        </p:nvSpPr>
        <p:spPr>
          <a:xfrm>
            <a:off x="5562600" y="838200"/>
            <a:ext cx="3581400" cy="5638800"/>
          </a:xfrm>
          <a:prstGeom prst="rect">
            <a:avLst/>
          </a:prstGeom>
          <a:gradFill flip="none" rotWithShape="1">
            <a:gsLst>
              <a:gs pos="0">
                <a:srgbClr val="1B368F">
                  <a:alpha val="20000"/>
                </a:srgb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3809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a:latin typeface="Arial"/>
                <a:cs typeface="Arial"/>
              </a:rPr>
              <a:t>JavaOne</a:t>
            </a:r>
            <a:r>
              <a:rPr lang="en-US" sz="2800" b="1" dirty="0">
                <a:latin typeface="Arial"/>
                <a:cs typeface="Arial"/>
              </a:rPr>
              <a:t> Developer </a:t>
            </a:r>
            <a:r>
              <a:rPr lang="en-US" sz="2800" b="1" dirty="0" smtClean="0">
                <a:latin typeface="Arial"/>
                <a:cs typeface="Arial"/>
              </a:rPr>
              <a:t>Conference</a:t>
            </a:r>
            <a:endParaRPr lang="en-US" sz="2800"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28600" y="2209800"/>
            <a:ext cx="4038600" cy="3429000"/>
          </a:xfrm>
        </p:spPr>
        <p:txBody>
          <a:bodyPr/>
          <a:lstStyle/>
          <a:p>
            <a:pPr marL="0" indent="0">
              <a:buNone/>
            </a:pPr>
            <a:r>
              <a:rPr lang="en-US" sz="2000" b="1" dirty="0" smtClean="0">
                <a:latin typeface="Arial"/>
                <a:cs typeface="Arial"/>
              </a:rPr>
              <a:t>More content, </a:t>
            </a:r>
            <a:r>
              <a:rPr lang="en-US" sz="2000" dirty="0" smtClean="0">
                <a:latin typeface="Arial"/>
                <a:cs typeface="Arial"/>
              </a:rPr>
              <a:t>twice the content over 2012</a:t>
            </a:r>
          </a:p>
          <a:p>
            <a:pPr marL="0" indent="0">
              <a:buNone/>
            </a:pPr>
            <a:endParaRPr lang="en-US" sz="2000" b="1" dirty="0" smtClean="0">
              <a:latin typeface="Arial"/>
              <a:cs typeface="Arial"/>
            </a:endParaRPr>
          </a:p>
          <a:p>
            <a:pPr marL="0" indent="0">
              <a:buNone/>
            </a:pPr>
            <a:r>
              <a:rPr lang="en-US" sz="2000" b="1" dirty="0" smtClean="0">
                <a:latin typeface="Arial"/>
                <a:cs typeface="Arial"/>
              </a:rPr>
              <a:t>Defensive, </a:t>
            </a:r>
            <a:r>
              <a:rPr lang="en-US" sz="2000" dirty="0" smtClean="0">
                <a:latin typeface="Arial"/>
                <a:cs typeface="Arial"/>
              </a:rPr>
              <a:t>detective and defensive techniques</a:t>
            </a:r>
            <a:endParaRPr lang="en-US" sz="2000" b="1" dirty="0" smtClean="0">
              <a:latin typeface="Arial"/>
              <a:cs typeface="Arial"/>
            </a:endParaRPr>
          </a:p>
          <a:p>
            <a:pPr marL="0" indent="0">
              <a:buNone/>
            </a:pPr>
            <a:endParaRPr lang="en-US" sz="2000" b="1" dirty="0">
              <a:latin typeface="Arial"/>
              <a:cs typeface="Arial"/>
            </a:endParaRPr>
          </a:p>
          <a:p>
            <a:pPr marL="0" indent="0">
              <a:buNone/>
            </a:pPr>
            <a:r>
              <a:rPr lang="en-US" sz="2000" b="1" dirty="0" smtClean="0">
                <a:latin typeface="Arial"/>
                <a:cs typeface="Arial"/>
              </a:rPr>
              <a:t>Success, </a:t>
            </a:r>
            <a:r>
              <a:rPr lang="en-US" sz="2000" dirty="0" smtClean="0">
                <a:latin typeface="Arial"/>
                <a:cs typeface="Arial"/>
              </a:rPr>
              <a:t>Surpassed expectations for a first year</a:t>
            </a:r>
          </a:p>
        </p:txBody>
      </p:sp>
      <p:sp>
        <p:nvSpPr>
          <p:cNvPr id="10" name="Content Placeholder 2"/>
          <p:cNvSpPr txBox="1">
            <a:spLocks/>
          </p:cNvSpPr>
          <p:nvPr/>
        </p:nvSpPr>
        <p:spPr>
          <a:xfrm>
            <a:off x="4495800" y="2286000"/>
            <a:ext cx="4162279" cy="3132667"/>
          </a:xfrm>
          <a:prstGeom prst="rect">
            <a:avLst/>
          </a:prstGeom>
          <a:solidFill>
            <a:schemeClr val="accent1">
              <a:lumMod val="20000"/>
              <a:lumOff val="80000"/>
            </a:schemeClr>
          </a:solidFill>
          <a:ln>
            <a:solidFill>
              <a:schemeClr val="tx2">
                <a:lumMod val="40000"/>
                <a:lumOff val="60000"/>
              </a:schemeClr>
            </a:solidFill>
          </a:ln>
          <a:effectLst>
            <a:glow rad="38100">
              <a:schemeClr val="tx2">
                <a:lumMod val="60000"/>
                <a:lumOff val="40000"/>
                <a:alpha val="75000"/>
              </a:schemeClr>
            </a:glow>
            <a:softEdge rad="38100"/>
          </a:effectLst>
        </p:spPr>
        <p:txBody>
          <a:bodyPr vert="horz" lIns="0" tIns="0" rIns="0" bIns="0" rtlCol="0">
            <a:noAutofit/>
          </a:bodyPr>
          <a:lst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indent="0">
              <a:buNone/>
            </a:pPr>
            <a:r>
              <a:rPr lang="en-US" sz="1600" b="1" dirty="0" smtClean="0"/>
              <a:t>Program Committee – Securing Java</a:t>
            </a:r>
          </a:p>
          <a:p>
            <a:pPr marL="60325" indent="0">
              <a:buNone/>
            </a:pPr>
            <a:endParaRPr lang="en-US" sz="1800" dirty="0" smtClean="0"/>
          </a:p>
          <a:p>
            <a:pPr marL="60325" indent="0">
              <a:buNone/>
            </a:pPr>
            <a:endParaRPr lang="en-US" sz="1800" b="1" dirty="0" smtClean="0"/>
          </a:p>
          <a:p>
            <a:pPr marL="60325" indent="0">
              <a:buNone/>
            </a:pPr>
            <a:endParaRPr lang="en-US" sz="1800" b="1" dirty="0" smtClean="0"/>
          </a:p>
        </p:txBody>
      </p:sp>
      <p:pic>
        <p:nvPicPr>
          <p:cNvPr id="11" name="Picture 10"/>
          <p:cNvPicPr>
            <a:picLocks noChangeAspect="1"/>
          </p:cNvPicPr>
          <p:nvPr/>
        </p:nvPicPr>
        <p:blipFill>
          <a:blip r:embed="rId3"/>
          <a:stretch>
            <a:fillRect/>
          </a:stretch>
        </p:blipFill>
        <p:spPr>
          <a:xfrm>
            <a:off x="6708854" y="4541073"/>
            <a:ext cx="682309" cy="682309"/>
          </a:xfrm>
          <a:prstGeom prst="rect">
            <a:avLst/>
          </a:prstGeom>
        </p:spPr>
      </p:pic>
      <p:pic>
        <p:nvPicPr>
          <p:cNvPr id="12" name="Picture 11"/>
          <p:cNvPicPr>
            <a:picLocks noChangeAspect="1"/>
          </p:cNvPicPr>
          <p:nvPr/>
        </p:nvPicPr>
        <p:blipFill>
          <a:blip r:embed="rId4"/>
          <a:stretch>
            <a:fillRect/>
          </a:stretch>
        </p:blipFill>
        <p:spPr>
          <a:xfrm>
            <a:off x="6705600" y="2667000"/>
            <a:ext cx="666714" cy="666714"/>
          </a:xfrm>
          <a:prstGeom prst="rect">
            <a:avLst/>
          </a:prstGeom>
        </p:spPr>
      </p:pic>
      <p:pic>
        <p:nvPicPr>
          <p:cNvPr id="13" name="Picture 12"/>
          <p:cNvPicPr>
            <a:picLocks noChangeAspect="1"/>
          </p:cNvPicPr>
          <p:nvPr/>
        </p:nvPicPr>
        <p:blipFill>
          <a:blip r:embed="rId5"/>
          <a:stretch>
            <a:fillRect/>
          </a:stretch>
        </p:blipFill>
        <p:spPr>
          <a:xfrm>
            <a:off x="4676531" y="3432203"/>
            <a:ext cx="710524" cy="710524"/>
          </a:xfrm>
          <a:prstGeom prst="rect">
            <a:avLst/>
          </a:prstGeom>
        </p:spPr>
      </p:pic>
      <p:pic>
        <p:nvPicPr>
          <p:cNvPr id="14" name="Picture 13"/>
          <p:cNvPicPr>
            <a:picLocks noChangeAspect="1"/>
          </p:cNvPicPr>
          <p:nvPr/>
        </p:nvPicPr>
        <p:blipFill>
          <a:blip r:embed="rId6"/>
          <a:stretch>
            <a:fillRect/>
          </a:stretch>
        </p:blipFill>
        <p:spPr>
          <a:xfrm>
            <a:off x="4669042" y="2637309"/>
            <a:ext cx="694006" cy="694006"/>
          </a:xfrm>
          <a:prstGeom prst="rect">
            <a:avLst/>
          </a:prstGeom>
        </p:spPr>
      </p:pic>
      <p:pic>
        <p:nvPicPr>
          <p:cNvPr id="15" name="Picture 14"/>
          <p:cNvPicPr>
            <a:picLocks noChangeAspect="1"/>
          </p:cNvPicPr>
          <p:nvPr/>
        </p:nvPicPr>
        <p:blipFill>
          <a:blip r:embed="rId7"/>
          <a:stretch>
            <a:fillRect/>
          </a:stretch>
        </p:blipFill>
        <p:spPr>
          <a:xfrm>
            <a:off x="6705925" y="3435840"/>
            <a:ext cx="666715" cy="666715"/>
          </a:xfrm>
          <a:prstGeom prst="rect">
            <a:avLst/>
          </a:prstGeom>
        </p:spPr>
      </p:pic>
      <p:sp>
        <p:nvSpPr>
          <p:cNvPr id="16" name="TextBox 15"/>
          <p:cNvSpPr txBox="1"/>
          <p:nvPr/>
        </p:nvSpPr>
        <p:spPr>
          <a:xfrm>
            <a:off x="7467600" y="4572000"/>
            <a:ext cx="1152850" cy="461665"/>
          </a:xfrm>
          <a:prstGeom prst="rect">
            <a:avLst/>
          </a:prstGeom>
          <a:noFill/>
        </p:spPr>
        <p:txBody>
          <a:bodyPr wrap="square" rtlCol="0">
            <a:spAutoFit/>
          </a:bodyPr>
          <a:lstStyle/>
          <a:p>
            <a:r>
              <a:rPr lang="en-US" sz="1200" b="1" dirty="0" smtClean="0">
                <a:solidFill>
                  <a:schemeClr val="tx2"/>
                </a:solidFill>
              </a:rPr>
              <a:t>And of course me, Milton ;o)</a:t>
            </a:r>
          </a:p>
        </p:txBody>
      </p:sp>
      <p:sp>
        <p:nvSpPr>
          <p:cNvPr id="17" name="TextBox 16"/>
          <p:cNvSpPr txBox="1"/>
          <p:nvPr/>
        </p:nvSpPr>
        <p:spPr>
          <a:xfrm>
            <a:off x="5410200" y="2743200"/>
            <a:ext cx="1240360" cy="461665"/>
          </a:xfrm>
          <a:prstGeom prst="rect">
            <a:avLst/>
          </a:prstGeom>
          <a:noFill/>
        </p:spPr>
        <p:txBody>
          <a:bodyPr wrap="square" rtlCol="0">
            <a:spAutoFit/>
          </a:bodyPr>
          <a:lstStyle/>
          <a:p>
            <a:r>
              <a:rPr lang="en-US" sz="1200" b="1" dirty="0" smtClean="0">
                <a:solidFill>
                  <a:schemeClr val="tx2"/>
                </a:solidFill>
              </a:rPr>
              <a:t>Sean Mullen (@</a:t>
            </a:r>
            <a:r>
              <a:rPr lang="en-US" sz="1200" b="1" dirty="0" err="1" smtClean="0">
                <a:solidFill>
                  <a:schemeClr val="tx2"/>
                </a:solidFill>
              </a:rPr>
              <a:t>seanjmullan</a:t>
            </a:r>
            <a:r>
              <a:rPr lang="en-US" sz="1200" b="1" dirty="0" smtClean="0">
                <a:solidFill>
                  <a:schemeClr val="tx2"/>
                </a:solidFill>
              </a:rPr>
              <a:t>)</a:t>
            </a:r>
          </a:p>
        </p:txBody>
      </p:sp>
      <p:sp>
        <p:nvSpPr>
          <p:cNvPr id="18" name="TextBox 17"/>
          <p:cNvSpPr txBox="1"/>
          <p:nvPr/>
        </p:nvSpPr>
        <p:spPr>
          <a:xfrm>
            <a:off x="7390100" y="2682615"/>
            <a:ext cx="1144300" cy="646331"/>
          </a:xfrm>
          <a:prstGeom prst="rect">
            <a:avLst/>
          </a:prstGeom>
          <a:noFill/>
        </p:spPr>
        <p:txBody>
          <a:bodyPr wrap="square" rtlCol="0">
            <a:spAutoFit/>
          </a:bodyPr>
          <a:lstStyle/>
          <a:p>
            <a:r>
              <a:rPr lang="en-US" sz="1200" b="1" dirty="0" smtClean="0">
                <a:solidFill>
                  <a:schemeClr val="tx2"/>
                </a:solidFill>
              </a:rPr>
              <a:t>Michael Coates (@_</a:t>
            </a:r>
            <a:r>
              <a:rPr lang="en-US" sz="1200" b="1" dirty="0" err="1" smtClean="0">
                <a:solidFill>
                  <a:schemeClr val="tx2"/>
                </a:solidFill>
              </a:rPr>
              <a:t>mwc</a:t>
            </a:r>
            <a:r>
              <a:rPr lang="en-US" sz="1200" b="1" dirty="0" smtClean="0">
                <a:solidFill>
                  <a:schemeClr val="tx2"/>
                </a:solidFill>
              </a:rPr>
              <a:t>)</a:t>
            </a:r>
          </a:p>
        </p:txBody>
      </p:sp>
      <p:sp>
        <p:nvSpPr>
          <p:cNvPr id="19" name="TextBox 18"/>
          <p:cNvSpPr txBox="1"/>
          <p:nvPr/>
        </p:nvSpPr>
        <p:spPr>
          <a:xfrm>
            <a:off x="5410200" y="3505200"/>
            <a:ext cx="1093203" cy="446276"/>
          </a:xfrm>
          <a:prstGeom prst="rect">
            <a:avLst/>
          </a:prstGeom>
          <a:noFill/>
        </p:spPr>
        <p:txBody>
          <a:bodyPr wrap="square" rtlCol="0">
            <a:spAutoFit/>
          </a:bodyPr>
          <a:lstStyle/>
          <a:p>
            <a:r>
              <a:rPr lang="en-US" sz="1200" b="1" dirty="0" smtClean="0">
                <a:solidFill>
                  <a:schemeClr val="tx2"/>
                </a:solidFill>
              </a:rPr>
              <a:t>Jim </a:t>
            </a:r>
            <a:r>
              <a:rPr lang="en-US" sz="1200" b="1" dirty="0" err="1" smtClean="0">
                <a:solidFill>
                  <a:schemeClr val="tx2"/>
                </a:solidFill>
              </a:rPr>
              <a:t>Manico</a:t>
            </a:r>
            <a:r>
              <a:rPr lang="en-US" sz="1200" b="1" dirty="0" smtClean="0">
                <a:solidFill>
                  <a:schemeClr val="tx2"/>
                </a:solidFill>
              </a:rPr>
              <a:t> </a:t>
            </a:r>
            <a:r>
              <a:rPr lang="en-US" sz="1100" b="1" dirty="0" smtClean="0">
                <a:solidFill>
                  <a:schemeClr val="tx2"/>
                </a:solidFill>
              </a:rPr>
              <a:t>(@</a:t>
            </a:r>
            <a:r>
              <a:rPr lang="en-US" sz="1100" b="1" dirty="0" err="1" smtClean="0">
                <a:solidFill>
                  <a:schemeClr val="tx2"/>
                </a:solidFill>
              </a:rPr>
              <a:t>manicode</a:t>
            </a:r>
            <a:r>
              <a:rPr lang="en-US" sz="1100" b="1" dirty="0" smtClean="0">
                <a:solidFill>
                  <a:schemeClr val="tx2"/>
                </a:solidFill>
              </a:rPr>
              <a:t>)</a:t>
            </a:r>
          </a:p>
        </p:txBody>
      </p:sp>
      <p:sp>
        <p:nvSpPr>
          <p:cNvPr id="20" name="TextBox 19"/>
          <p:cNvSpPr txBox="1"/>
          <p:nvPr/>
        </p:nvSpPr>
        <p:spPr>
          <a:xfrm>
            <a:off x="7416479" y="3555023"/>
            <a:ext cx="1117921" cy="461665"/>
          </a:xfrm>
          <a:prstGeom prst="rect">
            <a:avLst/>
          </a:prstGeom>
          <a:noFill/>
        </p:spPr>
        <p:txBody>
          <a:bodyPr wrap="square" rtlCol="0">
            <a:spAutoFit/>
          </a:bodyPr>
          <a:lstStyle/>
          <a:p>
            <a:r>
              <a:rPr lang="en-US" sz="1200" b="1" dirty="0" smtClean="0">
                <a:solidFill>
                  <a:schemeClr val="tx2"/>
                </a:solidFill>
              </a:rPr>
              <a:t>Jeff </a:t>
            </a:r>
            <a:r>
              <a:rPr lang="en-US" sz="1200" b="1" dirty="0" err="1" smtClean="0">
                <a:solidFill>
                  <a:schemeClr val="tx2"/>
                </a:solidFill>
              </a:rPr>
              <a:t>Nisewanger</a:t>
            </a:r>
            <a:endParaRPr lang="en-US" sz="1200" b="1" dirty="0" smtClean="0">
              <a:solidFill>
                <a:schemeClr val="tx2"/>
              </a:solidFill>
            </a:endParaRPr>
          </a:p>
        </p:txBody>
      </p:sp>
      <p:sp>
        <p:nvSpPr>
          <p:cNvPr id="21" name="TextBox 20"/>
          <p:cNvSpPr txBox="1"/>
          <p:nvPr/>
        </p:nvSpPr>
        <p:spPr>
          <a:xfrm>
            <a:off x="152400" y="1371600"/>
            <a:ext cx="4708102" cy="369332"/>
          </a:xfrm>
          <a:prstGeom prst="rect">
            <a:avLst/>
          </a:prstGeom>
          <a:noFill/>
        </p:spPr>
        <p:txBody>
          <a:bodyPr wrap="none" rtlCol="0">
            <a:spAutoFit/>
          </a:bodyPr>
          <a:lstStyle/>
          <a:p>
            <a:r>
              <a:rPr lang="en-US" b="1" dirty="0" smtClean="0">
                <a:solidFill>
                  <a:srgbClr val="3366FF"/>
                </a:solidFill>
              </a:rPr>
              <a:t>Securing Java, bringing security to developers…</a:t>
            </a:r>
            <a:endParaRPr lang="en-US" b="1" dirty="0">
              <a:solidFill>
                <a:srgbClr val="3366FF"/>
              </a:solidFill>
            </a:endParaRPr>
          </a:p>
        </p:txBody>
      </p:sp>
    </p:spTree>
    <p:extLst>
      <p:ext uri="{BB962C8B-B14F-4D97-AF65-F5344CB8AC3E}">
        <p14:creationId xmlns:p14="http://schemas.microsoft.com/office/powerpoint/2010/main" val="3462830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562600" y="838200"/>
            <a:ext cx="3581400" cy="5638800"/>
          </a:xfrm>
          <a:prstGeom prst="rect">
            <a:avLst/>
          </a:prstGeom>
          <a:gradFill flip="none" rotWithShape="1">
            <a:gsLst>
              <a:gs pos="0">
                <a:srgbClr val="1B368F">
                  <a:alpha val="20000"/>
                </a:srgb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Content Placeholder 2"/>
          <p:cNvSpPr txBox="1">
            <a:spLocks/>
          </p:cNvSpPr>
          <p:nvPr/>
        </p:nvSpPr>
        <p:spPr bwMode="auto">
          <a:xfrm>
            <a:off x="457200" y="2819400"/>
            <a:ext cx="5181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rial"/>
                <a:cs typeface="Arial"/>
              </a:rPr>
              <a:t>Call to Action</a:t>
            </a:r>
          </a:p>
          <a:p>
            <a:pPr marL="0" indent="0">
              <a:buNone/>
            </a:pPr>
            <a:r>
              <a:rPr lang="en-US" sz="2400" b="1" i="1" dirty="0" smtClean="0">
                <a:solidFill>
                  <a:srgbClr val="181F7C"/>
                </a:solidFill>
                <a:latin typeface="Arial"/>
                <a:cs typeface="Arial"/>
              </a:rPr>
              <a:t>Something we can all do…</a:t>
            </a:r>
            <a:endParaRPr lang="en-US" sz="2400" i="1" dirty="0">
              <a:solidFill>
                <a:srgbClr val="181F7C"/>
              </a:solidFill>
              <a:latin typeface="Arial"/>
              <a:cs typeface="Arial"/>
            </a:endParaRPr>
          </a:p>
          <a:p>
            <a:pPr marL="0" indent="0">
              <a:buNone/>
            </a:pPr>
            <a:endParaRPr lang="en-US" sz="3600" dirty="0">
              <a:latin typeface="Arial"/>
              <a:cs typeface="Arial"/>
            </a:endParaRPr>
          </a:p>
        </p:txBody>
      </p:sp>
    </p:spTree>
    <p:extLst>
      <p:ext uri="{BB962C8B-B14F-4D97-AF65-F5344CB8AC3E}">
        <p14:creationId xmlns:p14="http://schemas.microsoft.com/office/powerpoint/2010/main" val="3872391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Deprecation of Self-Signed and Unsigned Applets</a:t>
            </a:r>
            <a:endParaRPr lang="en-US" sz="2800" dirty="0">
              <a:latin typeface="Arial"/>
              <a:cs typeface="Arial"/>
            </a:endParaRPr>
          </a:p>
        </p:txBody>
      </p:sp>
      <p:sp>
        <p:nvSpPr>
          <p:cNvPr id="8" name="Rectangle 7"/>
          <p:cNvSpPr/>
          <p:nvPr/>
        </p:nvSpPr>
        <p:spPr>
          <a:xfrm>
            <a:off x="0" y="1905000"/>
            <a:ext cx="9144000" cy="3810000"/>
          </a:xfrm>
          <a:prstGeom prst="rect">
            <a:avLst/>
          </a:prstGeom>
          <a:gradFill flip="none" rotWithShape="1">
            <a:gsLst>
              <a:gs pos="100000">
                <a:srgbClr val="FFFF00">
                  <a:alpha val="50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228600" y="2057400"/>
            <a:ext cx="8686800" cy="3505200"/>
          </a:xfrm>
        </p:spPr>
        <p:txBody>
          <a:bodyPr/>
          <a:lstStyle/>
          <a:p>
            <a:pPr marL="60325" indent="0">
              <a:buNone/>
            </a:pPr>
            <a:r>
              <a:rPr lang="en-US" sz="2400" b="1" dirty="0"/>
              <a:t>January 7u51, self-signed/unsigned blocked by default</a:t>
            </a:r>
          </a:p>
          <a:p>
            <a:pPr>
              <a:buFont typeface="Wingdings" charset="2"/>
              <a:buChar char="§"/>
            </a:pPr>
            <a:r>
              <a:rPr lang="en-US" sz="2400" dirty="0"/>
              <a:t>Block self-signed and unsigned at High (default)</a:t>
            </a:r>
          </a:p>
          <a:p>
            <a:pPr>
              <a:buFont typeface="Wingdings" charset="2"/>
              <a:buChar char="§"/>
            </a:pPr>
            <a:r>
              <a:rPr lang="en-US" sz="2400" dirty="0"/>
              <a:t>Manifest “permissions” attribute required on High (default) security level</a:t>
            </a:r>
          </a:p>
          <a:p>
            <a:pPr>
              <a:buFont typeface="Wingdings" charset="2"/>
              <a:buChar char="§"/>
            </a:pPr>
            <a:r>
              <a:rPr lang="en-US" sz="2400" dirty="0"/>
              <a:t>All applets written before 7u25 will no longer run by </a:t>
            </a:r>
            <a:r>
              <a:rPr lang="en-US" sz="2400" dirty="0" smtClean="0"/>
              <a:t>default</a:t>
            </a:r>
          </a:p>
          <a:p>
            <a:pPr>
              <a:buFont typeface="Wingdings" charset="2"/>
              <a:buChar char="§"/>
            </a:pPr>
            <a:r>
              <a:rPr lang="en-US" sz="2400" dirty="0" smtClean="0"/>
              <a:t>Self-signed for a known community is acceptable</a:t>
            </a:r>
            <a:endParaRPr lang="en-US" sz="2400" dirty="0"/>
          </a:p>
          <a:p>
            <a:pPr marL="0" indent="0">
              <a:buNone/>
            </a:pPr>
            <a:endParaRPr lang="en-US" sz="2000" dirty="0"/>
          </a:p>
          <a:p>
            <a:pPr>
              <a:buFont typeface="Wingdings" charset="2"/>
              <a:buChar char="§"/>
            </a:pPr>
            <a:endParaRPr lang="en-US" sz="2000" dirty="0"/>
          </a:p>
          <a:p>
            <a:pPr marL="0" indent="0">
              <a:buNone/>
            </a:pPr>
            <a:r>
              <a:rPr lang="en-US" sz="1800" dirty="0"/>
              <a:t>* </a:t>
            </a:r>
            <a:r>
              <a:rPr lang="en-US" sz="1800" i="1" dirty="0" smtClean="0"/>
              <a:t>See Java </a:t>
            </a:r>
            <a:r>
              <a:rPr lang="en-US" sz="1800" i="1" dirty="0"/>
              <a:t>PM Blog, “New security requirements for RIAs in 7u51 (January 2014</a:t>
            </a:r>
            <a:r>
              <a:rPr lang="en-US" sz="1800" i="1" dirty="0" smtClean="0"/>
              <a:t>)”</a:t>
            </a:r>
            <a:endParaRPr lang="en-US" sz="1800" i="1" dirty="0"/>
          </a:p>
          <a:p>
            <a:pPr marL="60325" indent="0">
              <a:buNone/>
            </a:pPr>
            <a:endParaRPr lang="en-US" sz="2000" dirty="0"/>
          </a:p>
        </p:txBody>
      </p:sp>
    </p:spTree>
    <p:extLst>
      <p:ext uri="{BB962C8B-B14F-4D97-AF65-F5344CB8AC3E}">
        <p14:creationId xmlns:p14="http://schemas.microsoft.com/office/powerpoint/2010/main" val="2702117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Vulnerability Report &amp; Feature Suggestions</a:t>
            </a:r>
            <a:endParaRPr lang="en-US" sz="2800"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28600" y="2209800"/>
            <a:ext cx="7239000" cy="3429000"/>
          </a:xfrm>
        </p:spPr>
        <p:txBody>
          <a:bodyPr/>
          <a:lstStyle/>
          <a:p>
            <a:pPr marL="0" indent="0">
              <a:buNone/>
            </a:pPr>
            <a:r>
              <a:rPr lang="en-US" sz="2000" b="1" dirty="0" smtClean="0">
                <a:latin typeface="Arial"/>
                <a:cs typeface="Arial"/>
              </a:rPr>
              <a:t>Reporting Vulnerabilities, </a:t>
            </a:r>
            <a:r>
              <a:rPr lang="en-US" sz="2000" dirty="0" smtClean="0">
                <a:latin typeface="Arial"/>
                <a:cs typeface="Arial"/>
              </a:rPr>
              <a:t>Under support (My Oracle Support), all others </a:t>
            </a:r>
            <a:r>
              <a:rPr lang="en-US" sz="2000" dirty="0">
                <a:hlinkClick r:id="rId3"/>
              </a:rPr>
              <a:t>secalert_us@oracle.com</a:t>
            </a:r>
            <a:endParaRPr lang="en-US" sz="2000" dirty="0"/>
          </a:p>
          <a:p>
            <a:pPr marL="0" indent="0">
              <a:buNone/>
            </a:pPr>
            <a:endParaRPr lang="en-US" sz="2000" b="1" dirty="0" smtClean="0">
              <a:latin typeface="Arial"/>
              <a:cs typeface="Arial"/>
            </a:endParaRPr>
          </a:p>
          <a:p>
            <a:pPr marL="0" indent="0">
              <a:buNone/>
            </a:pPr>
            <a:r>
              <a:rPr lang="en-US" sz="2000" b="1" dirty="0" smtClean="0">
                <a:latin typeface="Arial"/>
                <a:cs typeface="Arial"/>
              </a:rPr>
              <a:t>New Features, </a:t>
            </a:r>
            <a:r>
              <a:rPr lang="en-US" sz="2000" dirty="0" smtClean="0">
                <a:hlinkClick r:id="rId4"/>
              </a:rPr>
              <a:t>http</a:t>
            </a:r>
            <a:r>
              <a:rPr lang="en-US" sz="2000" dirty="0">
                <a:hlinkClick r:id="rId4"/>
              </a:rPr>
              <a:t>://bugreport.sun.com/bugreport/</a:t>
            </a:r>
            <a:endParaRPr lang="en-US" sz="2000" dirty="0"/>
          </a:p>
          <a:p>
            <a:pPr>
              <a:buFont typeface="Wingdings" charset="2"/>
              <a:buChar char="§"/>
            </a:pPr>
            <a:endParaRPr lang="en-US" sz="2000" b="1" dirty="0">
              <a:latin typeface="Arial"/>
              <a:cs typeface="Arial"/>
            </a:endParaRPr>
          </a:p>
        </p:txBody>
      </p:sp>
    </p:spTree>
    <p:extLst>
      <p:ext uri="{BB962C8B-B14F-4D97-AF65-F5344CB8AC3E}">
        <p14:creationId xmlns:p14="http://schemas.microsoft.com/office/powerpoint/2010/main" val="3813159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Java Platform Support</a:t>
            </a:r>
            <a:endParaRPr lang="en-US" sz="2800" dirty="0">
              <a:latin typeface="Arial"/>
              <a:cs typeface="Arial"/>
            </a:endParaRPr>
          </a:p>
        </p:txBody>
      </p:sp>
      <p:sp>
        <p:nvSpPr>
          <p:cNvPr id="7" name="Rectangle 6"/>
          <p:cNvSpPr/>
          <p:nvPr/>
        </p:nvSpPr>
        <p:spPr>
          <a:xfrm>
            <a:off x="0" y="1905000"/>
            <a:ext cx="78486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28600" y="2209800"/>
            <a:ext cx="6248400" cy="3429000"/>
          </a:xfrm>
        </p:spPr>
        <p:txBody>
          <a:bodyPr/>
          <a:lstStyle/>
          <a:p>
            <a:pPr marL="0" indent="0">
              <a:buNone/>
            </a:pPr>
            <a:r>
              <a:rPr lang="en-US" sz="2400" b="1" dirty="0" smtClean="0">
                <a:latin typeface="Arial"/>
                <a:cs typeface="Arial"/>
              </a:rPr>
              <a:t>3 Options</a:t>
            </a:r>
          </a:p>
          <a:p>
            <a:pPr marL="0" indent="0">
              <a:buNone/>
            </a:pPr>
            <a:endParaRPr lang="en-US" sz="2400" b="1" dirty="0" smtClean="0">
              <a:latin typeface="Arial"/>
              <a:cs typeface="Arial"/>
            </a:endParaRPr>
          </a:p>
          <a:p>
            <a:pPr marL="0" indent="0">
              <a:buNone/>
            </a:pPr>
            <a:r>
              <a:rPr lang="en-US" sz="2000" b="1" dirty="0" smtClean="0">
                <a:latin typeface="Arial"/>
                <a:cs typeface="Arial"/>
              </a:rPr>
              <a:t>Premier</a:t>
            </a:r>
            <a:r>
              <a:rPr lang="en-US" sz="2000" dirty="0" smtClean="0">
                <a:latin typeface="Arial"/>
                <a:cs typeface="Arial"/>
              </a:rPr>
              <a:t>, 5 years from GA,</a:t>
            </a:r>
          </a:p>
          <a:p>
            <a:pPr marL="0" indent="0">
              <a:buNone/>
            </a:pPr>
            <a:endParaRPr lang="en-US" sz="2000" dirty="0" smtClean="0">
              <a:latin typeface="Arial"/>
              <a:cs typeface="Arial"/>
            </a:endParaRPr>
          </a:p>
          <a:p>
            <a:pPr marL="0" indent="0">
              <a:buNone/>
            </a:pPr>
            <a:r>
              <a:rPr lang="en-US" sz="2000" b="1" dirty="0" smtClean="0">
                <a:latin typeface="Arial"/>
                <a:cs typeface="Arial"/>
              </a:rPr>
              <a:t>Extended</a:t>
            </a:r>
            <a:r>
              <a:rPr lang="en-US" sz="2000" dirty="0" smtClean="0">
                <a:latin typeface="Arial"/>
                <a:cs typeface="Arial"/>
              </a:rPr>
              <a:t>, Premier + 3 years,</a:t>
            </a:r>
          </a:p>
          <a:p>
            <a:pPr marL="0" indent="0">
              <a:buNone/>
            </a:pPr>
            <a:endParaRPr lang="en-US" sz="2000" dirty="0" smtClean="0">
              <a:latin typeface="Arial"/>
              <a:cs typeface="Arial"/>
            </a:endParaRPr>
          </a:p>
          <a:p>
            <a:pPr marL="0" indent="0">
              <a:buNone/>
            </a:pPr>
            <a:r>
              <a:rPr lang="en-US" sz="2000" b="1" dirty="0" smtClean="0">
                <a:latin typeface="Arial"/>
                <a:cs typeface="Arial"/>
              </a:rPr>
              <a:t>Sustaining</a:t>
            </a:r>
            <a:r>
              <a:rPr lang="en-US" sz="2000" dirty="0" smtClean="0">
                <a:latin typeface="Arial"/>
                <a:cs typeface="Arial"/>
              </a:rPr>
              <a:t>, “as long as you own your Oracle products”</a:t>
            </a:r>
          </a:p>
          <a:p>
            <a:pPr marL="0" indent="0">
              <a:buNone/>
            </a:pPr>
            <a:endParaRPr lang="en-US" sz="2000" b="1" dirty="0">
              <a:latin typeface="Arial"/>
              <a:cs typeface="Arial"/>
            </a:endParaRPr>
          </a:p>
        </p:txBody>
      </p:sp>
      <p:pic>
        <p:nvPicPr>
          <p:cNvPr id="9" name="Picture 8"/>
          <p:cNvPicPr>
            <a:picLocks noChangeAspect="1"/>
          </p:cNvPicPr>
          <p:nvPr/>
        </p:nvPicPr>
        <p:blipFill>
          <a:blip r:embed="rId3"/>
          <a:stretch>
            <a:fillRect/>
          </a:stretch>
        </p:blipFill>
        <p:spPr>
          <a:xfrm>
            <a:off x="6705600" y="2819400"/>
            <a:ext cx="2257418" cy="1700393"/>
          </a:xfrm>
          <a:prstGeom prst="rect">
            <a:avLst/>
          </a:prstGeom>
        </p:spPr>
      </p:pic>
    </p:spTree>
    <p:extLst>
      <p:ext uri="{BB962C8B-B14F-4D97-AF65-F5344CB8AC3E}">
        <p14:creationId xmlns:p14="http://schemas.microsoft.com/office/powerpoint/2010/main" val="1966326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Java Root Certificate Program</a:t>
            </a:r>
            <a:endParaRPr lang="en-US" sz="2800"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28600" y="2209800"/>
            <a:ext cx="7239000" cy="3429000"/>
          </a:xfrm>
        </p:spPr>
        <p:txBody>
          <a:bodyPr/>
          <a:lstStyle/>
          <a:p>
            <a:pPr marL="0" indent="0">
              <a:buNone/>
            </a:pPr>
            <a:r>
              <a:rPr lang="en-US" sz="2000" b="1" dirty="0" smtClean="0">
                <a:latin typeface="Arial"/>
                <a:cs typeface="Arial"/>
              </a:rPr>
              <a:t>Like web browsers…</a:t>
            </a:r>
          </a:p>
          <a:p>
            <a:pPr marL="0" indent="0">
              <a:buNone/>
            </a:pPr>
            <a:endParaRPr lang="en-US" sz="2000" b="1" dirty="0">
              <a:latin typeface="Arial"/>
              <a:cs typeface="Arial"/>
            </a:endParaRPr>
          </a:p>
          <a:p>
            <a:pPr>
              <a:buFont typeface="Wingdings" charset="2"/>
              <a:buChar char="§"/>
            </a:pPr>
            <a:r>
              <a:rPr lang="en-US" sz="2000" dirty="0" smtClean="0">
                <a:latin typeface="Arial"/>
                <a:cs typeface="Arial"/>
              </a:rPr>
              <a:t>Java ships with root certificates</a:t>
            </a:r>
          </a:p>
          <a:p>
            <a:pPr>
              <a:buFont typeface="Wingdings" charset="2"/>
              <a:buChar char="§"/>
            </a:pPr>
            <a:endParaRPr lang="en-US" sz="2000" dirty="0">
              <a:latin typeface="Arial"/>
              <a:cs typeface="Arial"/>
            </a:endParaRPr>
          </a:p>
          <a:p>
            <a:pPr>
              <a:buFont typeface="Wingdings" charset="2"/>
              <a:buChar char="§"/>
            </a:pPr>
            <a:r>
              <a:rPr lang="en-US" sz="2000" dirty="0" smtClean="0">
                <a:latin typeface="Arial"/>
                <a:cs typeface="Arial"/>
              </a:rPr>
              <a:t>Roots establish intrinsic “trust” for Java users</a:t>
            </a:r>
          </a:p>
          <a:p>
            <a:pPr>
              <a:buFont typeface="Wingdings" charset="2"/>
              <a:buChar char="§"/>
            </a:pPr>
            <a:endParaRPr lang="en-US" sz="2000" dirty="0">
              <a:latin typeface="Arial"/>
              <a:cs typeface="Arial"/>
            </a:endParaRPr>
          </a:p>
          <a:p>
            <a:pPr>
              <a:buFont typeface="Wingdings" charset="2"/>
              <a:buChar char="§"/>
            </a:pPr>
            <a:r>
              <a:rPr lang="en-US" sz="2000" dirty="0" smtClean="0">
                <a:latin typeface="Arial"/>
                <a:cs typeface="Arial"/>
              </a:rPr>
              <a:t>Anyone can apply to the program</a:t>
            </a:r>
            <a:endParaRPr lang="en-US" sz="2000" dirty="0"/>
          </a:p>
          <a:p>
            <a:pPr>
              <a:buFont typeface="Wingdings" charset="2"/>
              <a:buChar char="§"/>
            </a:pPr>
            <a:endParaRPr lang="en-US" sz="2000" b="1" dirty="0">
              <a:latin typeface="Arial"/>
              <a:cs typeface="Arial"/>
            </a:endParaRPr>
          </a:p>
        </p:txBody>
      </p:sp>
    </p:spTree>
    <p:extLst>
      <p:ext uri="{BB962C8B-B14F-4D97-AF65-F5344CB8AC3E}">
        <p14:creationId xmlns:p14="http://schemas.microsoft.com/office/powerpoint/2010/main" val="317911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Future CPUs</a:t>
            </a:r>
            <a:endParaRPr lang="en-US" sz="2800"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28600" y="2209800"/>
            <a:ext cx="7239000" cy="3429000"/>
          </a:xfrm>
        </p:spPr>
        <p:txBody>
          <a:bodyPr/>
          <a:lstStyle/>
          <a:p>
            <a:pPr>
              <a:buFont typeface="Wingdings" charset="2"/>
              <a:buChar char="§"/>
            </a:pPr>
            <a:r>
              <a:rPr lang="en-US" sz="2400" dirty="0" smtClean="0">
                <a:latin typeface="Arial"/>
                <a:cs typeface="Arial"/>
              </a:rPr>
              <a:t>January 14, 2014</a:t>
            </a:r>
          </a:p>
          <a:p>
            <a:pPr>
              <a:buFont typeface="Wingdings" charset="2"/>
              <a:buChar char="§"/>
            </a:pPr>
            <a:endParaRPr lang="en-US" sz="2400" dirty="0">
              <a:latin typeface="Arial"/>
              <a:cs typeface="Arial"/>
            </a:endParaRPr>
          </a:p>
          <a:p>
            <a:pPr>
              <a:buFont typeface="Wingdings" charset="2"/>
              <a:buChar char="§"/>
            </a:pPr>
            <a:r>
              <a:rPr lang="en-US" sz="2400" dirty="0" smtClean="0">
                <a:latin typeface="Arial"/>
                <a:cs typeface="Arial"/>
              </a:rPr>
              <a:t>April 15, 2014</a:t>
            </a:r>
          </a:p>
          <a:p>
            <a:pPr>
              <a:buFont typeface="Wingdings" charset="2"/>
              <a:buChar char="§"/>
            </a:pPr>
            <a:endParaRPr lang="en-US" sz="2400" dirty="0">
              <a:latin typeface="Arial"/>
              <a:cs typeface="Arial"/>
            </a:endParaRPr>
          </a:p>
          <a:p>
            <a:pPr>
              <a:buFont typeface="Wingdings" charset="2"/>
              <a:buChar char="§"/>
            </a:pPr>
            <a:r>
              <a:rPr lang="en-US" sz="2400" dirty="0" smtClean="0">
                <a:latin typeface="Arial"/>
                <a:cs typeface="Arial"/>
              </a:rPr>
              <a:t>July 15, 2014</a:t>
            </a:r>
          </a:p>
          <a:p>
            <a:pPr>
              <a:buFont typeface="Wingdings" charset="2"/>
              <a:buChar char="§"/>
            </a:pPr>
            <a:endParaRPr lang="en-US" sz="2400" dirty="0">
              <a:latin typeface="Arial"/>
              <a:cs typeface="Arial"/>
            </a:endParaRPr>
          </a:p>
          <a:p>
            <a:pPr>
              <a:buFont typeface="Wingdings" charset="2"/>
              <a:buChar char="§"/>
            </a:pPr>
            <a:r>
              <a:rPr lang="en-US" sz="2400" dirty="0" smtClean="0">
                <a:latin typeface="Arial"/>
                <a:cs typeface="Arial"/>
              </a:rPr>
              <a:t>October 14, 2014</a:t>
            </a:r>
            <a:endParaRPr lang="en-US" sz="2400" dirty="0"/>
          </a:p>
          <a:p>
            <a:pPr>
              <a:buFont typeface="Wingdings" charset="2"/>
              <a:buChar char="§"/>
            </a:pPr>
            <a:endParaRPr lang="en-US" sz="2400" b="1" dirty="0">
              <a:latin typeface="Arial"/>
              <a:cs typeface="Arial"/>
            </a:endParaRPr>
          </a:p>
        </p:txBody>
      </p:sp>
    </p:spTree>
    <p:extLst>
      <p:ext uri="{BB962C8B-B14F-4D97-AF65-F5344CB8AC3E}">
        <p14:creationId xmlns:p14="http://schemas.microsoft.com/office/powerpoint/2010/main" val="526614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Help Us Keep You Secure</a:t>
            </a:r>
            <a:endParaRPr lang="en-US" sz="2800" dirty="0">
              <a:latin typeface="Arial"/>
              <a:cs typeface="Arial"/>
            </a:endParaRPr>
          </a:p>
        </p:txBody>
      </p:sp>
      <p:sp>
        <p:nvSpPr>
          <p:cNvPr id="8" name="Rectangle 7"/>
          <p:cNvSpPr/>
          <p:nvPr/>
        </p:nvSpPr>
        <p:spPr>
          <a:xfrm>
            <a:off x="0" y="1905000"/>
            <a:ext cx="8991600" cy="3810000"/>
          </a:xfrm>
          <a:prstGeom prst="rect">
            <a:avLst/>
          </a:prstGeom>
          <a:gradFill flip="none" rotWithShape="1">
            <a:gsLst>
              <a:gs pos="100000">
                <a:srgbClr val="FFFF00">
                  <a:alpha val="50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idx="1"/>
          </p:nvPr>
        </p:nvSpPr>
        <p:spPr>
          <a:xfrm>
            <a:off x="228600" y="1981200"/>
            <a:ext cx="6705600" cy="3505200"/>
          </a:xfrm>
        </p:spPr>
        <p:txBody>
          <a:bodyPr/>
          <a:lstStyle/>
          <a:p>
            <a:pPr marL="60325" indent="0">
              <a:buNone/>
            </a:pPr>
            <a:r>
              <a:rPr lang="en-US" sz="2000" b="1" dirty="0" smtClean="0"/>
              <a:t>To End-Users</a:t>
            </a:r>
            <a:endParaRPr lang="en-US" sz="2000" b="1" dirty="0"/>
          </a:p>
          <a:p>
            <a:pPr>
              <a:buFont typeface="Wingdings" charset="2"/>
              <a:buChar char="§"/>
            </a:pPr>
            <a:r>
              <a:rPr lang="en-US" sz="2000" dirty="0" smtClean="0"/>
              <a:t>Keep your JREs updated (auto-update on)</a:t>
            </a:r>
            <a:endParaRPr lang="en-US" sz="2000" dirty="0"/>
          </a:p>
          <a:p>
            <a:pPr>
              <a:buFont typeface="Wingdings" charset="2"/>
              <a:buChar char="§"/>
            </a:pPr>
            <a:r>
              <a:rPr lang="en-US" sz="2000" dirty="0" smtClean="0"/>
              <a:t>Practice defense-in-depth: harden OS, virus scanner, firewall</a:t>
            </a:r>
            <a:endParaRPr lang="en-US" sz="2000" dirty="0"/>
          </a:p>
          <a:p>
            <a:pPr marL="60325" indent="0">
              <a:buNone/>
            </a:pPr>
            <a:endParaRPr lang="en-US" sz="2000" dirty="0" smtClean="0"/>
          </a:p>
          <a:p>
            <a:pPr marL="60325" indent="0">
              <a:buNone/>
            </a:pPr>
            <a:r>
              <a:rPr lang="en-US" sz="2000" b="1" dirty="0"/>
              <a:t>To </a:t>
            </a:r>
            <a:r>
              <a:rPr lang="en-US" sz="2000" b="1" dirty="0" smtClean="0"/>
              <a:t>Developers</a:t>
            </a:r>
            <a:endParaRPr lang="en-US" sz="2000" b="1" dirty="0"/>
          </a:p>
          <a:p>
            <a:pPr>
              <a:buFont typeface="Wingdings" charset="2"/>
              <a:buChar char="§"/>
            </a:pPr>
            <a:r>
              <a:rPr lang="en-US" sz="2000" dirty="0" smtClean="0"/>
              <a:t>Support current JREs so end-users can upgrade</a:t>
            </a:r>
          </a:p>
          <a:p>
            <a:pPr>
              <a:buFont typeface="Wingdings" charset="2"/>
              <a:buChar char="§"/>
            </a:pPr>
            <a:r>
              <a:rPr lang="en-US" sz="2000" dirty="0" smtClean="0"/>
              <a:t>Sign your applications (use timestamp)</a:t>
            </a:r>
          </a:p>
          <a:p>
            <a:pPr>
              <a:buFont typeface="Wingdings" charset="2"/>
              <a:buChar char="§"/>
            </a:pPr>
            <a:r>
              <a:rPr lang="en-US" sz="2000" dirty="0" smtClean="0"/>
              <a:t>Review OWASP Top 10</a:t>
            </a:r>
          </a:p>
          <a:p>
            <a:pPr>
              <a:buFont typeface="Wingdings" charset="2"/>
              <a:buChar char="§"/>
            </a:pPr>
            <a:r>
              <a:rPr lang="en-US" sz="2000" dirty="0" smtClean="0"/>
              <a:t>Follow Secure Coding Guidelines for Java Language</a:t>
            </a:r>
            <a:endParaRPr lang="en-US" sz="2000" dirty="0"/>
          </a:p>
          <a:p>
            <a:pPr marL="60325" indent="0">
              <a:buNone/>
            </a:pPr>
            <a:endParaRPr lang="en-US" sz="2000" dirty="0"/>
          </a:p>
        </p:txBody>
      </p:sp>
      <p:pic>
        <p:nvPicPr>
          <p:cNvPr id="7" name="Picture 6"/>
          <p:cNvPicPr>
            <a:picLocks noChangeAspect="1"/>
          </p:cNvPicPr>
          <p:nvPr/>
        </p:nvPicPr>
        <p:blipFill>
          <a:blip r:embed="rId3"/>
          <a:stretch>
            <a:fillRect/>
          </a:stretch>
        </p:blipFill>
        <p:spPr>
          <a:xfrm>
            <a:off x="6934200" y="2743200"/>
            <a:ext cx="1820226" cy="1820226"/>
          </a:xfrm>
          <a:prstGeom prst="rect">
            <a:avLst/>
          </a:prstGeom>
        </p:spPr>
      </p:pic>
    </p:spTree>
    <p:extLst>
      <p:ext uri="{BB962C8B-B14F-4D97-AF65-F5344CB8AC3E}">
        <p14:creationId xmlns:p14="http://schemas.microsoft.com/office/powerpoint/2010/main" val="932715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Additional References</a:t>
            </a:r>
            <a:endParaRPr lang="en-US" sz="2800" dirty="0">
              <a:latin typeface="Arial"/>
              <a:cs typeface="Arial"/>
            </a:endParaRPr>
          </a:p>
        </p:txBody>
      </p:sp>
      <p:sp>
        <p:nvSpPr>
          <p:cNvPr id="7" name="Rectangle 6"/>
          <p:cNvSpPr/>
          <p:nvPr/>
        </p:nvSpPr>
        <p:spPr>
          <a:xfrm>
            <a:off x="0" y="1905000"/>
            <a:ext cx="90678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52400" y="1371600"/>
            <a:ext cx="5536191" cy="369332"/>
          </a:xfrm>
          <a:prstGeom prst="rect">
            <a:avLst/>
          </a:prstGeom>
          <a:noFill/>
        </p:spPr>
        <p:txBody>
          <a:bodyPr wrap="none" rtlCol="0">
            <a:spAutoFit/>
          </a:bodyPr>
          <a:lstStyle/>
          <a:p>
            <a:r>
              <a:rPr lang="en-US" b="1" dirty="0" smtClean="0">
                <a:solidFill>
                  <a:srgbClr val="3366FF"/>
                </a:solidFill>
              </a:rPr>
              <a:t>Where can I find more information about Java security?</a:t>
            </a:r>
            <a:endParaRPr lang="en-US" b="1" dirty="0">
              <a:solidFill>
                <a:srgbClr val="3366FF"/>
              </a:solidFill>
            </a:endParaRPr>
          </a:p>
        </p:txBody>
      </p:sp>
      <p:sp>
        <p:nvSpPr>
          <p:cNvPr id="3" name="Rectangle 2"/>
          <p:cNvSpPr/>
          <p:nvPr/>
        </p:nvSpPr>
        <p:spPr>
          <a:xfrm>
            <a:off x="228600" y="1981200"/>
            <a:ext cx="8763000" cy="3508653"/>
          </a:xfrm>
          <a:prstGeom prst="rect">
            <a:avLst/>
          </a:prstGeom>
        </p:spPr>
        <p:txBody>
          <a:bodyPr wrap="square">
            <a:spAutoFit/>
          </a:bodyPr>
          <a:lstStyle/>
          <a:p>
            <a:r>
              <a:rPr lang="en-US" sz="2400" b="1" dirty="0"/>
              <a:t>Java PM Blog (includes security)</a:t>
            </a:r>
          </a:p>
          <a:p>
            <a:r>
              <a:rPr lang="en-US" dirty="0"/>
              <a:t>https://</a:t>
            </a:r>
            <a:r>
              <a:rPr lang="en-US" dirty="0" err="1"/>
              <a:t>blogs.oracle.com</a:t>
            </a:r>
            <a:r>
              <a:rPr lang="en-US" dirty="0"/>
              <a:t>/java-platform-group/</a:t>
            </a:r>
          </a:p>
          <a:p>
            <a:endParaRPr lang="en-US" dirty="0"/>
          </a:p>
          <a:p>
            <a:r>
              <a:rPr lang="en-US" sz="2400" b="1" dirty="0"/>
              <a:t>New security requirements for RIAs in 7u51 (January 2014)</a:t>
            </a:r>
          </a:p>
          <a:p>
            <a:r>
              <a:rPr lang="en-US" dirty="0"/>
              <a:t>https://</a:t>
            </a:r>
            <a:r>
              <a:rPr lang="en-US" dirty="0" err="1"/>
              <a:t>blogs.oracle.com</a:t>
            </a:r>
            <a:r>
              <a:rPr lang="en-US" dirty="0"/>
              <a:t>/java-platform-group/entry/</a:t>
            </a:r>
            <a:r>
              <a:rPr lang="en-US" dirty="0" err="1"/>
              <a:t>new_security_requirements_for_rias</a:t>
            </a:r>
            <a:endParaRPr lang="en-US" dirty="0"/>
          </a:p>
          <a:p>
            <a:endParaRPr lang="en-US" b="1" dirty="0"/>
          </a:p>
          <a:p>
            <a:r>
              <a:rPr lang="en-US" sz="2400" b="1" dirty="0"/>
              <a:t>Secure Coding Guidelines for the Java Language</a:t>
            </a:r>
          </a:p>
          <a:p>
            <a:r>
              <a:rPr lang="en-US" dirty="0"/>
              <a:t>http://</a:t>
            </a:r>
            <a:r>
              <a:rPr lang="en-US" dirty="0" err="1"/>
              <a:t>www.oracle.com</a:t>
            </a:r>
            <a:r>
              <a:rPr lang="en-US" dirty="0"/>
              <a:t>/</a:t>
            </a:r>
            <a:r>
              <a:rPr lang="en-US" dirty="0" err="1"/>
              <a:t>technetwork</a:t>
            </a:r>
            <a:r>
              <a:rPr lang="en-US" dirty="0"/>
              <a:t>/java/seccodeguide-139067.html</a:t>
            </a:r>
          </a:p>
          <a:p>
            <a:endParaRPr lang="en-US" b="1" dirty="0"/>
          </a:p>
          <a:p>
            <a:r>
              <a:rPr lang="en-US" sz="2400" b="1" dirty="0"/>
              <a:t>Oracle CPU and Security Alerts (including RSS Feed)</a:t>
            </a:r>
          </a:p>
          <a:p>
            <a:r>
              <a:rPr lang="en-US" dirty="0"/>
              <a:t>http://</a:t>
            </a:r>
            <a:r>
              <a:rPr lang="en-US" dirty="0" err="1"/>
              <a:t>www.oracle.com</a:t>
            </a:r>
            <a:r>
              <a:rPr lang="en-US" dirty="0"/>
              <a:t>/</a:t>
            </a:r>
            <a:r>
              <a:rPr lang="en-US" dirty="0" err="1"/>
              <a:t>technetwork</a:t>
            </a:r>
            <a:r>
              <a:rPr lang="en-US" dirty="0"/>
              <a:t>/topics/security/alerts-086861.html</a:t>
            </a:r>
          </a:p>
        </p:txBody>
      </p:sp>
    </p:spTree>
    <p:extLst>
      <p:ext uri="{BB962C8B-B14F-4D97-AF65-F5344CB8AC3E}">
        <p14:creationId xmlns:p14="http://schemas.microsoft.com/office/powerpoint/2010/main" val="745682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p:txBody>
          <a:bodyPr/>
          <a:lstStyle/>
          <a:p>
            <a:pPr marL="0" indent="0">
              <a:buNone/>
            </a:pPr>
            <a:r>
              <a:rPr lang="en-US" sz="2000" dirty="0">
                <a:solidFill>
                  <a:schemeClr val="tx2"/>
                </a:solidFill>
              </a:rPr>
              <a:t>"THE </a:t>
            </a:r>
            <a:r>
              <a:rPr lang="en-US" sz="2000" dirty="0" smtClean="0">
                <a:solidFill>
                  <a:schemeClr val="tx2"/>
                </a:solidFill>
              </a:rPr>
              <a:t>PRECEEDING IS </a:t>
            </a:r>
            <a:r>
              <a:rPr lang="en-US" sz="2000" dirty="0">
                <a:solidFill>
                  <a:schemeClr val="tx2"/>
                </a:solidFill>
              </a:rPr>
              <a:t>INTENDED TO OUTLINE OUR GENERAL PRODUCT DIRECTION.  IT IS INTENDED FOR INFORMATION PURPOSES ONLY, AND MAY NOT BE INCORPORATED INTO ANY CONTRACT. IT IS NOT A COMMITMENT TO DELIVER ANY MATERIAL, CODE,  OR FUNCTIONALITY, AND SHOULD NOT BE RELIED UPON IN MAKING PURCHASING DECISION. THE DEVELOPMENT, RELEASE, AND TIMING OF ANY FEATURES OR FUNCTIONALITY DESCRIBED FOR ORACLE'S PRODUCTS REMAINS AT THE SOLE DISCRETION OF ORACLE."</a:t>
            </a:r>
          </a:p>
          <a:p>
            <a:pPr marL="0" indent="0">
              <a:buNone/>
            </a:pPr>
            <a:endParaRPr lang="en-US" sz="2000"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Tree>
    <p:extLst>
      <p:ext uri="{BB962C8B-B14F-4D97-AF65-F5344CB8AC3E}">
        <p14:creationId xmlns:p14="http://schemas.microsoft.com/office/powerpoint/2010/main" val="324739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Content Placeholder 2"/>
          <p:cNvSpPr>
            <a:spLocks noGrp="1"/>
          </p:cNvSpPr>
          <p:nvPr>
            <p:ph idx="1"/>
          </p:nvPr>
        </p:nvSpPr>
        <p:spPr>
          <a:xfrm>
            <a:off x="457200" y="2133600"/>
            <a:ext cx="8153400" cy="3992563"/>
          </a:xfrm>
        </p:spPr>
        <p:txBody>
          <a:bodyPr/>
          <a:lstStyle/>
          <a:p>
            <a:pPr marL="0" indent="0">
              <a:buNone/>
            </a:pPr>
            <a:r>
              <a:rPr lang="en-US" sz="2000" b="1" dirty="0" smtClean="0">
                <a:latin typeface="Arial"/>
                <a:cs typeface="Arial"/>
              </a:rPr>
              <a:t>Specifications,</a:t>
            </a:r>
            <a:r>
              <a:rPr lang="en-US" sz="2000" dirty="0" smtClean="0">
                <a:latin typeface="Arial"/>
                <a:cs typeface="Arial"/>
              </a:rPr>
              <a:t> </a:t>
            </a:r>
            <a:r>
              <a:rPr lang="en-US" sz="2000" dirty="0">
                <a:latin typeface="Arial"/>
                <a:cs typeface="Arial"/>
              </a:rPr>
              <a:t>Java </a:t>
            </a:r>
            <a:r>
              <a:rPr lang="en-US" sz="2000" dirty="0" smtClean="0">
                <a:latin typeface="Arial"/>
                <a:cs typeface="Arial"/>
              </a:rPr>
              <a:t>Community Process (JCP) defines rules defining Java</a:t>
            </a:r>
            <a:endParaRPr lang="en-US" sz="2000" dirty="0">
              <a:latin typeface="Arial"/>
              <a:cs typeface="Arial"/>
            </a:endParaRPr>
          </a:p>
          <a:p>
            <a:pPr marL="0" indent="0">
              <a:buNone/>
            </a:pPr>
            <a:endParaRPr lang="en-US" sz="2000" dirty="0" smtClean="0">
              <a:latin typeface="Arial"/>
              <a:cs typeface="Arial"/>
            </a:endParaRPr>
          </a:p>
          <a:p>
            <a:pPr marL="0" indent="0">
              <a:buNone/>
            </a:pPr>
            <a:r>
              <a:rPr lang="en-US" sz="2000" b="1" dirty="0" smtClean="0">
                <a:latin typeface="Arial"/>
                <a:cs typeface="Arial"/>
              </a:rPr>
              <a:t>Implementations,</a:t>
            </a:r>
            <a:r>
              <a:rPr lang="en-US" sz="2000" dirty="0" smtClean="0">
                <a:latin typeface="Arial"/>
                <a:cs typeface="Arial"/>
              </a:rPr>
              <a:t> transforming Java specifications into code like </a:t>
            </a:r>
            <a:r>
              <a:rPr lang="en-US" sz="2000" dirty="0" err="1" smtClean="0">
                <a:latin typeface="Arial"/>
                <a:cs typeface="Arial"/>
              </a:rPr>
              <a:t>Java.exe</a:t>
            </a:r>
            <a:r>
              <a:rPr lang="en-US" sz="2000" dirty="0" smtClean="0">
                <a:latin typeface="Arial"/>
                <a:cs typeface="Arial"/>
              </a:rPr>
              <a:t>, utility libraries (e.g. </a:t>
            </a:r>
            <a:r>
              <a:rPr lang="en-US" sz="2000" dirty="0" err="1" smtClean="0">
                <a:latin typeface="Arial"/>
                <a:cs typeface="Arial"/>
              </a:rPr>
              <a:t>java.lang.String</a:t>
            </a:r>
            <a:r>
              <a:rPr lang="en-US" sz="2000" dirty="0" smtClean="0">
                <a:latin typeface="Arial"/>
                <a:cs typeface="Arial"/>
              </a:rPr>
              <a:t>), </a:t>
            </a:r>
            <a:r>
              <a:rPr lang="en-US" sz="2000" dirty="0" err="1" smtClean="0">
                <a:latin typeface="Arial"/>
                <a:cs typeface="Arial"/>
              </a:rPr>
              <a:t>etc</a:t>
            </a:r>
            <a:endParaRPr lang="en-US" sz="2000" dirty="0">
              <a:latin typeface="Arial"/>
              <a:cs typeface="Arial"/>
            </a:endParaRPr>
          </a:p>
          <a:p>
            <a:pPr marL="0" indent="0">
              <a:buNone/>
            </a:pPr>
            <a:endParaRPr lang="en-US" sz="2000" dirty="0" smtClean="0">
              <a:latin typeface="Arial"/>
              <a:cs typeface="Arial"/>
            </a:endParaRPr>
          </a:p>
          <a:p>
            <a:pPr marL="0" indent="0">
              <a:buNone/>
            </a:pPr>
            <a:r>
              <a:rPr lang="en-US" sz="2000" b="1" dirty="0" smtClean="0">
                <a:latin typeface="Arial"/>
                <a:cs typeface="Arial"/>
              </a:rPr>
              <a:t>Open Source,</a:t>
            </a:r>
            <a:r>
              <a:rPr lang="en-US" sz="2000" dirty="0" smtClean="0">
                <a:latin typeface="Arial"/>
                <a:cs typeface="Arial"/>
              </a:rPr>
              <a:t> Java source code available to the public via </a:t>
            </a:r>
            <a:r>
              <a:rPr lang="en-US" sz="2000" dirty="0" err="1" smtClean="0">
                <a:latin typeface="Arial"/>
                <a:cs typeface="Arial"/>
              </a:rPr>
              <a:t>OpenJDK</a:t>
            </a:r>
            <a:r>
              <a:rPr lang="en-US" sz="2000" dirty="0" smtClean="0">
                <a:latin typeface="Arial"/>
                <a:cs typeface="Arial"/>
              </a:rPr>
              <a:t> project.  Contributors like IBM, Apple, and individuals.</a:t>
            </a:r>
            <a:endParaRPr lang="en-US" sz="2000" dirty="0">
              <a:latin typeface="Arial"/>
              <a:cs typeface="Arial"/>
            </a:endParaRPr>
          </a:p>
          <a:p>
            <a:pPr marL="0" indent="0">
              <a:buNone/>
            </a:pPr>
            <a:endParaRPr lang="en-US" sz="2000" dirty="0">
              <a:latin typeface="Arial"/>
              <a:cs typeface="Arial"/>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Java is an Open Ecosystem</a:t>
            </a:r>
            <a:endParaRPr lang="en-US" sz="2800" dirty="0">
              <a:latin typeface="Arial"/>
              <a:cs typeface="Arial"/>
            </a:endParaRPr>
          </a:p>
        </p:txBody>
      </p:sp>
      <p:sp>
        <p:nvSpPr>
          <p:cNvPr id="3" name="TextBox 2"/>
          <p:cNvSpPr txBox="1"/>
          <p:nvPr/>
        </p:nvSpPr>
        <p:spPr>
          <a:xfrm>
            <a:off x="228600" y="1371600"/>
            <a:ext cx="4086613" cy="369332"/>
          </a:xfrm>
          <a:prstGeom prst="rect">
            <a:avLst/>
          </a:prstGeom>
          <a:noFill/>
        </p:spPr>
        <p:txBody>
          <a:bodyPr wrap="none" rtlCol="0">
            <a:spAutoFit/>
          </a:bodyPr>
          <a:lstStyle/>
          <a:p>
            <a:r>
              <a:rPr lang="en-US" b="1" dirty="0" smtClean="0">
                <a:solidFill>
                  <a:srgbClr val="3366FF"/>
                </a:solidFill>
              </a:rPr>
              <a:t>An application platform</a:t>
            </a:r>
            <a:r>
              <a:rPr lang="en-US" b="1" dirty="0">
                <a:solidFill>
                  <a:srgbClr val="3366FF"/>
                </a:solidFill>
              </a:rPr>
              <a:t> </a:t>
            </a:r>
            <a:r>
              <a:rPr lang="en-US" b="1" dirty="0" smtClean="0">
                <a:solidFill>
                  <a:srgbClr val="3366FF"/>
                </a:solidFill>
              </a:rPr>
              <a:t>but what’s that?</a:t>
            </a:r>
            <a:endParaRPr lang="en-US" b="1" dirty="0">
              <a:solidFill>
                <a:srgbClr val="3366FF"/>
              </a:solidFill>
            </a:endParaRPr>
          </a:p>
        </p:txBody>
      </p:sp>
    </p:spTree>
    <p:extLst>
      <p:ext uri="{BB962C8B-B14F-4D97-AF65-F5344CB8AC3E}">
        <p14:creationId xmlns:p14="http://schemas.microsoft.com/office/powerpoint/2010/main" val="116835317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Content Placeholder 2"/>
          <p:cNvSpPr txBox="1">
            <a:spLocks/>
          </p:cNvSpPr>
          <p:nvPr/>
        </p:nvSpPr>
        <p:spPr bwMode="auto">
          <a:xfrm>
            <a:off x="152400" y="9144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Questions?</a:t>
            </a:r>
            <a:endParaRPr lang="en-US" sz="2800" dirty="0">
              <a:latin typeface="Arial"/>
              <a:cs typeface="Arial"/>
            </a:endParaRPr>
          </a:p>
        </p:txBody>
      </p:sp>
      <p:sp>
        <p:nvSpPr>
          <p:cNvPr id="6" name="Content Placeholder 2"/>
          <p:cNvSpPr>
            <a:spLocks noGrp="1"/>
          </p:cNvSpPr>
          <p:nvPr>
            <p:ph idx="1"/>
          </p:nvPr>
        </p:nvSpPr>
        <p:spPr>
          <a:xfrm>
            <a:off x="457200" y="1752600"/>
            <a:ext cx="4038600" cy="4648200"/>
          </a:xfrm>
        </p:spPr>
        <p:txBody>
          <a:bodyPr/>
          <a:lstStyle/>
          <a:p>
            <a:pPr marL="0" indent="0">
              <a:buNone/>
            </a:pPr>
            <a:r>
              <a:rPr lang="en-US" sz="1800" b="1" dirty="0" smtClean="0">
                <a:latin typeface="Arial"/>
                <a:cs typeface="Arial"/>
              </a:rPr>
              <a:t>Java Primer,</a:t>
            </a:r>
            <a:r>
              <a:rPr lang="en-US" sz="1800" dirty="0" smtClean="0">
                <a:latin typeface="Arial"/>
                <a:cs typeface="Arial"/>
              </a:rPr>
              <a:t> </a:t>
            </a:r>
            <a:r>
              <a:rPr lang="en-US" sz="1800" dirty="0" smtClean="0">
                <a:solidFill>
                  <a:schemeClr val="tx1">
                    <a:lumMod val="50000"/>
                    <a:lumOff val="50000"/>
                  </a:schemeClr>
                </a:solidFill>
                <a:latin typeface="Arial"/>
                <a:cs typeface="Arial"/>
              </a:rPr>
              <a:t>how Java is used</a:t>
            </a:r>
          </a:p>
          <a:p>
            <a:pPr marL="0" indent="0">
              <a:buNone/>
            </a:pPr>
            <a:endParaRPr lang="en-US" sz="800" dirty="0" smtClean="0">
              <a:latin typeface="Arial"/>
              <a:cs typeface="Arial"/>
            </a:endParaRPr>
          </a:p>
          <a:p>
            <a:pPr marL="0" indent="0">
              <a:buNone/>
            </a:pPr>
            <a:r>
              <a:rPr lang="en-US" sz="1800" b="1" dirty="0" smtClean="0">
                <a:latin typeface="Arial"/>
                <a:cs typeface="Arial"/>
              </a:rPr>
              <a:t>Security at Oracle,</a:t>
            </a:r>
            <a:r>
              <a:rPr lang="en-US" sz="1800" dirty="0" smtClean="0">
                <a:latin typeface="Arial"/>
                <a:cs typeface="Arial"/>
              </a:rPr>
              <a:t> </a:t>
            </a:r>
            <a:r>
              <a:rPr lang="en-US" sz="1800" dirty="0" smtClean="0">
                <a:solidFill>
                  <a:srgbClr val="7F7F7F"/>
                </a:solidFill>
                <a:latin typeface="Arial"/>
                <a:cs typeface="Arial"/>
              </a:rPr>
              <a:t>security policy and development life cycle</a:t>
            </a:r>
            <a:endParaRPr lang="en-US" sz="1800" b="1" dirty="0" smtClean="0">
              <a:solidFill>
                <a:srgbClr val="7F7F7F"/>
              </a:solidFill>
              <a:latin typeface="Arial"/>
              <a:cs typeface="Arial"/>
            </a:endParaRPr>
          </a:p>
          <a:p>
            <a:pPr marL="0" indent="0">
              <a:buNone/>
            </a:pPr>
            <a:endParaRPr lang="en-US" sz="800" b="1" dirty="0" smtClean="0">
              <a:latin typeface="Arial"/>
              <a:cs typeface="Arial"/>
            </a:endParaRPr>
          </a:p>
          <a:p>
            <a:pPr marL="0" indent="0">
              <a:buNone/>
            </a:pPr>
            <a:r>
              <a:rPr lang="en-US" sz="1800" b="1" dirty="0" smtClean="0">
                <a:latin typeface="Arial"/>
                <a:cs typeface="Arial"/>
              </a:rPr>
              <a:t>Security Remediation,</a:t>
            </a:r>
            <a:r>
              <a:rPr lang="en-US" sz="1800" dirty="0">
                <a:latin typeface="Arial"/>
                <a:cs typeface="Arial"/>
              </a:rPr>
              <a:t> </a:t>
            </a:r>
            <a:r>
              <a:rPr lang="en-US" sz="1800" dirty="0" smtClean="0">
                <a:solidFill>
                  <a:srgbClr val="7F7F7F"/>
                </a:solidFill>
                <a:latin typeface="Arial"/>
                <a:cs typeface="Arial"/>
              </a:rPr>
              <a:t>vulnerability remediation activities</a:t>
            </a:r>
            <a:endParaRPr lang="en-US" sz="1800" dirty="0">
              <a:solidFill>
                <a:srgbClr val="7F7F7F"/>
              </a:solidFill>
              <a:latin typeface="Arial"/>
              <a:cs typeface="Arial"/>
            </a:endParaRPr>
          </a:p>
          <a:p>
            <a:pPr marL="0" indent="0">
              <a:buNone/>
            </a:pPr>
            <a:endParaRPr lang="en-US" sz="800" b="1" dirty="0" smtClean="0">
              <a:solidFill>
                <a:srgbClr val="7F7F7F"/>
              </a:solidFill>
              <a:latin typeface="Arial"/>
              <a:cs typeface="Arial"/>
            </a:endParaRPr>
          </a:p>
          <a:p>
            <a:pPr marL="0" indent="0">
              <a:buNone/>
            </a:pPr>
            <a:r>
              <a:rPr lang="en-US" sz="1800" b="1" dirty="0" smtClean="0">
                <a:latin typeface="Arial"/>
                <a:cs typeface="Arial"/>
              </a:rPr>
              <a:t>Security Feature Highlights,</a:t>
            </a:r>
            <a:r>
              <a:rPr lang="en-US" sz="1800" dirty="0" smtClean="0">
                <a:latin typeface="Arial"/>
                <a:cs typeface="Arial"/>
              </a:rPr>
              <a:t> </a:t>
            </a:r>
            <a:r>
              <a:rPr lang="en-US" sz="1800" dirty="0" smtClean="0">
                <a:solidFill>
                  <a:srgbClr val="7F7F7F"/>
                </a:solidFill>
                <a:latin typeface="Arial"/>
                <a:cs typeface="Arial"/>
              </a:rPr>
              <a:t>delivery of recent security features</a:t>
            </a:r>
            <a:endParaRPr lang="en-US" sz="1800" dirty="0">
              <a:solidFill>
                <a:srgbClr val="7F7F7F"/>
              </a:solidFill>
              <a:latin typeface="Arial"/>
              <a:cs typeface="Arial"/>
            </a:endParaRPr>
          </a:p>
          <a:p>
            <a:pPr marL="0" indent="0">
              <a:buNone/>
            </a:pPr>
            <a:endParaRPr lang="en-US" sz="800" b="1" dirty="0" smtClean="0">
              <a:latin typeface="Arial"/>
              <a:cs typeface="Arial"/>
            </a:endParaRPr>
          </a:p>
          <a:p>
            <a:pPr marL="0" indent="0">
              <a:buNone/>
            </a:pPr>
            <a:r>
              <a:rPr lang="en-US" sz="1800" b="1" dirty="0" smtClean="0">
                <a:latin typeface="Arial"/>
                <a:cs typeface="Arial"/>
              </a:rPr>
              <a:t>Industry &amp; Java Community Outreach</a:t>
            </a:r>
            <a:r>
              <a:rPr lang="en-US" sz="1800" dirty="0" smtClean="0">
                <a:latin typeface="Arial"/>
                <a:cs typeface="Arial"/>
              </a:rPr>
              <a:t>, </a:t>
            </a:r>
            <a:r>
              <a:rPr lang="en-US" sz="1800" dirty="0" smtClean="0">
                <a:solidFill>
                  <a:srgbClr val="7F7F7F"/>
                </a:solidFill>
                <a:latin typeface="Arial"/>
                <a:cs typeface="Arial"/>
              </a:rPr>
              <a:t>where do we participate</a:t>
            </a:r>
          </a:p>
          <a:p>
            <a:pPr marL="0" indent="0">
              <a:buNone/>
            </a:pPr>
            <a:endParaRPr lang="en-US" sz="800" dirty="0">
              <a:solidFill>
                <a:srgbClr val="7F7F7F"/>
              </a:solidFill>
              <a:latin typeface="Arial"/>
              <a:cs typeface="Arial"/>
            </a:endParaRPr>
          </a:p>
          <a:p>
            <a:pPr marL="0" indent="0">
              <a:buNone/>
            </a:pPr>
            <a:r>
              <a:rPr lang="en-US" sz="1800" b="1" dirty="0" smtClean="0">
                <a:latin typeface="Arial"/>
                <a:cs typeface="Arial"/>
              </a:rPr>
              <a:t>Call to Action</a:t>
            </a:r>
            <a:r>
              <a:rPr lang="en-US" sz="1800" dirty="0" smtClean="0">
                <a:latin typeface="Arial"/>
                <a:cs typeface="Arial"/>
              </a:rPr>
              <a:t>, </a:t>
            </a:r>
            <a:r>
              <a:rPr lang="en-US" sz="1800" dirty="0" smtClean="0">
                <a:solidFill>
                  <a:srgbClr val="7F7F7F"/>
                </a:solidFill>
                <a:latin typeface="Arial"/>
                <a:cs typeface="Arial"/>
              </a:rPr>
              <a:t>what you can do and additional resources</a:t>
            </a:r>
            <a:endParaRPr lang="en-US" sz="1800" dirty="0">
              <a:solidFill>
                <a:srgbClr val="7F7F7F"/>
              </a:solidFill>
              <a:latin typeface="Arial"/>
              <a:cs typeface="Arial"/>
            </a:endParaRPr>
          </a:p>
          <a:p>
            <a:pPr marL="0" indent="0">
              <a:buNone/>
            </a:pPr>
            <a:endParaRPr lang="en-US" sz="1900" dirty="0">
              <a:solidFill>
                <a:srgbClr val="7F7F7F"/>
              </a:solidFill>
              <a:latin typeface="Arial"/>
              <a:cs typeface="Arial"/>
            </a:endParaRPr>
          </a:p>
        </p:txBody>
      </p:sp>
      <p:sp>
        <p:nvSpPr>
          <p:cNvPr id="7" name="Content Placeholder 2"/>
          <p:cNvSpPr txBox="1">
            <a:spLocks/>
          </p:cNvSpPr>
          <p:nvPr/>
        </p:nvSpPr>
        <p:spPr bwMode="auto">
          <a:xfrm>
            <a:off x="4724400" y="17526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b="1" dirty="0">
                <a:solidFill>
                  <a:schemeClr val="tx2">
                    <a:lumMod val="60000"/>
                    <a:lumOff val="40000"/>
                  </a:schemeClr>
                </a:solidFill>
                <a:latin typeface="Arial"/>
                <a:cs typeface="Arial"/>
              </a:rPr>
              <a:t>Milton Smith</a:t>
            </a:r>
          </a:p>
          <a:p>
            <a:pPr marL="0" indent="0">
              <a:buNone/>
            </a:pPr>
            <a:r>
              <a:rPr lang="en-US" sz="1900" dirty="0">
                <a:solidFill>
                  <a:schemeClr val="tx2">
                    <a:lumMod val="60000"/>
                    <a:lumOff val="40000"/>
                  </a:schemeClr>
                </a:solidFill>
                <a:latin typeface="Arial"/>
                <a:cs typeface="Arial"/>
              </a:rPr>
              <a:t>Sr. Principal Security PM, Oracle</a:t>
            </a:r>
          </a:p>
          <a:p>
            <a:pPr marL="0" indent="0">
              <a:buNone/>
            </a:pPr>
            <a:r>
              <a:rPr lang="en-US" sz="1900" dirty="0">
                <a:solidFill>
                  <a:schemeClr val="tx2">
                    <a:lumMod val="60000"/>
                    <a:lumOff val="40000"/>
                  </a:schemeClr>
                </a:solidFill>
                <a:latin typeface="Arial"/>
                <a:cs typeface="Arial"/>
              </a:rPr>
              <a:t>Java Platform Group</a:t>
            </a:r>
          </a:p>
          <a:p>
            <a:pPr marL="0" indent="0">
              <a:buNone/>
            </a:pPr>
            <a:r>
              <a:rPr lang="en-US" sz="1900" dirty="0">
                <a:solidFill>
                  <a:schemeClr val="tx2">
                    <a:lumMod val="60000"/>
                    <a:lumOff val="40000"/>
                  </a:schemeClr>
                </a:solidFill>
                <a:latin typeface="Arial"/>
                <a:cs typeface="Arial"/>
              </a:rPr>
              <a:t>Twitter, @</a:t>
            </a:r>
            <a:r>
              <a:rPr lang="en-US" sz="1900" dirty="0" err="1">
                <a:solidFill>
                  <a:schemeClr val="tx2">
                    <a:lumMod val="60000"/>
                    <a:lumOff val="40000"/>
                  </a:schemeClr>
                </a:solidFill>
                <a:latin typeface="Arial"/>
                <a:cs typeface="Arial"/>
              </a:rPr>
              <a:t>spoofzu</a:t>
            </a:r>
            <a:endParaRPr lang="en-US" sz="1900" dirty="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289260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Where is Java?</a:t>
            </a:r>
            <a:endParaRPr lang="en-US" sz="2800" dirty="0">
              <a:latin typeface="Arial"/>
              <a:cs typeface="Arial"/>
            </a:endParaRPr>
          </a:p>
        </p:txBody>
      </p:sp>
      <p:graphicFrame>
        <p:nvGraphicFramePr>
          <p:cNvPr id="7" name="Group 52"/>
          <p:cNvGraphicFramePr>
            <a:graphicFrameLocks/>
          </p:cNvGraphicFramePr>
          <p:nvPr>
            <p:extLst>
              <p:ext uri="{D42A27DB-BD31-4B8C-83A1-F6EECF244321}">
                <p14:modId xmlns:p14="http://schemas.microsoft.com/office/powerpoint/2010/main" val="4119596741"/>
              </p:ext>
            </p:extLst>
          </p:nvPr>
        </p:nvGraphicFramePr>
        <p:xfrm>
          <a:off x="533400" y="1981200"/>
          <a:ext cx="8183562" cy="3466872"/>
        </p:xfrm>
        <a:graphic>
          <a:graphicData uri="http://schemas.openxmlformats.org/drawingml/2006/table">
            <a:tbl>
              <a:tblPr>
                <a:effectLst/>
              </a:tblPr>
              <a:tblGrid>
                <a:gridCol w="2485247"/>
                <a:gridCol w="5698315"/>
              </a:tblGrid>
              <a:tr h="380943">
                <a:tc>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endParaRPr kumimoji="0" lang="en-US" sz="1900" b="1" i="0" u="none" strike="noStrike" cap="none" normalizeH="0" baseline="0" dirty="0" smtClean="0">
                        <a:ln>
                          <a:noFill/>
                        </a:ln>
                        <a:solidFill>
                          <a:schemeClr val="tx1"/>
                        </a:solidFill>
                        <a:effectLst/>
                        <a:latin typeface="Arial" charset="0"/>
                        <a:cs typeface="Arial" charset="0"/>
                      </a:endParaRPr>
                    </a:p>
                  </a:txBody>
                  <a:tcPr marL="91437" marR="91437" marT="45691" marB="45691"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900" b="1" i="0" u="none" strike="noStrike" cap="none" normalizeH="0" baseline="0" dirty="0" smtClean="0">
                          <a:ln>
                            <a:noFill/>
                          </a:ln>
                          <a:solidFill>
                            <a:schemeClr val="bg1"/>
                          </a:solidFill>
                          <a:effectLst/>
                          <a:latin typeface="Arial" charset="0"/>
                          <a:cs typeface="Arial" charset="0"/>
                        </a:rPr>
                        <a:t>Facts</a:t>
                      </a:r>
                    </a:p>
                  </a:txBody>
                  <a:tcPr marL="91437" marR="91437" marT="45691" marB="456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7F7F7F"/>
                    </a:solidFill>
                  </a:tcPr>
                </a:tc>
              </a:tr>
              <a:tr h="1028643">
                <a:tc>
                  <a:txBody>
                    <a:bodyPr/>
                    <a:lstStyle/>
                    <a:p>
                      <a:pPr marL="17463"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pPr>
                      <a:r>
                        <a:rPr kumimoji="0" lang="en-US" sz="1900" b="1" i="0" u="none" strike="noStrike" cap="none" normalizeH="0" baseline="0" dirty="0" smtClean="0">
                          <a:ln>
                            <a:noFill/>
                          </a:ln>
                          <a:solidFill>
                            <a:schemeClr val="bg1"/>
                          </a:solidFill>
                          <a:effectLst/>
                          <a:latin typeface="Arial" charset="0"/>
                          <a:cs typeface="Arial" charset="0"/>
                        </a:rPr>
                        <a:t>Desktops</a:t>
                      </a:r>
                    </a:p>
                  </a:txBody>
                  <a:tcPr marL="91437" marR="91437" marT="45691" marB="45691"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171450" marR="0" lvl="0" indent="-171450" algn="l" defTabSz="914400" rtl="0" eaLnBrk="1" fontAlgn="base" latinLnBrk="0" hangingPunct="1">
                        <a:lnSpc>
                          <a:spcPct val="100000"/>
                        </a:lnSpc>
                        <a:spcBef>
                          <a:spcPct val="0"/>
                        </a:spcBef>
                        <a:spcAft>
                          <a:spcPct val="50000"/>
                        </a:spcAft>
                        <a:buClr>
                          <a:schemeClr val="tx2"/>
                        </a:buClr>
                        <a:buSzTx/>
                        <a:buFont typeface="Wingdings" pitchFamily="2" charset="2"/>
                        <a:buChar char="§"/>
                        <a:tabLst/>
                        <a:defRPr/>
                      </a:pPr>
                      <a:r>
                        <a:rPr kumimoji="0" lang="en-US" sz="1900" b="0" i="0" u="none" strike="noStrike" cap="none" normalizeH="0" baseline="0" dirty="0" smtClean="0">
                          <a:ln>
                            <a:noFill/>
                          </a:ln>
                          <a:solidFill>
                            <a:schemeClr val="tx1"/>
                          </a:solidFill>
                          <a:effectLst/>
                          <a:latin typeface="Arial" pitchFamily="34" charset="0"/>
                        </a:rPr>
                        <a:t>Java deployed on 97 Percent desktops</a:t>
                      </a:r>
                      <a:endParaRPr kumimoji="0" lang="en-US" sz="1900" b="0" i="0" u="none" strike="noStrike" kern="1200" cap="none" normalizeH="0" baseline="0" dirty="0" smtClean="0">
                        <a:ln>
                          <a:noFill/>
                        </a:ln>
                        <a:solidFill>
                          <a:schemeClr val="tx1"/>
                        </a:solidFill>
                        <a:effectLst/>
                        <a:latin typeface="Arial" pitchFamily="34" charset="0"/>
                        <a:ea typeface="+mn-ea"/>
                        <a:cs typeface="+mn-cs"/>
                      </a:endParaRPr>
                    </a:p>
                  </a:txBody>
                  <a:tcPr marL="91437" marR="91437" marT="45691" marB="456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1028643">
                <a:tc>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900" b="1" i="0" u="none" strike="noStrike" cap="none" normalizeH="0" baseline="0" dirty="0" smtClean="0">
                          <a:ln>
                            <a:noFill/>
                          </a:ln>
                          <a:solidFill>
                            <a:schemeClr val="bg1"/>
                          </a:solidFill>
                          <a:effectLst/>
                          <a:latin typeface="Arial" charset="0"/>
                          <a:cs typeface="Arial" charset="0"/>
                        </a:rPr>
                        <a:t>Devices</a:t>
                      </a:r>
                    </a:p>
                  </a:txBody>
                  <a:tcPr marL="91437" marR="91437" marT="45691" marB="45691"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171450" marR="0" lvl="0" indent="-171450" algn="l" defTabSz="914400" rtl="0" eaLnBrk="1" fontAlgn="base" latinLnBrk="0" hangingPunct="1">
                        <a:lnSpc>
                          <a:spcPct val="100000"/>
                        </a:lnSpc>
                        <a:spcBef>
                          <a:spcPct val="0"/>
                        </a:spcBef>
                        <a:spcAft>
                          <a:spcPct val="50000"/>
                        </a:spcAft>
                        <a:buClr>
                          <a:schemeClr val="tx2"/>
                        </a:buClr>
                        <a:buSzTx/>
                        <a:buFont typeface="Wingdings" pitchFamily="2" charset="2"/>
                        <a:buChar char="§"/>
                        <a:tabLst/>
                      </a:pPr>
                      <a:r>
                        <a:rPr kumimoji="0" lang="en-US" sz="1900" b="0" i="0" u="none" strike="noStrike" kern="1200" cap="none" normalizeH="0" baseline="0" dirty="0" smtClean="0">
                          <a:ln>
                            <a:noFill/>
                          </a:ln>
                          <a:solidFill>
                            <a:schemeClr val="tx1"/>
                          </a:solidFill>
                          <a:effectLst/>
                          <a:latin typeface="Arial" pitchFamily="34" charset="0"/>
                          <a:ea typeface="+mn-ea"/>
                          <a:cs typeface="+mn-cs"/>
                        </a:rPr>
                        <a:t>Java deployed on 80 percent of mobile platforms</a:t>
                      </a:r>
                    </a:p>
                    <a:p>
                      <a:pPr marL="171450" marR="0" lvl="0" indent="-171450" algn="l" defTabSz="914400" rtl="0" eaLnBrk="1" fontAlgn="base" latinLnBrk="0" hangingPunct="1">
                        <a:lnSpc>
                          <a:spcPct val="100000"/>
                        </a:lnSpc>
                        <a:spcBef>
                          <a:spcPct val="0"/>
                        </a:spcBef>
                        <a:spcAft>
                          <a:spcPct val="50000"/>
                        </a:spcAft>
                        <a:buClr>
                          <a:schemeClr val="tx2"/>
                        </a:buClr>
                        <a:buSzTx/>
                        <a:buFont typeface="Wingdings" pitchFamily="2" charset="2"/>
                        <a:buChar char="§"/>
                        <a:tabLst/>
                      </a:pPr>
                      <a:r>
                        <a:rPr kumimoji="0" lang="en-US" sz="1900" b="0" i="0" u="none" strike="noStrike" kern="1200" cap="none" normalizeH="0" baseline="0" dirty="0" smtClean="0">
                          <a:ln>
                            <a:noFill/>
                          </a:ln>
                          <a:solidFill>
                            <a:schemeClr val="tx1"/>
                          </a:solidFill>
                          <a:effectLst/>
                          <a:latin typeface="Arial" pitchFamily="34" charset="0"/>
                          <a:ea typeface="+mn-ea"/>
                          <a:cs typeface="+mn-cs"/>
                        </a:rPr>
                        <a:t>Java deployed on 125 million television sets</a:t>
                      </a:r>
                    </a:p>
                  </a:txBody>
                  <a:tcPr marL="91437" marR="91437" marT="45691" marB="456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1028643">
                <a:tc>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900" b="1" i="0" u="none" strike="noStrike" cap="none" normalizeH="0" baseline="0" dirty="0" smtClean="0">
                          <a:ln>
                            <a:noFill/>
                          </a:ln>
                          <a:solidFill>
                            <a:schemeClr val="bg1"/>
                          </a:solidFill>
                          <a:effectLst/>
                          <a:latin typeface="Arial" charset="0"/>
                          <a:cs typeface="Arial" charset="0"/>
                        </a:rPr>
                        <a:t>Community</a:t>
                      </a:r>
                    </a:p>
                  </a:txBody>
                  <a:tcPr marL="91437" marR="91437" marT="45691" marB="45691"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171450" marR="0" lvl="0" indent="-171450" algn="l" defTabSz="914400" rtl="0" eaLnBrk="1" fontAlgn="base" latinLnBrk="0" hangingPunct="1">
                        <a:lnSpc>
                          <a:spcPct val="100000"/>
                        </a:lnSpc>
                        <a:spcBef>
                          <a:spcPct val="0"/>
                        </a:spcBef>
                        <a:spcAft>
                          <a:spcPct val="50000"/>
                        </a:spcAft>
                        <a:buClr>
                          <a:schemeClr val="tx2"/>
                        </a:buClr>
                        <a:buSzTx/>
                        <a:buFont typeface="Wingdings" pitchFamily="2" charset="2"/>
                        <a:buChar char="§"/>
                        <a:tabLst/>
                      </a:pPr>
                      <a:r>
                        <a:rPr kumimoji="0" lang="en-US" sz="1900" b="0" i="0" u="none" strike="noStrike" kern="1200" cap="none" normalizeH="0" baseline="0" dirty="0" smtClean="0">
                          <a:ln>
                            <a:noFill/>
                          </a:ln>
                          <a:solidFill>
                            <a:schemeClr val="tx1"/>
                          </a:solidFill>
                          <a:effectLst/>
                          <a:latin typeface="Arial" pitchFamily="34" charset="0"/>
                          <a:ea typeface="+mn-ea"/>
                          <a:cs typeface="+mn-cs"/>
                        </a:rPr>
                        <a:t>1 billion Java downloads per year</a:t>
                      </a:r>
                    </a:p>
                    <a:p>
                      <a:pPr marL="171450" marR="0" lvl="0" indent="-171450" algn="l" defTabSz="914400" rtl="0" eaLnBrk="1" fontAlgn="base" latinLnBrk="0" hangingPunct="1">
                        <a:lnSpc>
                          <a:spcPct val="100000"/>
                        </a:lnSpc>
                        <a:spcBef>
                          <a:spcPct val="0"/>
                        </a:spcBef>
                        <a:spcAft>
                          <a:spcPct val="50000"/>
                        </a:spcAft>
                        <a:buClr>
                          <a:schemeClr val="tx2"/>
                        </a:buClr>
                        <a:buSzTx/>
                        <a:buFont typeface="Wingdings" pitchFamily="2" charset="2"/>
                        <a:buChar char="§"/>
                        <a:tabLst/>
                      </a:pPr>
                      <a:r>
                        <a:rPr kumimoji="0" lang="en-US" sz="1900" b="0" i="0" u="none" strike="noStrike" kern="1200" cap="none" normalizeH="0" baseline="0" dirty="0" smtClean="0">
                          <a:ln>
                            <a:noFill/>
                          </a:ln>
                          <a:solidFill>
                            <a:schemeClr val="tx1"/>
                          </a:solidFill>
                          <a:effectLst/>
                          <a:latin typeface="Arial" pitchFamily="34" charset="0"/>
                          <a:ea typeface="+mn-ea"/>
                          <a:cs typeface="+mn-cs"/>
                        </a:rPr>
                        <a:t>9 million developers worldwide</a:t>
                      </a:r>
                    </a:p>
                  </a:txBody>
                  <a:tcPr marL="91437" marR="91437" marT="45691" marB="456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bl>
          </a:graphicData>
        </a:graphic>
      </p:graphicFrame>
      <p:sp>
        <p:nvSpPr>
          <p:cNvPr id="9" name="TextBox 8"/>
          <p:cNvSpPr txBox="1"/>
          <p:nvPr/>
        </p:nvSpPr>
        <p:spPr>
          <a:xfrm>
            <a:off x="228600" y="1371600"/>
            <a:ext cx="2231951" cy="369332"/>
          </a:xfrm>
          <a:prstGeom prst="rect">
            <a:avLst/>
          </a:prstGeom>
          <a:noFill/>
        </p:spPr>
        <p:txBody>
          <a:bodyPr wrap="none" rtlCol="0">
            <a:spAutoFit/>
          </a:bodyPr>
          <a:lstStyle/>
          <a:p>
            <a:r>
              <a:rPr lang="en-US" b="1" dirty="0" smtClean="0">
                <a:solidFill>
                  <a:srgbClr val="3366FF"/>
                </a:solidFill>
              </a:rPr>
              <a:t>The Java Ecosystem…</a:t>
            </a:r>
            <a:endParaRPr lang="en-US" b="1" dirty="0">
              <a:solidFill>
                <a:srgbClr val="3366FF"/>
              </a:solidFill>
            </a:endParaRPr>
          </a:p>
        </p:txBody>
      </p:sp>
    </p:spTree>
    <p:extLst>
      <p:ext uri="{BB962C8B-B14F-4D97-AF65-F5344CB8AC3E}">
        <p14:creationId xmlns:p14="http://schemas.microsoft.com/office/powerpoint/2010/main" val="16347799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Content Placeholder 2"/>
          <p:cNvSpPr txBox="1">
            <a:spLocks/>
          </p:cNvSpPr>
          <p:nvPr/>
        </p:nvSpPr>
        <p:spPr bwMode="auto">
          <a:xfrm>
            <a:off x="457200" y="2819400"/>
            <a:ext cx="50292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latin typeface="Arial"/>
                <a:cs typeface="Arial"/>
              </a:rPr>
              <a:t>Security at Oracle</a:t>
            </a:r>
          </a:p>
          <a:p>
            <a:pPr marL="0" indent="0">
              <a:buNone/>
            </a:pPr>
            <a:r>
              <a:rPr lang="en-US" sz="2400" b="1" i="1" dirty="0" smtClean="0">
                <a:solidFill>
                  <a:srgbClr val="181F7C"/>
                </a:solidFill>
                <a:latin typeface="Arial"/>
                <a:cs typeface="Arial"/>
              </a:rPr>
              <a:t>Securing the worlds largest application platform</a:t>
            </a:r>
            <a:endParaRPr lang="en-US" sz="2400" i="1" dirty="0">
              <a:solidFill>
                <a:srgbClr val="181F7C"/>
              </a:solidFill>
              <a:latin typeface="Arial"/>
              <a:cs typeface="Arial"/>
            </a:endParaRPr>
          </a:p>
          <a:p>
            <a:pPr marL="0" indent="0">
              <a:buNone/>
            </a:pPr>
            <a:endParaRPr lang="en-US" sz="3600" dirty="0">
              <a:latin typeface="Arial"/>
              <a:cs typeface="Arial"/>
            </a:endParaRPr>
          </a:p>
        </p:txBody>
      </p:sp>
      <p:sp>
        <p:nvSpPr>
          <p:cNvPr id="5" name="Rectangle 4"/>
          <p:cNvSpPr/>
          <p:nvPr/>
        </p:nvSpPr>
        <p:spPr>
          <a:xfrm>
            <a:off x="5562600" y="838200"/>
            <a:ext cx="3581400" cy="5638800"/>
          </a:xfrm>
          <a:prstGeom prst="rect">
            <a:avLst/>
          </a:prstGeom>
          <a:gradFill flip="none" rotWithShape="1">
            <a:gsLst>
              <a:gs pos="0">
                <a:srgbClr val="1B368F">
                  <a:alpha val="20000"/>
                </a:srgb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Oval 2"/>
          <p:cNvSpPr>
            <a:spLocks noChangeArrowheads="1"/>
          </p:cNvSpPr>
          <p:nvPr/>
        </p:nvSpPr>
        <p:spPr bwMode="auto">
          <a:xfrm>
            <a:off x="152400" y="2133600"/>
            <a:ext cx="3505200" cy="3429000"/>
          </a:xfrm>
          <a:prstGeom prst="ellipse">
            <a:avLst/>
          </a:prstGeom>
          <a:gradFill flip="none" rotWithShape="1">
            <a:gsLst>
              <a:gs pos="0">
                <a:schemeClr val="accent6">
                  <a:lumMod val="50000"/>
                  <a:alpha val="50000"/>
                </a:schemeClr>
              </a:gs>
              <a:gs pos="100000">
                <a:srgbClr val="FFFFFF">
                  <a:alpha val="63921"/>
                </a:srgbClr>
              </a:gs>
            </a:gsLst>
            <a:lin ang="0" scaled="1"/>
            <a:tileRect/>
          </a:gradFill>
          <a:ln>
            <a:noFill/>
          </a:ln>
          <a:extLst/>
        </p:spPr>
        <p:txBody>
          <a:bodyPr wrap="square" lIns="0" tIns="0" rIns="0" bIns="0" anchor="ctr"/>
          <a:lstStyle/>
          <a:p>
            <a:pPr algn="ctr"/>
            <a:endParaRPr lang="en-US" sz="1800" dirty="0"/>
          </a:p>
        </p:txBody>
      </p:sp>
      <p:sp>
        <p:nvSpPr>
          <p:cNvPr id="20" name="Text Box 3"/>
          <p:cNvSpPr txBox="1">
            <a:spLocks noChangeArrowheads="1"/>
          </p:cNvSpPr>
          <p:nvPr/>
        </p:nvSpPr>
        <p:spPr bwMode="auto">
          <a:xfrm>
            <a:off x="533400" y="3048000"/>
            <a:ext cx="2930121" cy="179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lstStyle>
            <a:lvl1pPr eaLnBrk="0" hangingPunct="0">
              <a:defRPr sz="700">
                <a:solidFill>
                  <a:schemeClr val="tx1"/>
                </a:solidFill>
                <a:latin typeface="Arial" pitchFamily="34" charset="0"/>
                <a:ea typeface="ＭＳ Ｐゴシック" pitchFamily="34" charset="-128"/>
              </a:defRPr>
            </a:lvl1pPr>
            <a:lvl2pPr marL="742950" indent="-285750" eaLnBrk="0" hangingPunct="0">
              <a:defRPr sz="700">
                <a:solidFill>
                  <a:schemeClr val="tx1"/>
                </a:solidFill>
                <a:latin typeface="Arial" pitchFamily="34" charset="0"/>
                <a:ea typeface="ＭＳ Ｐゴシック" pitchFamily="34" charset="-128"/>
              </a:defRPr>
            </a:lvl2pPr>
            <a:lvl3pPr marL="1143000" indent="-228600" eaLnBrk="0" hangingPunct="0">
              <a:defRPr sz="700">
                <a:solidFill>
                  <a:schemeClr val="tx1"/>
                </a:solidFill>
                <a:latin typeface="Arial" pitchFamily="34" charset="0"/>
                <a:ea typeface="ＭＳ Ｐゴシック" pitchFamily="34" charset="-128"/>
              </a:defRPr>
            </a:lvl3pPr>
            <a:lvl4pPr marL="1600200" indent="-228600" eaLnBrk="0" hangingPunct="0">
              <a:defRPr sz="700">
                <a:solidFill>
                  <a:schemeClr val="tx1"/>
                </a:solidFill>
                <a:latin typeface="Arial" pitchFamily="34" charset="0"/>
                <a:ea typeface="ＭＳ Ｐゴシック" pitchFamily="34" charset="-128"/>
              </a:defRPr>
            </a:lvl4pPr>
            <a:lvl5pPr marL="2057400" indent="-228600" eaLnBrk="0" hangingPunct="0">
              <a:defRPr sz="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pPr>
              <a:spcBef>
                <a:spcPct val="20000"/>
              </a:spcBef>
            </a:pPr>
            <a:r>
              <a:rPr lang="en-US" sz="2400" dirty="0" smtClean="0">
                <a:solidFill>
                  <a:schemeClr val="tx2"/>
                </a:solidFill>
                <a:ea typeface="ヒラギノ角ゴ Pro W3"/>
                <a:cs typeface="ヒラギノ角ゴ Pro W3"/>
              </a:rPr>
              <a:t>Communications</a:t>
            </a:r>
          </a:p>
          <a:p>
            <a:pPr marL="285750" indent="-285750">
              <a:spcBef>
                <a:spcPct val="20000"/>
              </a:spcBef>
              <a:buFont typeface="Arial"/>
              <a:buChar char="•"/>
            </a:pPr>
            <a:r>
              <a:rPr lang="en-US" sz="1600" dirty="0" smtClean="0">
                <a:solidFill>
                  <a:schemeClr val="tx2"/>
                </a:solidFill>
                <a:ea typeface="ヒラギノ角ゴ Pro W3"/>
                <a:cs typeface="ヒラギノ角ゴ Pro W3"/>
              </a:rPr>
              <a:t>SA/CPU RSS Feeds</a:t>
            </a:r>
          </a:p>
          <a:p>
            <a:pPr marL="285750" indent="-285750">
              <a:spcBef>
                <a:spcPct val="20000"/>
              </a:spcBef>
              <a:buFont typeface="Arial"/>
              <a:buChar char="•"/>
            </a:pPr>
            <a:r>
              <a:rPr lang="en-US" sz="1600" dirty="0" smtClean="0">
                <a:solidFill>
                  <a:schemeClr val="tx2"/>
                </a:solidFill>
                <a:ea typeface="ヒラギノ角ゴ Pro W3"/>
                <a:cs typeface="ヒラギノ角ゴ Pro W3"/>
              </a:rPr>
              <a:t>Security Assurance Blog</a:t>
            </a:r>
          </a:p>
          <a:p>
            <a:pPr marL="285750" indent="-285750">
              <a:spcBef>
                <a:spcPct val="20000"/>
              </a:spcBef>
              <a:buFont typeface="Arial"/>
              <a:buChar char="•"/>
            </a:pPr>
            <a:r>
              <a:rPr lang="en-US" sz="1600" dirty="0" err="1" smtClean="0">
                <a:solidFill>
                  <a:schemeClr val="tx2"/>
                </a:solidFill>
                <a:ea typeface="ヒラギノ角ゴ Pro W3"/>
                <a:cs typeface="ヒラギノ角ゴ Pro W3"/>
              </a:rPr>
              <a:t>eBlasts</a:t>
            </a:r>
            <a:endParaRPr lang="en-US" sz="1600" dirty="0" smtClean="0">
              <a:solidFill>
                <a:schemeClr val="tx2"/>
              </a:solidFill>
              <a:ea typeface="ヒラギノ角ゴ Pro W3"/>
              <a:cs typeface="ヒラギノ角ゴ Pro W3"/>
            </a:endParaRPr>
          </a:p>
          <a:p>
            <a:pPr marL="285750" indent="-285750">
              <a:spcBef>
                <a:spcPct val="20000"/>
              </a:spcBef>
              <a:buFont typeface="Arial"/>
              <a:buChar char="•"/>
            </a:pPr>
            <a:r>
              <a:rPr lang="en-US" sz="1600" dirty="0" err="1" smtClean="0">
                <a:solidFill>
                  <a:schemeClr val="tx2"/>
                </a:solidFill>
                <a:ea typeface="ヒラギノ角ゴ Pro W3"/>
                <a:cs typeface="ヒラギノ角ゴ Pro W3"/>
              </a:rPr>
              <a:t>Java.com</a:t>
            </a:r>
            <a:r>
              <a:rPr lang="en-US" sz="1600" dirty="0" smtClean="0">
                <a:solidFill>
                  <a:schemeClr val="tx2"/>
                </a:solidFill>
                <a:ea typeface="ヒラギノ角ゴ Pro W3"/>
                <a:cs typeface="ヒラギノ角ゴ Pro W3"/>
              </a:rPr>
              <a:t> Security</a:t>
            </a:r>
          </a:p>
          <a:p>
            <a:pPr marL="285750" indent="-285750">
              <a:spcBef>
                <a:spcPct val="20000"/>
              </a:spcBef>
              <a:buFont typeface="Arial"/>
              <a:buChar char="•"/>
            </a:pPr>
            <a:r>
              <a:rPr lang="en-US" sz="1600" dirty="0" smtClean="0">
                <a:solidFill>
                  <a:schemeClr val="tx2"/>
                </a:solidFill>
                <a:ea typeface="ヒラギノ角ゴ Pro W3"/>
                <a:cs typeface="ヒラギノ角ゴ Pro W3"/>
              </a:rPr>
              <a:t>Java PM Blog (security)</a:t>
            </a:r>
            <a:endParaRPr lang="en-US" sz="1600" dirty="0">
              <a:solidFill>
                <a:schemeClr val="tx2"/>
              </a:solidFill>
              <a:ea typeface="ヒラギノ角ゴ Pro W3"/>
              <a:cs typeface="ヒラギノ角ゴ Pro W3"/>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Security Policies</a:t>
            </a:r>
            <a:endParaRPr lang="en-US" sz="2800" dirty="0">
              <a:latin typeface="Arial"/>
              <a:cs typeface="Arial"/>
            </a:endParaRPr>
          </a:p>
        </p:txBody>
      </p:sp>
      <p:sp>
        <p:nvSpPr>
          <p:cNvPr id="21" name="Oval 2"/>
          <p:cNvSpPr>
            <a:spLocks noChangeArrowheads="1"/>
          </p:cNvSpPr>
          <p:nvPr/>
        </p:nvSpPr>
        <p:spPr bwMode="auto">
          <a:xfrm>
            <a:off x="3048000" y="2209800"/>
            <a:ext cx="3505200" cy="3352799"/>
          </a:xfrm>
          <a:prstGeom prst="ellipse">
            <a:avLst/>
          </a:prstGeom>
          <a:gradFill flip="none" rotWithShape="1">
            <a:gsLst>
              <a:gs pos="0">
                <a:srgbClr val="0000FF">
                  <a:alpha val="50000"/>
                </a:srgbClr>
              </a:gs>
              <a:gs pos="100000">
                <a:srgbClr val="FFFFFF">
                  <a:alpha val="63921"/>
                </a:srgbClr>
              </a:gs>
            </a:gsLst>
            <a:lin ang="0" scaled="1"/>
            <a:tileRect/>
          </a:gradFill>
          <a:ln>
            <a:noFill/>
          </a:ln>
          <a:extLst/>
        </p:spPr>
        <p:txBody>
          <a:bodyPr wrap="square" lIns="0" tIns="0" rIns="0" bIns="0" anchor="ctr"/>
          <a:lstStyle/>
          <a:p>
            <a:pPr algn="ctr"/>
            <a:endParaRPr lang="en-US" sz="1800" dirty="0"/>
          </a:p>
        </p:txBody>
      </p:sp>
      <p:sp>
        <p:nvSpPr>
          <p:cNvPr id="22" name="Text Box 3"/>
          <p:cNvSpPr txBox="1">
            <a:spLocks noChangeArrowheads="1"/>
          </p:cNvSpPr>
          <p:nvPr/>
        </p:nvSpPr>
        <p:spPr bwMode="auto">
          <a:xfrm>
            <a:off x="3505200" y="2819400"/>
            <a:ext cx="2238375" cy="175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lstStyle>
            <a:lvl1pPr eaLnBrk="0" hangingPunct="0">
              <a:defRPr sz="700">
                <a:solidFill>
                  <a:schemeClr val="tx1"/>
                </a:solidFill>
                <a:latin typeface="Arial" pitchFamily="34" charset="0"/>
                <a:ea typeface="ＭＳ Ｐゴシック" pitchFamily="34" charset="-128"/>
              </a:defRPr>
            </a:lvl1pPr>
            <a:lvl2pPr marL="742950" indent="-285750" eaLnBrk="0" hangingPunct="0">
              <a:defRPr sz="700">
                <a:solidFill>
                  <a:schemeClr val="tx1"/>
                </a:solidFill>
                <a:latin typeface="Arial" pitchFamily="34" charset="0"/>
                <a:ea typeface="ＭＳ Ｐゴシック" pitchFamily="34" charset="-128"/>
              </a:defRPr>
            </a:lvl2pPr>
            <a:lvl3pPr marL="1143000" indent="-228600" eaLnBrk="0" hangingPunct="0">
              <a:defRPr sz="700">
                <a:solidFill>
                  <a:schemeClr val="tx1"/>
                </a:solidFill>
                <a:latin typeface="Arial" pitchFamily="34" charset="0"/>
                <a:ea typeface="ＭＳ Ｐゴシック" pitchFamily="34" charset="-128"/>
              </a:defRPr>
            </a:lvl3pPr>
            <a:lvl4pPr marL="1600200" indent="-228600" eaLnBrk="0" hangingPunct="0">
              <a:defRPr sz="700">
                <a:solidFill>
                  <a:schemeClr val="tx1"/>
                </a:solidFill>
                <a:latin typeface="Arial" pitchFamily="34" charset="0"/>
                <a:ea typeface="ＭＳ Ｐゴシック" pitchFamily="34" charset="-128"/>
              </a:defRPr>
            </a:lvl4pPr>
            <a:lvl5pPr marL="2057400" indent="-228600" eaLnBrk="0" hangingPunct="0">
              <a:defRPr sz="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pPr>
              <a:spcBef>
                <a:spcPct val="20000"/>
              </a:spcBef>
            </a:pPr>
            <a:r>
              <a:rPr lang="en-US" sz="2400" dirty="0" smtClean="0">
                <a:solidFill>
                  <a:schemeClr val="tx2"/>
                </a:solidFill>
                <a:ea typeface="ヒラギノ角ゴ Pro W3"/>
                <a:cs typeface="ヒラギノ角ゴ Pro W3"/>
              </a:rPr>
              <a:t>Remediation</a:t>
            </a:r>
          </a:p>
          <a:p>
            <a:pPr marL="285750" indent="-285750">
              <a:spcBef>
                <a:spcPct val="20000"/>
              </a:spcBef>
              <a:buFont typeface="Arial"/>
              <a:buChar char="•"/>
            </a:pPr>
            <a:r>
              <a:rPr lang="en-US" sz="1600" dirty="0" smtClean="0">
                <a:solidFill>
                  <a:schemeClr val="tx2"/>
                </a:solidFill>
                <a:ea typeface="ヒラギノ角ゴ Pro W3"/>
                <a:cs typeface="ヒラギノ角ゴ Pro W3"/>
              </a:rPr>
              <a:t>CPU</a:t>
            </a:r>
          </a:p>
          <a:p>
            <a:pPr marL="285750" indent="-285750">
              <a:spcBef>
                <a:spcPct val="20000"/>
              </a:spcBef>
              <a:buFont typeface="Arial"/>
              <a:buChar char="•"/>
            </a:pPr>
            <a:r>
              <a:rPr lang="en-US" sz="1600" dirty="0" smtClean="0">
                <a:solidFill>
                  <a:schemeClr val="tx2"/>
                </a:solidFill>
                <a:ea typeface="ヒラギノ角ゴ Pro W3"/>
                <a:cs typeface="ヒラギノ角ゴ Pro W3"/>
              </a:rPr>
              <a:t>Security Alerts</a:t>
            </a:r>
          </a:p>
          <a:p>
            <a:pPr marL="285750" indent="-285750">
              <a:spcBef>
                <a:spcPct val="20000"/>
              </a:spcBef>
              <a:buFont typeface="Arial"/>
              <a:buChar char="•"/>
            </a:pPr>
            <a:endParaRPr lang="en-US" sz="1600" dirty="0" smtClean="0">
              <a:solidFill>
                <a:schemeClr val="tx2"/>
              </a:solidFill>
              <a:ea typeface="ヒラギノ角ゴ Pro W3"/>
              <a:cs typeface="ヒラギノ角ゴ Pro W3"/>
            </a:endParaRPr>
          </a:p>
        </p:txBody>
      </p:sp>
      <p:sp>
        <p:nvSpPr>
          <p:cNvPr id="25" name="Oval 2"/>
          <p:cNvSpPr>
            <a:spLocks noChangeArrowheads="1"/>
          </p:cNvSpPr>
          <p:nvPr/>
        </p:nvSpPr>
        <p:spPr bwMode="auto">
          <a:xfrm>
            <a:off x="5638800" y="2133600"/>
            <a:ext cx="3505200" cy="3429000"/>
          </a:xfrm>
          <a:prstGeom prst="ellipse">
            <a:avLst/>
          </a:prstGeom>
          <a:gradFill flip="none" rotWithShape="1">
            <a:gsLst>
              <a:gs pos="0">
                <a:schemeClr val="accent5">
                  <a:lumMod val="50000"/>
                  <a:alpha val="50000"/>
                </a:schemeClr>
              </a:gs>
              <a:gs pos="100000">
                <a:srgbClr val="FFFFFF">
                  <a:alpha val="63921"/>
                </a:srgbClr>
              </a:gs>
            </a:gsLst>
            <a:lin ang="0" scaled="1"/>
            <a:tileRect/>
          </a:gradFill>
          <a:ln>
            <a:noFill/>
          </a:ln>
          <a:extLst/>
        </p:spPr>
        <p:txBody>
          <a:bodyPr wrap="square" lIns="0" tIns="0" rIns="0" bIns="0" anchor="ctr"/>
          <a:lstStyle/>
          <a:p>
            <a:pPr algn="ctr"/>
            <a:endParaRPr lang="en-US" sz="1800" dirty="0"/>
          </a:p>
        </p:txBody>
      </p:sp>
      <p:sp>
        <p:nvSpPr>
          <p:cNvPr id="26" name="Text Box 3"/>
          <p:cNvSpPr txBox="1">
            <a:spLocks noChangeArrowheads="1"/>
          </p:cNvSpPr>
          <p:nvPr/>
        </p:nvSpPr>
        <p:spPr bwMode="auto">
          <a:xfrm>
            <a:off x="6019800" y="3124200"/>
            <a:ext cx="2975944" cy="179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lstStyle>
            <a:lvl1pPr eaLnBrk="0" hangingPunct="0">
              <a:defRPr sz="700">
                <a:solidFill>
                  <a:schemeClr val="tx1"/>
                </a:solidFill>
                <a:latin typeface="Arial" pitchFamily="34" charset="0"/>
                <a:ea typeface="ＭＳ Ｐゴシック" pitchFamily="34" charset="-128"/>
              </a:defRPr>
            </a:lvl1pPr>
            <a:lvl2pPr marL="742950" indent="-285750" eaLnBrk="0" hangingPunct="0">
              <a:defRPr sz="700">
                <a:solidFill>
                  <a:schemeClr val="tx1"/>
                </a:solidFill>
                <a:latin typeface="Arial" pitchFamily="34" charset="0"/>
                <a:ea typeface="ＭＳ Ｐゴシック" pitchFamily="34" charset="-128"/>
              </a:defRPr>
            </a:lvl2pPr>
            <a:lvl3pPr marL="1143000" indent="-228600" eaLnBrk="0" hangingPunct="0">
              <a:defRPr sz="700">
                <a:solidFill>
                  <a:schemeClr val="tx1"/>
                </a:solidFill>
                <a:latin typeface="Arial" pitchFamily="34" charset="0"/>
                <a:ea typeface="ＭＳ Ｐゴシック" pitchFamily="34" charset="-128"/>
              </a:defRPr>
            </a:lvl3pPr>
            <a:lvl4pPr marL="1600200" indent="-228600" eaLnBrk="0" hangingPunct="0">
              <a:defRPr sz="700">
                <a:solidFill>
                  <a:schemeClr val="tx1"/>
                </a:solidFill>
                <a:latin typeface="Arial" pitchFamily="34" charset="0"/>
                <a:ea typeface="ＭＳ Ｐゴシック" pitchFamily="34" charset="-128"/>
              </a:defRPr>
            </a:lvl4pPr>
            <a:lvl5pPr marL="2057400" indent="-228600" eaLnBrk="0" hangingPunct="0">
              <a:defRPr sz="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pPr>
              <a:spcBef>
                <a:spcPct val="20000"/>
              </a:spcBef>
            </a:pPr>
            <a:r>
              <a:rPr lang="en-US" sz="2300" dirty="0" smtClean="0">
                <a:solidFill>
                  <a:schemeClr val="tx2"/>
                </a:solidFill>
                <a:ea typeface="ヒラギノ角ゴ Pro W3"/>
                <a:cs typeface="ヒラギノ角ゴ Pro W3"/>
              </a:rPr>
              <a:t>Development Lifecycle</a:t>
            </a:r>
          </a:p>
          <a:p>
            <a:pPr marL="285750" indent="-285750">
              <a:spcBef>
                <a:spcPct val="20000"/>
              </a:spcBef>
              <a:buFont typeface="Arial"/>
              <a:buChar char="•"/>
            </a:pPr>
            <a:r>
              <a:rPr lang="en-US" sz="1600" dirty="0" smtClean="0">
                <a:solidFill>
                  <a:schemeClr val="tx2"/>
                </a:solidFill>
                <a:ea typeface="ヒラギノ角ゴ Pro W3"/>
                <a:cs typeface="ヒラギノ角ゴ Pro W3"/>
              </a:rPr>
              <a:t>Architecture Review</a:t>
            </a:r>
          </a:p>
          <a:p>
            <a:pPr marL="285750" indent="-285750">
              <a:spcBef>
                <a:spcPct val="20000"/>
              </a:spcBef>
              <a:buFont typeface="Arial"/>
              <a:buChar char="•"/>
            </a:pPr>
            <a:r>
              <a:rPr lang="en-US" sz="1600" dirty="0" smtClean="0">
                <a:solidFill>
                  <a:schemeClr val="tx2"/>
                </a:solidFill>
                <a:ea typeface="ヒラギノ角ゴ Pro W3"/>
                <a:cs typeface="ヒラギノ角ゴ Pro W3"/>
              </a:rPr>
              <a:t>Peer Review</a:t>
            </a:r>
          </a:p>
          <a:p>
            <a:pPr marL="285750" indent="-285750">
              <a:spcBef>
                <a:spcPct val="20000"/>
              </a:spcBef>
              <a:buFont typeface="Arial"/>
              <a:buChar char="•"/>
            </a:pPr>
            <a:r>
              <a:rPr lang="en-US" sz="1600" dirty="0" smtClean="0">
                <a:solidFill>
                  <a:schemeClr val="tx2"/>
                </a:solidFill>
                <a:ea typeface="ヒラギノ角ゴ Pro W3"/>
                <a:cs typeface="ヒラギノ角ゴ Pro W3"/>
              </a:rPr>
              <a:t>Security Testing</a:t>
            </a:r>
          </a:p>
          <a:p>
            <a:pPr marL="285750" indent="-285750">
              <a:spcBef>
                <a:spcPct val="20000"/>
              </a:spcBef>
              <a:buFont typeface="Arial"/>
              <a:buChar char="•"/>
            </a:pPr>
            <a:r>
              <a:rPr lang="en-US" sz="1600" dirty="0" smtClean="0">
                <a:solidFill>
                  <a:schemeClr val="tx2"/>
                </a:solidFill>
                <a:ea typeface="ヒラギノ角ゴ Pro W3"/>
                <a:cs typeface="ヒラギノ角ゴ Pro W3"/>
              </a:rPr>
              <a:t>Post Mortems</a:t>
            </a:r>
          </a:p>
          <a:p>
            <a:pPr marL="285750" indent="-285750">
              <a:spcBef>
                <a:spcPct val="20000"/>
              </a:spcBef>
              <a:buFont typeface="Arial"/>
              <a:buChar char="•"/>
            </a:pPr>
            <a:endParaRPr lang="en-US" sz="1600" dirty="0" smtClean="0">
              <a:solidFill>
                <a:schemeClr val="tx2"/>
              </a:solidFill>
              <a:ea typeface="ヒラギノ角ゴ Pro W3"/>
              <a:cs typeface="ヒラギノ角ゴ Pro W3"/>
            </a:endParaRPr>
          </a:p>
        </p:txBody>
      </p:sp>
      <p:sp>
        <p:nvSpPr>
          <p:cNvPr id="27" name="TextBox 26"/>
          <p:cNvSpPr txBox="1"/>
          <p:nvPr/>
        </p:nvSpPr>
        <p:spPr>
          <a:xfrm>
            <a:off x="228600" y="1371600"/>
            <a:ext cx="2160830" cy="369332"/>
          </a:xfrm>
          <a:prstGeom prst="rect">
            <a:avLst/>
          </a:prstGeom>
          <a:noFill/>
        </p:spPr>
        <p:txBody>
          <a:bodyPr wrap="none" rtlCol="0">
            <a:spAutoFit/>
          </a:bodyPr>
          <a:lstStyle/>
          <a:p>
            <a:r>
              <a:rPr lang="en-US" b="1" dirty="0" smtClean="0">
                <a:solidFill>
                  <a:srgbClr val="3366FF"/>
                </a:solidFill>
              </a:rPr>
              <a:t>Larger policy areas…</a:t>
            </a:r>
            <a:endParaRPr lang="en-US" b="1" dirty="0">
              <a:solidFill>
                <a:srgbClr val="3366FF"/>
              </a:solidFill>
            </a:endParaRPr>
          </a:p>
        </p:txBody>
      </p:sp>
    </p:spTree>
    <p:extLst>
      <p:ext uri="{BB962C8B-B14F-4D97-AF65-F5344CB8AC3E}">
        <p14:creationId xmlns:p14="http://schemas.microsoft.com/office/powerpoint/2010/main" val="7019781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905000"/>
            <a:ext cx="9144000" cy="3810000"/>
          </a:xfrm>
          <a:prstGeom prst="rect">
            <a:avLst/>
          </a:prstGeom>
          <a:gradFill flip="none" rotWithShape="1">
            <a:gsLst>
              <a:gs pos="100000">
                <a:srgbClr val="00007E">
                  <a:alpha val="25000"/>
                </a:srgbClr>
              </a:gs>
              <a:gs pos="16000">
                <a:schemeClr val="bg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5" name="Content Placeholder 2"/>
          <p:cNvSpPr>
            <a:spLocks noGrp="1"/>
          </p:cNvSpPr>
          <p:nvPr>
            <p:ph idx="1"/>
          </p:nvPr>
        </p:nvSpPr>
        <p:spPr>
          <a:xfrm>
            <a:off x="457200" y="2209801"/>
            <a:ext cx="8229600" cy="3200400"/>
          </a:xfrm>
        </p:spPr>
        <p:txBody>
          <a:bodyPr/>
          <a:lstStyle/>
          <a:p>
            <a:pPr>
              <a:buFont typeface="Wingdings" charset="2"/>
              <a:buChar char="§"/>
            </a:pPr>
            <a:r>
              <a:rPr lang="en-US" sz="2000" dirty="0" smtClean="0">
                <a:latin typeface="Arial"/>
                <a:cs typeface="Arial"/>
              </a:rPr>
              <a:t>Security Alerts (RSS feed)</a:t>
            </a:r>
          </a:p>
          <a:p>
            <a:pPr>
              <a:buFont typeface="Wingdings" charset="2"/>
              <a:buChar char="§"/>
            </a:pPr>
            <a:endParaRPr lang="en-US" sz="2000" dirty="0">
              <a:latin typeface="Arial"/>
              <a:cs typeface="Arial"/>
            </a:endParaRPr>
          </a:p>
          <a:p>
            <a:pPr>
              <a:buFont typeface="Wingdings" charset="2"/>
              <a:buChar char="§"/>
            </a:pPr>
            <a:r>
              <a:rPr lang="en-US" sz="2000" dirty="0" smtClean="0">
                <a:latin typeface="Arial"/>
                <a:cs typeface="Arial"/>
              </a:rPr>
              <a:t>Critical Patch Update Advisories (Oracle security patch)</a:t>
            </a:r>
          </a:p>
          <a:p>
            <a:pPr>
              <a:buFont typeface="Wingdings" charset="2"/>
              <a:buChar char="§"/>
            </a:pPr>
            <a:endParaRPr lang="en-US" sz="2000" dirty="0">
              <a:latin typeface="Arial"/>
              <a:cs typeface="Arial"/>
            </a:endParaRPr>
          </a:p>
          <a:p>
            <a:pPr>
              <a:buFont typeface="Wingdings" charset="2"/>
              <a:buChar char="§"/>
            </a:pPr>
            <a:r>
              <a:rPr lang="en-US" sz="2000" dirty="0" err="1" smtClean="0">
                <a:latin typeface="Arial"/>
                <a:cs typeface="Arial"/>
              </a:rPr>
              <a:t>eBlasts</a:t>
            </a:r>
            <a:endParaRPr lang="en-US" sz="2000" dirty="0" smtClean="0">
              <a:latin typeface="Arial"/>
              <a:cs typeface="Arial"/>
            </a:endParaRPr>
          </a:p>
          <a:p>
            <a:pPr>
              <a:buFont typeface="Wingdings" charset="2"/>
              <a:buChar char="§"/>
            </a:pPr>
            <a:endParaRPr lang="en-US" sz="2000" dirty="0">
              <a:latin typeface="Arial"/>
              <a:cs typeface="Arial"/>
            </a:endParaRPr>
          </a:p>
          <a:p>
            <a:pPr>
              <a:buFont typeface="Wingdings" charset="2"/>
              <a:buChar char="§"/>
            </a:pPr>
            <a:r>
              <a:rPr lang="en-US" sz="2000" dirty="0" smtClean="0">
                <a:latin typeface="Arial"/>
                <a:cs typeface="Arial"/>
              </a:rPr>
              <a:t>Blogs (Security Assurance, Java PM Blog)</a:t>
            </a:r>
            <a:endParaRPr lang="en-US" sz="2000" dirty="0">
              <a:latin typeface="Arial"/>
              <a:cs typeface="Arial"/>
            </a:endParaRPr>
          </a:p>
        </p:txBody>
      </p:sp>
      <p:sp>
        <p:nvSpPr>
          <p:cNvPr id="6" name="Content Placeholder 2"/>
          <p:cNvSpPr txBox="1">
            <a:spLocks/>
          </p:cNvSpPr>
          <p:nvPr/>
        </p:nvSpPr>
        <p:spPr bwMode="auto">
          <a:xfrm>
            <a:off x="152400" y="914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a:cs typeface="Arial"/>
              </a:rPr>
              <a:t>Security Policies </a:t>
            </a:r>
            <a:r>
              <a:rPr lang="en-US" sz="2800" b="1" dirty="0">
                <a:latin typeface="Arial"/>
                <a:cs typeface="Arial"/>
              </a:rPr>
              <a:t>– </a:t>
            </a:r>
            <a:r>
              <a:rPr lang="en-US" sz="2800" b="1" dirty="0" smtClean="0">
                <a:latin typeface="Arial"/>
                <a:cs typeface="Arial"/>
              </a:rPr>
              <a:t>Communications</a:t>
            </a:r>
            <a:endParaRPr lang="en-US" sz="2800" dirty="0">
              <a:latin typeface="Arial"/>
              <a:cs typeface="Arial"/>
            </a:endParaRPr>
          </a:p>
        </p:txBody>
      </p:sp>
      <p:sp>
        <p:nvSpPr>
          <p:cNvPr id="9" name="TextBox 8"/>
          <p:cNvSpPr txBox="1"/>
          <p:nvPr/>
        </p:nvSpPr>
        <p:spPr>
          <a:xfrm>
            <a:off x="228600" y="1371600"/>
            <a:ext cx="4355429" cy="369332"/>
          </a:xfrm>
          <a:prstGeom prst="rect">
            <a:avLst/>
          </a:prstGeom>
          <a:noFill/>
        </p:spPr>
        <p:txBody>
          <a:bodyPr wrap="none" rtlCol="0">
            <a:spAutoFit/>
          </a:bodyPr>
          <a:lstStyle/>
          <a:p>
            <a:r>
              <a:rPr lang="en-US" b="1" dirty="0" smtClean="0">
                <a:solidFill>
                  <a:srgbClr val="3366FF"/>
                </a:solidFill>
              </a:rPr>
              <a:t>News communicated via several channels…</a:t>
            </a:r>
            <a:endParaRPr lang="en-US" b="1" dirty="0">
              <a:solidFill>
                <a:srgbClr val="3366FF"/>
              </a:solidFill>
            </a:endParaRPr>
          </a:p>
        </p:txBody>
      </p:sp>
    </p:spTree>
    <p:extLst>
      <p:ext uri="{BB962C8B-B14F-4D97-AF65-F5344CB8AC3E}">
        <p14:creationId xmlns:p14="http://schemas.microsoft.com/office/powerpoint/2010/main" val="6612871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1384</TotalTime>
  <Words>2462</Words>
  <Application>Microsoft Macintosh PowerPoint</Application>
  <PresentationFormat>On-screen Show (4:3)</PresentationFormat>
  <Paragraphs>417</Paragraphs>
  <Slides>50</Slides>
  <Notes>16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Making the Future Secure with Java</vt:lpstr>
      <vt:lpstr>About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OWASP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Presentation Template</dc:title>
  <dc:subject/>
  <dc:creator>OWASP Foundation</dc:creator>
  <cp:keywords/>
  <dc:description/>
  <cp:lastModifiedBy>Milton Smith</cp:lastModifiedBy>
  <cp:revision>100</cp:revision>
  <dcterms:created xsi:type="dcterms:W3CDTF">2012-03-30T06:23:37Z</dcterms:created>
  <dcterms:modified xsi:type="dcterms:W3CDTF">2013-11-20T15:38:30Z</dcterms:modified>
  <cp:category/>
</cp:coreProperties>
</file>