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88" r:id="rId1"/>
    <p:sldMasterId id="2147483691" r:id="rId2"/>
    <p:sldMasterId id="2147483699" r:id="rId3"/>
  </p:sldMasterIdLst>
  <p:notesMasterIdLst>
    <p:notesMasterId r:id="rId43"/>
  </p:notesMasterIdLst>
  <p:handoutMasterIdLst>
    <p:handoutMasterId r:id="rId44"/>
  </p:handoutMasterIdLst>
  <p:sldIdLst>
    <p:sldId id="401" r:id="rId4"/>
    <p:sldId id="446" r:id="rId5"/>
    <p:sldId id="511" r:id="rId6"/>
    <p:sldId id="512" r:id="rId7"/>
    <p:sldId id="514" r:id="rId8"/>
    <p:sldId id="517" r:id="rId9"/>
    <p:sldId id="519" r:id="rId10"/>
    <p:sldId id="520" r:id="rId11"/>
    <p:sldId id="521" r:id="rId12"/>
    <p:sldId id="518" r:id="rId13"/>
    <p:sldId id="513" r:id="rId14"/>
    <p:sldId id="524" r:id="rId15"/>
    <p:sldId id="522" r:id="rId16"/>
    <p:sldId id="523" r:id="rId17"/>
    <p:sldId id="526" r:id="rId18"/>
    <p:sldId id="525" r:id="rId19"/>
    <p:sldId id="528" r:id="rId20"/>
    <p:sldId id="515" r:id="rId21"/>
    <p:sldId id="529" r:id="rId22"/>
    <p:sldId id="530" r:id="rId23"/>
    <p:sldId id="531" r:id="rId24"/>
    <p:sldId id="532" r:id="rId25"/>
    <p:sldId id="533" r:id="rId26"/>
    <p:sldId id="534" r:id="rId27"/>
    <p:sldId id="535" r:id="rId28"/>
    <p:sldId id="536" r:id="rId29"/>
    <p:sldId id="537" r:id="rId30"/>
    <p:sldId id="556" r:id="rId31"/>
    <p:sldId id="538" r:id="rId32"/>
    <p:sldId id="539" r:id="rId33"/>
    <p:sldId id="540" r:id="rId34"/>
    <p:sldId id="541" r:id="rId35"/>
    <p:sldId id="542" r:id="rId36"/>
    <p:sldId id="543" r:id="rId37"/>
    <p:sldId id="544" r:id="rId38"/>
    <p:sldId id="545" r:id="rId39"/>
    <p:sldId id="546" r:id="rId40"/>
    <p:sldId id="553" r:id="rId41"/>
    <p:sldId id="555" r:id="rId42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400" kern="1200">
        <a:solidFill>
          <a:srgbClr val="000000"/>
        </a:solidFill>
        <a:latin typeface="Arial" charset="0"/>
        <a:ea typeface="ヒラギノ角ゴ ProN W3" charset="-128"/>
        <a:cs typeface="ヒラギノ角ゴ ProN W3" charset="-128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3400" kern="1200">
        <a:solidFill>
          <a:srgbClr val="000000"/>
        </a:solidFill>
        <a:latin typeface="Arial" charset="0"/>
        <a:ea typeface="ヒラギノ角ゴ ProN W3" charset="-128"/>
        <a:cs typeface="ヒラギノ角ゴ ProN W3" charset="-128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3400" kern="1200">
        <a:solidFill>
          <a:srgbClr val="000000"/>
        </a:solidFill>
        <a:latin typeface="Arial" charset="0"/>
        <a:ea typeface="ヒラギノ角ゴ ProN W3" charset="-128"/>
        <a:cs typeface="ヒラギノ角ゴ ProN W3" charset="-128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3400" kern="1200">
        <a:solidFill>
          <a:srgbClr val="000000"/>
        </a:solidFill>
        <a:latin typeface="Arial" charset="0"/>
        <a:ea typeface="ヒラギノ角ゴ ProN W3" charset="-128"/>
        <a:cs typeface="ヒラギノ角ゴ ProN W3" charset="-128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3400" kern="1200">
        <a:solidFill>
          <a:srgbClr val="000000"/>
        </a:solidFill>
        <a:latin typeface="Arial" charset="0"/>
        <a:ea typeface="ヒラギノ角ゴ ProN W3" charset="-128"/>
        <a:cs typeface="ヒラギノ角ゴ ProN W3" charset="-128"/>
        <a:sym typeface="Arial" charset="0"/>
      </a:defRPr>
    </a:lvl5pPr>
    <a:lvl6pPr marL="2286000" algn="l" defTabSz="457200" rtl="0" eaLnBrk="1" latinLnBrk="0" hangingPunct="1">
      <a:defRPr sz="3400" kern="1200">
        <a:solidFill>
          <a:srgbClr val="000000"/>
        </a:solidFill>
        <a:latin typeface="Arial" charset="0"/>
        <a:ea typeface="ヒラギノ角ゴ ProN W3" charset="-128"/>
        <a:cs typeface="ヒラギノ角ゴ ProN W3" charset="-128"/>
        <a:sym typeface="Arial" charset="0"/>
      </a:defRPr>
    </a:lvl6pPr>
    <a:lvl7pPr marL="2743200" algn="l" defTabSz="457200" rtl="0" eaLnBrk="1" latinLnBrk="0" hangingPunct="1">
      <a:defRPr sz="3400" kern="1200">
        <a:solidFill>
          <a:srgbClr val="000000"/>
        </a:solidFill>
        <a:latin typeface="Arial" charset="0"/>
        <a:ea typeface="ヒラギノ角ゴ ProN W3" charset="-128"/>
        <a:cs typeface="ヒラギノ角ゴ ProN W3" charset="-128"/>
        <a:sym typeface="Arial" charset="0"/>
      </a:defRPr>
    </a:lvl7pPr>
    <a:lvl8pPr marL="3200400" algn="l" defTabSz="457200" rtl="0" eaLnBrk="1" latinLnBrk="0" hangingPunct="1">
      <a:defRPr sz="3400" kern="1200">
        <a:solidFill>
          <a:srgbClr val="000000"/>
        </a:solidFill>
        <a:latin typeface="Arial" charset="0"/>
        <a:ea typeface="ヒラギノ角ゴ ProN W3" charset="-128"/>
        <a:cs typeface="ヒラギノ角ゴ ProN W3" charset="-128"/>
        <a:sym typeface="Arial" charset="0"/>
      </a:defRPr>
    </a:lvl8pPr>
    <a:lvl9pPr marL="3657600" algn="l" defTabSz="457200" rtl="0" eaLnBrk="1" latinLnBrk="0" hangingPunct="1">
      <a:defRPr sz="3400" kern="1200">
        <a:solidFill>
          <a:srgbClr val="000000"/>
        </a:solidFill>
        <a:latin typeface="Arial" charset="0"/>
        <a:ea typeface="ヒラギノ角ゴ ProN W3" charset="-128"/>
        <a:cs typeface="ヒラギノ角ゴ ProN W3" charset="-128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1028"/>
    <a:srgbClr val="00569F"/>
    <a:srgbClr val="A8D2F0"/>
    <a:srgbClr val="13DB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6" autoAdjust="0"/>
    <p:restoredTop sz="87269" autoAdjust="0"/>
  </p:normalViewPr>
  <p:slideViewPr>
    <p:cSldViewPr snapToGrid="0" snapToObjects="1">
      <p:cViewPr varScale="1">
        <p:scale>
          <a:sx n="64" d="100"/>
          <a:sy n="64" d="100"/>
        </p:scale>
        <p:origin x="-640" y="-120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30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0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CF8C5-71C9-0847-A81F-8FB6441037C8}" type="datetimeFigureOut">
              <a:rPr lang="en-US" smtClean="0"/>
              <a:pPr/>
              <a:t>11/21/13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46713-38F6-5746-AE28-6CAF2F569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299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0732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018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The connections from various software security controls and SDLC behaviors to vulnerability outcomes and breaches is far more complicated than we ever imagined.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972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34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Presenter name</a:t>
            </a:r>
          </a:p>
          <a:p>
            <a:pPr lvl="1"/>
            <a:r>
              <a:rPr lang="en-US" dirty="0" smtClean="0"/>
              <a:t>Presenter Title</a:t>
            </a:r>
          </a:p>
          <a:p>
            <a:pPr lvl="2"/>
            <a:r>
              <a:rPr lang="en-US" dirty="0" smtClean="0"/>
              <a:t>Presenter email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873592"/>
            <a:ext cx="4060606" cy="565450"/>
          </a:xfrm>
        </p:spPr>
        <p:txBody>
          <a:bodyPr anchor="ctr">
            <a:normAutofit/>
          </a:bodyPr>
          <a:lstStyle>
            <a:lvl1pPr algn="ctr">
              <a:lnSpc>
                <a:spcPts val="2000"/>
              </a:lnSpc>
              <a:spcAft>
                <a:spcPts val="0"/>
              </a:spcAft>
              <a:defRPr sz="2400" b="1" cap="all" spc="200" baseline="0"/>
            </a:lvl1pPr>
          </a:lstStyle>
          <a:p>
            <a:pPr lvl="0"/>
            <a:r>
              <a:rPr lang="en-US" dirty="0" smtClean="0"/>
              <a:t>Month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0015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WhiteHat Security,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B53D-6ADF-174A-81A7-98AB46ED42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ound Single Corner Rectangle 6"/>
          <p:cNvSpPr/>
          <p:nvPr userDrawn="1"/>
        </p:nvSpPr>
        <p:spPr>
          <a:xfrm flipV="1">
            <a:off x="0" y="2"/>
            <a:ext cx="4164935" cy="563116"/>
          </a:xfrm>
          <a:prstGeom prst="round1Rect">
            <a:avLst>
              <a:gd name="adj" fmla="val 50000"/>
            </a:avLst>
          </a:prstGeom>
          <a:solidFill>
            <a:sysClr val="windowText" lastClr="00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129985" tIns="64993" rIns="129985" bIns="64993" rtlCol="0" anchor="ctr"/>
          <a:lstStyle/>
          <a:p>
            <a:pPr marL="0" marR="0" lvl="0" indent="0" algn="ctr" defTabSz="12998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12998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4165601" cy="56218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cap="all" spc="200">
                <a:solidFill>
                  <a:srgbClr val="FFFFFF"/>
                </a:solidFill>
              </a:defRPr>
            </a:lvl1pPr>
            <a:lvl2pPr marL="649928" indent="0" algn="ctr">
              <a:buNone/>
              <a:defRPr sz="2000">
                <a:solidFill>
                  <a:srgbClr val="FFFFFF"/>
                </a:solidFill>
              </a:defRPr>
            </a:lvl2pPr>
            <a:lvl3pPr marL="1299858" indent="0" algn="ctr">
              <a:buNone/>
              <a:defRPr sz="2000">
                <a:solidFill>
                  <a:srgbClr val="FFFFFF"/>
                </a:solidFill>
              </a:defRPr>
            </a:lvl3pPr>
            <a:lvl4pPr marL="1949794" indent="0" algn="ctr">
              <a:buNone/>
              <a:defRPr sz="2000">
                <a:solidFill>
                  <a:srgbClr val="FFFFFF"/>
                </a:solidFill>
              </a:defRPr>
            </a:lvl4pPr>
            <a:lvl5pPr marL="2599723" indent="0" algn="ctr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708932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80128" y="1434487"/>
            <a:ext cx="10059391" cy="6065341"/>
          </a:xfrm>
        </p:spPr>
        <p:txBody>
          <a:bodyPr>
            <a:noAutofit/>
          </a:bodyPr>
          <a:lstStyle>
            <a:lvl1pPr marL="0" indent="0" algn="l">
              <a:lnSpc>
                <a:spcPts val="7000"/>
              </a:lnSpc>
              <a:spcAft>
                <a:spcPts val="4800"/>
              </a:spcAft>
              <a:buNone/>
              <a:defRPr sz="4400" b="0" i="0" spc="100" baseline="0">
                <a:solidFill>
                  <a:srgbClr val="FFFFFF"/>
                </a:solidFill>
                <a:latin typeface="+mn-lt"/>
              </a:defRPr>
            </a:lvl1pPr>
            <a:lvl2pPr marL="3657600" indent="0" algn="l">
              <a:lnSpc>
                <a:spcPts val="4300"/>
              </a:lnSpc>
              <a:spcBef>
                <a:spcPts val="0"/>
              </a:spcBef>
              <a:buNone/>
              <a:defRPr sz="3200" baseline="0">
                <a:solidFill>
                  <a:srgbClr val="FFFFFF"/>
                </a:solidFill>
              </a:defRPr>
            </a:lvl2pPr>
            <a:lvl3pPr marL="1299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9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99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49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99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49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99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“To insert a quote into your slide use this layout.  By increasing the indent in the paragraph bar above, you can format a source (below).”</a:t>
            </a:r>
          </a:p>
          <a:p>
            <a:pPr lvl="1"/>
            <a:r>
              <a:rPr lang="en-US" dirty="0" smtClean="0"/>
              <a:t>Name of quote and source</a:t>
            </a:r>
            <a:br>
              <a:rPr lang="en-US" dirty="0" smtClean="0"/>
            </a:br>
            <a:r>
              <a:rPr lang="en-US" dirty="0" smtClean="0"/>
              <a:t>of information quoted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54317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WhiteHat Security,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B53D-6ADF-174A-81A7-98AB46ED42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ound Single Corner Rectangle 6"/>
          <p:cNvSpPr/>
          <p:nvPr userDrawn="1"/>
        </p:nvSpPr>
        <p:spPr>
          <a:xfrm flipV="1">
            <a:off x="0" y="2"/>
            <a:ext cx="4164935" cy="563116"/>
          </a:xfrm>
          <a:prstGeom prst="round1Rect">
            <a:avLst>
              <a:gd name="adj" fmla="val 50000"/>
            </a:avLst>
          </a:prstGeom>
          <a:solidFill>
            <a:sysClr val="windowText" lastClr="00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129985" tIns="64993" rIns="129985" bIns="64993" rtlCol="0" anchor="ctr"/>
          <a:lstStyle/>
          <a:p>
            <a:pPr marL="0" marR="0" lvl="0" indent="0" algn="ctr" defTabSz="12998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12998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4165601" cy="56218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cap="all" spc="200">
                <a:solidFill>
                  <a:srgbClr val="FFFFFF"/>
                </a:solidFill>
              </a:defRPr>
            </a:lvl1pPr>
            <a:lvl2pPr marL="649928" indent="0" algn="ctr">
              <a:buNone/>
              <a:defRPr sz="2000">
                <a:solidFill>
                  <a:srgbClr val="FFFFFF"/>
                </a:solidFill>
              </a:defRPr>
            </a:lvl2pPr>
            <a:lvl3pPr marL="1299858" indent="0" algn="ctr">
              <a:buNone/>
              <a:defRPr sz="2000">
                <a:solidFill>
                  <a:srgbClr val="FFFFFF"/>
                </a:solidFill>
              </a:defRPr>
            </a:lvl3pPr>
            <a:lvl4pPr marL="1949794" indent="0" algn="ctr">
              <a:buNone/>
              <a:defRPr sz="2000">
                <a:solidFill>
                  <a:srgbClr val="FFFFFF"/>
                </a:solidFill>
              </a:defRPr>
            </a:lvl4pPr>
            <a:lvl5pPr marL="2599723" indent="0" algn="ctr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304609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7332" y="767497"/>
            <a:ext cx="11899248" cy="7346036"/>
          </a:xfrm>
        </p:spPr>
        <p:txBody>
          <a:bodyPr/>
          <a:lstStyle/>
          <a:p>
            <a:r>
              <a:rPr lang="en-US" dirty="0" smtClean="0"/>
              <a:t>Section Break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dirty="0" smtClean="0"/>
              <a:t>© 2013 WhiteHat Security, Inc.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911636-7732-2B49-BB41-B328564F38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058505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80128" y="1434487"/>
            <a:ext cx="10059391" cy="6065341"/>
          </a:xfrm>
        </p:spPr>
        <p:txBody>
          <a:bodyPr>
            <a:noAutofit/>
          </a:bodyPr>
          <a:lstStyle>
            <a:lvl1pPr marL="0" indent="0" algn="l">
              <a:lnSpc>
                <a:spcPts val="7000"/>
              </a:lnSpc>
              <a:spcAft>
                <a:spcPts val="4800"/>
              </a:spcAft>
              <a:buNone/>
              <a:defRPr sz="4400" b="0" i="0" spc="100" baseline="0">
                <a:solidFill>
                  <a:srgbClr val="FFFFFF"/>
                </a:solidFill>
                <a:latin typeface="+mn-lt"/>
              </a:defRPr>
            </a:lvl1pPr>
            <a:lvl2pPr marL="3657600" indent="0" algn="l">
              <a:lnSpc>
                <a:spcPts val="4300"/>
              </a:lnSpc>
              <a:spcBef>
                <a:spcPts val="0"/>
              </a:spcBef>
              <a:buNone/>
              <a:defRPr sz="3200" baseline="0">
                <a:solidFill>
                  <a:srgbClr val="FFFFFF"/>
                </a:solidFill>
              </a:defRPr>
            </a:lvl2pPr>
            <a:lvl3pPr marL="1299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9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99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49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99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49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99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“To insert a quote into your slide use this layout.  By increasing the indent in the paragraph bar above, you can format a source (below).”</a:t>
            </a:r>
          </a:p>
          <a:p>
            <a:pPr lvl="1"/>
            <a:r>
              <a:rPr lang="en-US" dirty="0" smtClean="0"/>
              <a:t>Name of quote and source</a:t>
            </a:r>
            <a:br>
              <a:rPr lang="en-US" dirty="0" smtClean="0"/>
            </a:br>
            <a:r>
              <a:rPr lang="en-US" dirty="0" smtClean="0"/>
              <a:t>of information quoted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72002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81727" y="1093531"/>
            <a:ext cx="10066336" cy="7020001"/>
          </a:xfrm>
        </p:spPr>
        <p:txBody>
          <a:bodyPr/>
          <a:lstStyle/>
          <a:p>
            <a:r>
              <a:rPr lang="en-US" dirty="0" smtClean="0"/>
              <a:t>Section Break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81303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/Conta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7332" y="767497"/>
            <a:ext cx="11899248" cy="6017616"/>
          </a:xfrm>
        </p:spPr>
        <p:txBody>
          <a:bodyPr/>
          <a:lstStyle>
            <a:lvl1pPr>
              <a:defRPr sz="9600" baseline="0"/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709156" y="6785113"/>
            <a:ext cx="8747424" cy="2389187"/>
          </a:xfrm>
        </p:spPr>
        <p:txBody>
          <a:bodyPr/>
          <a:lstStyle>
            <a:lvl1pPr algn="l">
              <a:spcAft>
                <a:spcPts val="600"/>
              </a:spcAft>
              <a:defRPr sz="2800" cap="all" spc="200"/>
            </a:lvl1pPr>
            <a:lvl2pPr marL="0" indent="0" algn="l">
              <a:spcBef>
                <a:spcPts val="0"/>
              </a:spcBef>
              <a:spcAft>
                <a:spcPts val="2400"/>
              </a:spcAft>
              <a:buFontTx/>
              <a:buNone/>
              <a:defRPr sz="2800" b="0" i="0" spc="200"/>
            </a:lvl2pPr>
            <a:lvl3pPr marL="0" indent="0" algn="l">
              <a:spcBef>
                <a:spcPts val="0"/>
              </a:spcBef>
              <a:buFontTx/>
              <a:buNone/>
              <a:defRPr sz="2400" b="0" i="1" spc="200"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NAME</a:t>
            </a:r>
          </a:p>
          <a:p>
            <a:pPr lvl="1"/>
            <a:r>
              <a:rPr lang="en-US" dirty="0" smtClean="0"/>
              <a:t>Title</a:t>
            </a:r>
          </a:p>
          <a:p>
            <a:pPr lvl="2"/>
            <a:r>
              <a:rPr lang="en-US" dirty="0" smtClean="0"/>
              <a:t>Contact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13826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WhiteHat Security,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B53D-6ADF-174A-81A7-98AB46ED42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ound Single Corner Rectangle 6"/>
          <p:cNvSpPr/>
          <p:nvPr userDrawn="1"/>
        </p:nvSpPr>
        <p:spPr>
          <a:xfrm flipV="1">
            <a:off x="0" y="2"/>
            <a:ext cx="4164935" cy="563116"/>
          </a:xfrm>
          <a:prstGeom prst="round1Rect">
            <a:avLst>
              <a:gd name="adj" fmla="val 50000"/>
            </a:avLst>
          </a:prstGeom>
          <a:solidFill>
            <a:sysClr val="windowText" lastClr="00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129985" tIns="64993" rIns="129985" bIns="64993" rtlCol="0" anchor="ctr"/>
          <a:lstStyle/>
          <a:p>
            <a:pPr marL="0" marR="0" lvl="0" indent="0" algn="ctr" defTabSz="12998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12998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4165601" cy="56218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cap="all" spc="200">
                <a:solidFill>
                  <a:srgbClr val="FFFFFF"/>
                </a:solidFill>
              </a:defRPr>
            </a:lvl1pPr>
            <a:lvl2pPr marL="649928" indent="0" algn="ctr">
              <a:buNone/>
              <a:defRPr sz="2000">
                <a:solidFill>
                  <a:srgbClr val="FFFFFF"/>
                </a:solidFill>
              </a:defRPr>
            </a:lvl2pPr>
            <a:lvl3pPr marL="1299858" indent="0" algn="ctr">
              <a:buNone/>
              <a:defRPr sz="2000">
                <a:solidFill>
                  <a:srgbClr val="FFFFFF"/>
                </a:solidFill>
              </a:defRPr>
            </a:lvl3pPr>
            <a:lvl4pPr marL="1949794" indent="0" algn="ctr">
              <a:buNone/>
              <a:defRPr sz="2000">
                <a:solidFill>
                  <a:srgbClr val="FFFFFF"/>
                </a:solidFill>
              </a:defRPr>
            </a:lvl4pPr>
            <a:lvl5pPr marL="2599723" indent="0" algn="ctr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570667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5760" indent="-365760">
              <a:buClr>
                <a:schemeClr val="accent1"/>
              </a:buClr>
              <a:buFont typeface="Wingdings" charset="2"/>
              <a:buChar char="§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WhiteHat Security, Inc.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B53D-6ADF-174A-81A7-98AB46ED42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4089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WhiteHat Security,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B53D-6ADF-174A-81A7-98AB46ED42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ound Single Corner Rectangle 6"/>
          <p:cNvSpPr/>
          <p:nvPr userDrawn="1"/>
        </p:nvSpPr>
        <p:spPr>
          <a:xfrm flipV="1">
            <a:off x="0" y="2"/>
            <a:ext cx="4164935" cy="563116"/>
          </a:xfrm>
          <a:prstGeom prst="round1Rect">
            <a:avLst>
              <a:gd name="adj" fmla="val 50000"/>
            </a:avLst>
          </a:prstGeom>
          <a:solidFill>
            <a:sysClr val="windowText" lastClr="00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129985" tIns="64993" rIns="129985" bIns="64993" rtlCol="0" anchor="ctr"/>
          <a:lstStyle/>
          <a:p>
            <a:pPr marL="0" marR="0" lvl="0" indent="0" algn="ctr" defTabSz="12998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12998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4165601" cy="56218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cap="all" spc="200">
                <a:solidFill>
                  <a:srgbClr val="FFFFFF"/>
                </a:solidFill>
              </a:defRPr>
            </a:lvl1pPr>
            <a:lvl2pPr marL="649928" indent="0" algn="ctr">
              <a:buNone/>
              <a:defRPr sz="2000">
                <a:solidFill>
                  <a:srgbClr val="FFFFFF"/>
                </a:solidFill>
              </a:defRPr>
            </a:lvl2pPr>
            <a:lvl3pPr marL="1299858" indent="0" algn="ctr">
              <a:buNone/>
              <a:defRPr sz="2000">
                <a:solidFill>
                  <a:srgbClr val="FFFFFF"/>
                </a:solidFill>
              </a:defRPr>
            </a:lvl3pPr>
            <a:lvl4pPr marL="1949794" indent="0" algn="ctr">
              <a:buNone/>
              <a:defRPr sz="2000">
                <a:solidFill>
                  <a:srgbClr val="FFFFFF"/>
                </a:solidFill>
              </a:defRPr>
            </a:lvl4pPr>
            <a:lvl5pPr marL="2599723" indent="0" algn="ctr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79688"/>
      </p:ext>
    </p:extLst>
  </p:cSld>
  <p:clrMapOvr>
    <a:masterClrMapping/>
  </p:clrMapOvr>
  <p:transition xmlns:p14="http://schemas.microsoft.com/office/powerpoint/2010/main"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theme" Target="../theme/theme2.xml"/><Relationship Id="rId6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theme" Target="../theme/theme3.xml"/><Relationship Id="rId6" Type="http://schemas.openxmlformats.org/officeDocument/2006/relationships/image" Target="../media/image4.jp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52474"/>
            <a:ext cx="13030200" cy="29711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" y="0"/>
            <a:ext cx="13004799" cy="985151"/>
          </a:xfrm>
          <a:prstGeom prst="rect">
            <a:avLst/>
          </a:prstGeom>
          <a:gradFill>
            <a:gsLst>
              <a:gs pos="15000">
                <a:schemeClr val="bg1"/>
              </a:gs>
              <a:gs pos="100000">
                <a:schemeClr val="accent4">
                  <a:lumMod val="20000"/>
                  <a:lumOff val="80000"/>
                  <a:alpha val="4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05" tIns="65003" rIns="130005" bIns="65003" rtlCol="0" anchor="ctr"/>
          <a:lstStyle/>
          <a:p>
            <a:pPr algn="ctr"/>
            <a:endParaRPr lang="en-US"/>
          </a:p>
        </p:txBody>
      </p:sp>
      <p:pic>
        <p:nvPicPr>
          <p:cNvPr id="13" name="Picture 12" descr="WhiteHat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3103" y="985151"/>
            <a:ext cx="4581297" cy="740689"/>
          </a:xfrm>
          <a:prstGeom prst="rect">
            <a:avLst/>
          </a:prstGeom>
        </p:spPr>
      </p:pic>
      <p:sp>
        <p:nvSpPr>
          <p:cNvPr id="11" name="Round Single Corner Rectangle 10"/>
          <p:cNvSpPr/>
          <p:nvPr/>
        </p:nvSpPr>
        <p:spPr>
          <a:xfrm flipV="1">
            <a:off x="0" y="5852160"/>
            <a:ext cx="4066030" cy="566928"/>
          </a:xfrm>
          <a:prstGeom prst="round1Rect">
            <a:avLst>
              <a:gd name="adj" fmla="val 50000"/>
            </a:avLst>
          </a:prstGeom>
          <a:solidFill>
            <a:schemeClr val="tx1"/>
          </a:solidFill>
          <a:ln>
            <a:noFill/>
          </a:ln>
          <a:effectLst>
            <a:outerShdw blurRad="152400" dist="114300" dir="5400000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05" tIns="65003" rIns="130005" bIns="65003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2057400"/>
            <a:ext cx="10515600" cy="3200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1828801" y="6870920"/>
            <a:ext cx="10515600" cy="18205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© 2013 WhiteHat Security, Inc. </a:t>
            </a:r>
            <a:endParaRPr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2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320213" y="9040813"/>
            <a:ext cx="3024187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ADC4138-0408-3442-B08A-80CFB63840F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828800" y="5715000"/>
            <a:ext cx="11201400" cy="137160"/>
            <a:chOff x="1927820" y="5774390"/>
            <a:chExt cx="11076980" cy="13716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1927820" y="5774390"/>
              <a:ext cx="221238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4143970" y="5774390"/>
              <a:ext cx="221238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6360120" y="5774390"/>
              <a:ext cx="221238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576270" y="5774390"/>
              <a:ext cx="221238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0792420" y="5774390"/>
              <a:ext cx="2212380" cy="1371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77551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6" r:id="rId2"/>
    <p:sldLayoutId id="2147483708" r:id="rId3"/>
  </p:sldLayoutIdLst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650029" rtl="0" eaLnBrk="1" latinLnBrk="0" hangingPunct="1">
        <a:lnSpc>
          <a:spcPts val="6000"/>
        </a:lnSpc>
        <a:spcBef>
          <a:spcPct val="0"/>
        </a:spcBef>
        <a:buNone/>
        <a:defRPr sz="5400" b="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50029" rtl="0" eaLnBrk="1" latinLnBrk="0" hangingPunct="1">
        <a:lnSpc>
          <a:spcPts val="3000"/>
        </a:lnSpc>
        <a:spcBef>
          <a:spcPts val="0"/>
        </a:spcBef>
        <a:spcAft>
          <a:spcPts val="600"/>
        </a:spcAft>
        <a:buFont typeface="Arial"/>
        <a:buNone/>
        <a:defRPr sz="2800" b="0" kern="1200" cap="all" spc="50" baseline="0">
          <a:solidFill>
            <a:schemeClr val="bg1"/>
          </a:solidFill>
          <a:latin typeface="+mn-lt"/>
          <a:ea typeface="+mn-ea"/>
          <a:cs typeface="+mn-cs"/>
        </a:defRPr>
      </a:lvl1pPr>
      <a:lvl2pPr marL="0" indent="0" algn="l" defTabSz="650029" rtl="0" eaLnBrk="1" latinLnBrk="0" hangingPunct="1">
        <a:lnSpc>
          <a:spcPts val="3000"/>
        </a:lnSpc>
        <a:spcBef>
          <a:spcPts val="0"/>
        </a:spcBef>
        <a:spcAft>
          <a:spcPts val="2400"/>
        </a:spcAft>
        <a:buFont typeface="Arial"/>
        <a:buNone/>
        <a:defRPr sz="2800" b="0" i="0" kern="1200" spc="50" baseline="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650029" rtl="0" eaLnBrk="1" latinLnBrk="0" hangingPunct="1">
        <a:lnSpc>
          <a:spcPts val="2600"/>
        </a:lnSpc>
        <a:spcBef>
          <a:spcPts val="0"/>
        </a:spcBef>
        <a:buFont typeface="Arial"/>
        <a:buNone/>
        <a:defRPr sz="2400" i="1" kern="1200" spc="50" baseline="0">
          <a:solidFill>
            <a:schemeClr val="bg1"/>
          </a:solidFill>
          <a:latin typeface="+mn-lt"/>
          <a:ea typeface="+mn-ea"/>
          <a:cs typeface="+mn-cs"/>
        </a:defRPr>
      </a:lvl3pPr>
      <a:lvl4pPr marL="2275105" indent="-325014" algn="l" defTabSz="65002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925138" indent="-325014" algn="l" defTabSz="650029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3575169" indent="-325014" algn="l" defTabSz="650029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5197" indent="-325014" algn="l" defTabSz="650029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5229" indent="-325014" algn="l" defTabSz="650029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5256" indent="-325014" algn="l" defTabSz="650029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02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029" algn="l" defTabSz="65002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059" algn="l" defTabSz="65002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092" algn="l" defTabSz="65002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122" algn="l" defTabSz="65002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151" algn="l" defTabSz="65002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184" algn="l" defTabSz="65002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0209" algn="l" defTabSz="65002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0243" algn="l" defTabSz="65002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874" y="767497"/>
            <a:ext cx="11703051" cy="529024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4" y="6277024"/>
            <a:ext cx="11703051" cy="5378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0874" y="9145999"/>
            <a:ext cx="7121525" cy="3789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400" spc="50">
                <a:solidFill>
                  <a:srgbClr val="FFFFFF"/>
                </a:solidFill>
              </a:defRPr>
            </a:lvl1pPr>
          </a:lstStyle>
          <a:p>
            <a:pPr algn="l"/>
            <a:r>
              <a:rPr lang="en-US" smtClean="0"/>
              <a:t>© 2013 WhiteHat Security, Inc. 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22128" y="9144000"/>
            <a:ext cx="2931798" cy="38061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700">
                <a:solidFill>
                  <a:srgbClr val="FFFFFF"/>
                </a:solidFill>
              </a:defRPr>
            </a:lvl1pPr>
          </a:lstStyle>
          <a:p>
            <a:fld id="{A7911636-7732-2B49-BB41-B328564F38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54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7" r:id="rId2"/>
    <p:sldLayoutId id="2147483703" r:id="rId3"/>
    <p:sldLayoutId id="2147483707" r:id="rId4"/>
  </p:sldLayoutIdLst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649995" rtl="0" eaLnBrk="1" latinLnBrk="0" hangingPunct="1">
        <a:spcBef>
          <a:spcPct val="0"/>
        </a:spcBef>
        <a:buNone/>
        <a:defRPr sz="6300" b="0" kern="1200" cap="none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ctr" defTabSz="649995" rtl="0" eaLnBrk="1" latinLnBrk="0" hangingPunct="1">
        <a:spcBef>
          <a:spcPts val="0"/>
        </a:spcBef>
        <a:spcAft>
          <a:spcPts val="2400"/>
        </a:spcAft>
        <a:buFont typeface="Arial"/>
        <a:buNone/>
        <a:defRPr sz="3600" kern="1200" spc="100">
          <a:solidFill>
            <a:srgbClr val="FFFFFF"/>
          </a:solidFill>
          <a:latin typeface="+mn-lt"/>
          <a:ea typeface="+mn-ea"/>
          <a:cs typeface="+mn-cs"/>
        </a:defRPr>
      </a:lvl1pPr>
      <a:lvl2pPr marL="493995" indent="-487499" algn="l" defTabSz="649995" rtl="0" eaLnBrk="1" latinLnBrk="0" hangingPunct="1">
        <a:spcBef>
          <a:spcPct val="20000"/>
        </a:spcBef>
        <a:buFont typeface="Arial"/>
        <a:buChar char="•"/>
        <a:defRPr sz="3400" kern="1200">
          <a:solidFill>
            <a:srgbClr val="FFFFFF"/>
          </a:solidFill>
          <a:latin typeface="+mn-lt"/>
          <a:ea typeface="+mn-ea"/>
          <a:cs typeface="+mn-cs"/>
        </a:defRPr>
      </a:lvl2pPr>
      <a:lvl3pPr marL="844994" indent="-324997" algn="l" defTabSz="649995" rtl="0" eaLnBrk="1" latinLnBrk="0" hangingPunct="1">
        <a:spcBef>
          <a:spcPct val="20000"/>
        </a:spcBef>
        <a:buFont typeface="Lucida Grande"/>
        <a:buChar char="-"/>
        <a:defRPr sz="2800" i="1" kern="1200">
          <a:solidFill>
            <a:srgbClr val="FFFFFF"/>
          </a:solidFill>
          <a:latin typeface="+mn-lt"/>
          <a:ea typeface="+mn-ea"/>
          <a:cs typeface="+mn-cs"/>
        </a:defRPr>
      </a:lvl3pPr>
      <a:lvl4pPr marL="1312992" indent="-406247" algn="l" defTabSz="649995" rtl="0" eaLnBrk="1" latinLnBrk="0" hangingPunct="1">
        <a:spcBef>
          <a:spcPct val="20000"/>
        </a:spcBef>
        <a:buFont typeface="Arial"/>
        <a:buChar char="•"/>
        <a:defRPr sz="2600" kern="1200">
          <a:solidFill>
            <a:srgbClr val="FFFFFF"/>
          </a:solidFill>
          <a:latin typeface="+mn-lt"/>
          <a:ea typeface="+mn-ea"/>
          <a:cs typeface="+mn-cs"/>
        </a:defRPr>
      </a:lvl4pPr>
      <a:lvl5pPr marL="2924989" indent="-324997" algn="l" defTabSz="649995" rtl="0" eaLnBrk="1" latinLnBrk="0" hangingPunct="1">
        <a:spcBef>
          <a:spcPct val="20000"/>
        </a:spcBef>
        <a:buFont typeface="Arial"/>
        <a:buChar char="»"/>
        <a:defRPr sz="2600" kern="1200">
          <a:solidFill>
            <a:srgbClr val="FFFFFF"/>
          </a:solidFill>
          <a:latin typeface="+mn-lt"/>
          <a:ea typeface="+mn-ea"/>
          <a:cs typeface="+mn-cs"/>
        </a:defRPr>
      </a:lvl5pPr>
      <a:lvl6pPr marL="3574986" indent="-324997" algn="l" defTabSz="649995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4981" indent="-324997" algn="l" defTabSz="649995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4980" indent="-324997" algn="l" defTabSz="649995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4973" indent="-324997" algn="l" defTabSz="649995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999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995" algn="l" defTabSz="64999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9992" algn="l" defTabSz="64999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9993" algn="l" defTabSz="64999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9989" algn="l" defTabSz="64999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9984" algn="l" defTabSz="64999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9984" algn="l" defTabSz="64999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9976" algn="l" defTabSz="64999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9977" algn="l" defTabSz="64999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48580"/>
            <a:ext cx="13004800" cy="82173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" y="0"/>
            <a:ext cx="13004799" cy="1083650"/>
          </a:xfrm>
          <a:prstGeom prst="rect">
            <a:avLst/>
          </a:prstGeom>
          <a:gradFill>
            <a:gsLst>
              <a:gs pos="15000">
                <a:schemeClr val="bg1"/>
              </a:gs>
              <a:gs pos="100000">
                <a:schemeClr val="accent4">
                  <a:lumMod val="20000"/>
                  <a:lumOff val="80000"/>
                  <a:alpha val="4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05" tIns="65003" rIns="130005" bIns="65003" rtlCol="0" anchor="ctr"/>
          <a:lstStyle/>
          <a:p>
            <a:pPr algn="ctr"/>
            <a:endParaRPr lang="en-US"/>
          </a:p>
        </p:txBody>
      </p:sp>
      <p:pic>
        <p:nvPicPr>
          <p:cNvPr id="16" name="Picture 15" descr="WhiteHatLogo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2311" y="569257"/>
            <a:ext cx="3181614" cy="51439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875" y="1162943"/>
            <a:ext cx="11703050" cy="8009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015011"/>
            <a:ext cx="11703050" cy="66880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0875" y="9144000"/>
            <a:ext cx="7910513" cy="3785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 spc="5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© 2013 WhiteHat Security, Inc.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213" y="9144000"/>
            <a:ext cx="3033712" cy="3785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 spc="50">
                <a:solidFill>
                  <a:schemeClr val="bg1"/>
                </a:solidFill>
              </a:defRPr>
            </a:lvl1pPr>
          </a:lstStyle>
          <a:p>
            <a:fld id="{45BEB53D-6ADF-174A-81A7-98AB46ED42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85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4" r:id="rId2"/>
    <p:sldLayoutId id="2147483705" r:id="rId3"/>
    <p:sldLayoutId id="2147483709" r:id="rId4"/>
  </p:sldLayoutIdLst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4400" b="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2400"/>
        </a:spcBef>
        <a:buClr>
          <a:schemeClr val="tx2"/>
        </a:buClr>
        <a:buFont typeface="Arial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4572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" charset="2"/>
        <a:buChar char="§"/>
        <a:defRPr sz="280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342900" algn="l" defTabSz="4572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Lucida Grande"/>
        <a:buChar char="-"/>
        <a:defRPr sz="24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274320" algn="l" defTabSz="4572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Lucida Grande"/>
        <a:buChar char="-"/>
        <a:defRPr sz="240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216152" indent="0" algn="l" defTabSz="4572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Tx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://www.privacyrights.org/sites/privacyrights.org/files/static/Chronology-of-Data-Breaches_-_Privacy-Rights-Clearinghouse.csv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8.emf"/><Relationship Id="rId3" Type="http://schemas.openxmlformats.org/officeDocument/2006/relationships/hyperlink" Target="http://projects.webappsec.org/w/page/13246995/Web-Hacking-Incident-Database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projects.webappsec.org/w/page/13246995/Web-Hacking-Incident-Database" TargetMode="External"/><Relationship Id="rId3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projects.webappsec.org/w/page/13246995/Web-Hacking-Incident-Database" TargetMode="External"/><Relationship Id="rId3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projects.webappsec.org/w/page/13246995/Web-Hacking-Incident-Database" TargetMode="External"/><Relationship Id="rId3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5" Type="http://schemas.openxmlformats.org/officeDocument/2006/relationships/image" Target="../media/image8.jp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jpeg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projects.webappsec.org/w/page/13246995/Web-Hacking-Incident-Database" TargetMode="External"/><Relationship Id="rId3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projects.webappsec.org/w/page/13246995/Web-Hacking-Incident-Database" TargetMode="External"/><Relationship Id="rId3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projects.webappsec.org/w/page/13246995/Web-Hacking-Incident-Database" TargetMode="External"/><Relationship Id="rId3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OWASP </a:t>
            </a:r>
            <a:r>
              <a:rPr lang="en-US" sz="2000" dirty="0" err="1" smtClean="0"/>
              <a:t>AppSEC</a:t>
            </a:r>
            <a:r>
              <a:rPr lang="en-US" sz="2000" dirty="0" smtClean="0"/>
              <a:t>, </a:t>
            </a:r>
            <a:r>
              <a:rPr lang="en-US" sz="2000" dirty="0" smtClean="0"/>
              <a:t>2013</a:t>
            </a:r>
            <a:endParaRPr lang="en-US" sz="20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23278" y="6755253"/>
            <a:ext cx="5637212" cy="2744347"/>
          </a:xfrm>
        </p:spPr>
        <p:txBody>
          <a:bodyPr/>
          <a:lstStyle/>
          <a:p>
            <a:r>
              <a:rPr lang="en-US" dirty="0"/>
              <a:t>Jeremiah Grossman</a:t>
            </a:r>
          </a:p>
          <a:p>
            <a:pPr lvl="1"/>
            <a:r>
              <a:rPr lang="en-US" dirty="0"/>
              <a:t>Founder and </a:t>
            </a:r>
            <a:r>
              <a:rPr lang="en-US" dirty="0" smtClean="0"/>
              <a:t>CTO</a:t>
            </a:r>
          </a:p>
          <a:p>
            <a:pPr lvl="2"/>
            <a:r>
              <a:rPr lang="en-US" dirty="0" smtClean="0"/>
              <a:t>@</a:t>
            </a:r>
            <a:r>
              <a:rPr lang="en-US" dirty="0" err="1" smtClean="0"/>
              <a:t>jeremiahg</a:t>
            </a:r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28823" y="2437038"/>
            <a:ext cx="11261577" cy="2743200"/>
          </a:xfrm>
        </p:spPr>
        <p:txBody>
          <a:bodyPr/>
          <a:lstStyle/>
          <a:p>
            <a:r>
              <a:rPr lang="en-US" dirty="0"/>
              <a:t>THE REAL STATE OF WEBSITE SECURITY and THE TRUTH ABOUT ACCOUNTABILITY and “BEST-PRACTICES.”</a:t>
            </a:r>
          </a:p>
        </p:txBody>
      </p:sp>
    </p:spTree>
    <p:extLst>
      <p:ext uri="{BB962C8B-B14F-4D97-AF65-F5344CB8AC3E}">
        <p14:creationId xmlns:p14="http://schemas.microsoft.com/office/powerpoint/2010/main" val="164652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80128" y="1450680"/>
            <a:ext cx="10059391" cy="1811468"/>
          </a:xfrm>
        </p:spPr>
        <p:txBody>
          <a:bodyPr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4800" dirty="0"/>
              <a:t>1.8 million websites x </a:t>
            </a:r>
            <a:endParaRPr lang="en-US" sz="4800" dirty="0" smtClean="0"/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4800" dirty="0" smtClean="0"/>
              <a:t>56 </a:t>
            </a:r>
            <a:r>
              <a:rPr lang="en-US" sz="4800" dirty="0"/>
              <a:t>vulnerabilities per year =</a:t>
            </a:r>
          </a:p>
        </p:txBody>
      </p:sp>
      <p:sp>
        <p:nvSpPr>
          <p:cNvPr id="3" name="Subtitle 1"/>
          <p:cNvSpPr txBox="1">
            <a:spLocks/>
          </p:cNvSpPr>
          <p:nvPr/>
        </p:nvSpPr>
        <p:spPr>
          <a:xfrm>
            <a:off x="1116810" y="4274100"/>
            <a:ext cx="11058596" cy="36732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49995" rtl="0" eaLnBrk="1" latinLnBrk="0" hangingPunct="1">
              <a:lnSpc>
                <a:spcPts val="7000"/>
              </a:lnSpc>
              <a:spcBef>
                <a:spcPts val="0"/>
              </a:spcBef>
              <a:spcAft>
                <a:spcPts val="4800"/>
              </a:spcAft>
              <a:buFont typeface="Arial"/>
              <a:buNone/>
              <a:defRPr sz="4400" b="0" i="0" kern="1200" spc="1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3657600" indent="0" algn="l" defTabSz="649995" rtl="0" eaLnBrk="1" latinLnBrk="0" hangingPunct="1">
              <a:lnSpc>
                <a:spcPts val="4300"/>
              </a:lnSpc>
              <a:spcBef>
                <a:spcPts val="0"/>
              </a:spcBef>
              <a:buFont typeface="Arial"/>
              <a:buNone/>
              <a:defRPr sz="32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299925" indent="0" algn="ctr" defTabSz="649995" rtl="0" eaLnBrk="1" latinLnBrk="0" hangingPunct="1">
              <a:spcBef>
                <a:spcPct val="20000"/>
              </a:spcBef>
              <a:buFont typeface="Lucida Grande"/>
              <a:buNone/>
              <a:defRPr sz="2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949893" indent="0" algn="ctr" defTabSz="649995" rtl="0" eaLnBrk="1" latinLnBrk="0" hangingPunct="1">
              <a:spcBef>
                <a:spcPct val="20000"/>
              </a:spcBef>
              <a:buFont typeface="Arial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599856" indent="0" algn="ctr" defTabSz="649995" rtl="0" eaLnBrk="1" latinLnBrk="0" hangingPunct="1">
              <a:spcBef>
                <a:spcPct val="20000"/>
              </a:spcBef>
              <a:buFont typeface="Arial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249818" indent="0" algn="ctr" defTabSz="649995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899785" indent="0" algn="ctr" defTabSz="649995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549743" indent="0" algn="ctr" defTabSz="649995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199711" indent="0" algn="ctr" defTabSz="649995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8000" b="1" dirty="0" smtClean="0"/>
              <a:t>100,800,000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4800" dirty="0"/>
              <a:t>Undiscovered serious* vulnerabilities on just the SSL websites.</a:t>
            </a:r>
          </a:p>
        </p:txBody>
      </p:sp>
    </p:spTree>
    <p:extLst>
      <p:ext uri="{BB962C8B-B14F-4D97-AF65-F5344CB8AC3E}">
        <p14:creationId xmlns:p14="http://schemas.microsoft.com/office/powerpoint/2010/main" val="131714544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</a:t>
            </a:r>
            <a:r>
              <a:rPr lang="en-US" dirty="0" smtClean="0"/>
              <a:t>knew </a:t>
            </a:r>
            <a:r>
              <a:rPr lang="en-US" dirty="0"/>
              <a:t>going in to 2012...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50875" y="2517763"/>
            <a:ext cx="11703050" cy="6185305"/>
          </a:xfrm>
        </p:spPr>
        <p:txBody>
          <a:bodyPr/>
          <a:lstStyle/>
          <a:p>
            <a:r>
              <a:rPr lang="en-US" dirty="0"/>
              <a:t>“Web applications abound in many larger companies, and remain a popular (54% of breaches) and successful (39% of records) attack vector.”  </a:t>
            </a:r>
            <a:r>
              <a:rPr lang="en-US" dirty="0" smtClean="0"/>
              <a:t>–</a:t>
            </a:r>
            <a:r>
              <a:rPr lang="en-US" sz="2400" dirty="0" smtClean="0"/>
              <a:t>Verizon </a:t>
            </a:r>
            <a:r>
              <a:rPr lang="en-US" sz="2400" dirty="0"/>
              <a:t>Data Breach Investigations Report (2012)</a:t>
            </a:r>
          </a:p>
          <a:p>
            <a:r>
              <a:rPr lang="en-US" dirty="0"/>
              <a:t>“SQL injection was the means used to extract 83 percent of the total records stolen in successful hacking-related data breaches from 2005 to 2011.” </a:t>
            </a:r>
            <a:r>
              <a:rPr lang="en-US" dirty="0" smtClean="0"/>
              <a:t>–</a:t>
            </a:r>
            <a:r>
              <a:rPr lang="en-US" dirty="0" smtClean="0">
                <a:hlinkClick r:id="rId2"/>
              </a:rPr>
              <a:t>Privacyrights.org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WhiteHat Security,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B53D-6ADF-174A-81A7-98AB46ED42B2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How Hacks Happen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84618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WhiteHat Security,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B53D-6ADF-174A-81A7-98AB46ED42B2}" type="slidenum">
              <a:rPr lang="en-US" smtClean="0"/>
              <a:t>12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Who’s </a:t>
            </a:r>
            <a:r>
              <a:rPr lang="en-US" dirty="0" err="1" smtClean="0"/>
              <a:t>BEEn</a:t>
            </a:r>
            <a:r>
              <a:rPr lang="en-US" dirty="0" smtClean="0"/>
              <a:t> HACKED?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562187"/>
            <a:ext cx="11253066" cy="868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4137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WASC: Web Hacking Incident Database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WhiteHat Security,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B53D-6ADF-174A-81A7-98AB46ED42B2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ATTACKS IN-THE-WILD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163" y="1914159"/>
            <a:ext cx="8810497" cy="67685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2852" y="8544193"/>
            <a:ext cx="65024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u="sng" dirty="0">
                <a:hlinkClick r:id="rId3"/>
              </a:rPr>
              <a:t>http://projects.webappsec.org/w/page/13246995/Web-Hacking-Incident-Database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7662568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WhiteHat Security,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B53D-6ADF-174A-81A7-98AB46ED42B2}" type="slidenum">
              <a:rPr lang="en-US" smtClean="0"/>
              <a:t>14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Bad Guys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266700"/>
            <a:ext cx="12573000" cy="922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3828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80128" y="2260742"/>
            <a:ext cx="10059391" cy="5708529"/>
          </a:xfrm>
        </p:spPr>
        <p:txBody>
          <a:bodyPr/>
          <a:lstStyle/>
          <a:p>
            <a:pPr algn="ctr"/>
            <a:r>
              <a:rPr lang="en-US" sz="8800" dirty="0" smtClean="0"/>
              <a:t>HACK </a:t>
            </a:r>
          </a:p>
          <a:p>
            <a:pPr algn="ctr"/>
            <a:r>
              <a:rPr lang="en-US" sz="8800" dirty="0" smtClean="0"/>
              <a:t>YOURSELF </a:t>
            </a:r>
          </a:p>
          <a:p>
            <a:pPr algn="ctr"/>
            <a:r>
              <a:rPr lang="en-US" sz="8800" dirty="0" smtClean="0"/>
              <a:t>FIRST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79059616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7008" y="1153801"/>
            <a:ext cx="9882165" cy="7128989"/>
          </a:xfrm>
        </p:spPr>
        <p:txBody>
          <a:bodyPr/>
          <a:lstStyle/>
          <a:p>
            <a:pPr algn="ctr">
              <a:spcBef>
                <a:spcPts val="0"/>
              </a:spcBef>
              <a:buClr>
                <a:schemeClr val="accent1"/>
              </a:buClr>
            </a:pPr>
            <a:r>
              <a:rPr lang="en-US" sz="4000" b="1" dirty="0" smtClean="0"/>
              <a:t>100+ Web security experts</a:t>
            </a:r>
          </a:p>
          <a:p>
            <a:pPr algn="ctr">
              <a:spcBef>
                <a:spcPts val="0"/>
              </a:spcBef>
              <a:buClr>
                <a:schemeClr val="accent1"/>
              </a:buClr>
            </a:pPr>
            <a:r>
              <a:rPr lang="en-US" sz="4000" dirty="0" smtClean="0"/>
              <a:t>World’s </a:t>
            </a:r>
            <a:r>
              <a:rPr lang="en-US" sz="4000" dirty="0"/>
              <a:t>largest web security </a:t>
            </a:r>
            <a:r>
              <a:rPr lang="en-US" sz="4000" dirty="0" smtClean="0"/>
              <a:t>army</a:t>
            </a:r>
          </a:p>
          <a:p>
            <a:pPr algn="ctr">
              <a:spcBef>
                <a:spcPts val="0"/>
              </a:spcBef>
              <a:buClr>
                <a:schemeClr val="accent1"/>
              </a:buClr>
            </a:pPr>
            <a:endParaRPr lang="en-US" sz="4000" dirty="0"/>
          </a:p>
          <a:p>
            <a:pPr algn="ctr">
              <a:spcBef>
                <a:spcPts val="0"/>
              </a:spcBef>
              <a:buClr>
                <a:schemeClr val="accent1"/>
              </a:buClr>
            </a:pPr>
            <a:r>
              <a:rPr lang="en-US" sz="4000" b="1" dirty="0"/>
              <a:t>650+ </a:t>
            </a:r>
            <a:r>
              <a:rPr lang="en-US" sz="4000" b="1" dirty="0" smtClean="0"/>
              <a:t>Customers</a:t>
            </a:r>
            <a:endParaRPr lang="en-US" sz="4000" dirty="0"/>
          </a:p>
          <a:p>
            <a:pPr algn="ctr">
              <a:spcBef>
                <a:spcPts val="0"/>
              </a:spcBef>
              <a:buClr>
                <a:schemeClr val="accent1"/>
              </a:buClr>
            </a:pPr>
            <a:r>
              <a:rPr lang="en-US" sz="4000" dirty="0" smtClean="0"/>
              <a:t>24x7 vulnerability monitoring for Start</a:t>
            </a:r>
            <a:r>
              <a:rPr lang="en-US" sz="4000" dirty="0"/>
              <a:t>-ups to Fortune </a:t>
            </a:r>
            <a:r>
              <a:rPr lang="en-US" sz="4000" dirty="0" smtClean="0"/>
              <a:t>500</a:t>
            </a:r>
          </a:p>
          <a:p>
            <a:pPr algn="ctr">
              <a:spcBef>
                <a:spcPts val="0"/>
              </a:spcBef>
              <a:buClr>
                <a:schemeClr val="accent1"/>
              </a:buClr>
            </a:pPr>
            <a:endParaRPr lang="en-US" sz="4000" dirty="0"/>
          </a:p>
          <a:p>
            <a:pPr algn="ctr">
              <a:spcBef>
                <a:spcPts val="0"/>
              </a:spcBef>
              <a:buClr>
                <a:schemeClr val="accent1"/>
              </a:buClr>
            </a:pPr>
            <a:r>
              <a:rPr lang="en-US" sz="4000" b="1" dirty="0"/>
              <a:t>10,000’s of A</a:t>
            </a:r>
            <a:r>
              <a:rPr lang="en-US" sz="4000" b="1" dirty="0" smtClean="0"/>
              <a:t>ssessments </a:t>
            </a:r>
          </a:p>
          <a:p>
            <a:pPr algn="ctr">
              <a:spcBef>
                <a:spcPts val="0"/>
              </a:spcBef>
              <a:buClr>
                <a:schemeClr val="accent1"/>
              </a:buClr>
            </a:pPr>
            <a:r>
              <a:rPr lang="en-US" sz="4000" dirty="0" smtClean="0"/>
              <a:t>concurrently </a:t>
            </a:r>
            <a:r>
              <a:rPr lang="en-US" sz="4000" dirty="0"/>
              <a:t>run at any </a:t>
            </a:r>
            <a:r>
              <a:rPr lang="en-US" sz="4000" dirty="0" smtClean="0"/>
              <a:t>moment</a:t>
            </a:r>
          </a:p>
          <a:p>
            <a:pPr algn="ctr">
              <a:spcBef>
                <a:spcPts val="0"/>
              </a:spcBef>
              <a:buClr>
                <a:schemeClr val="accent1"/>
              </a:buClr>
            </a:pPr>
            <a:endParaRPr lang="en-US" sz="4000" dirty="0"/>
          </a:p>
          <a:p>
            <a:pPr algn="ctr">
              <a:spcBef>
                <a:spcPts val="0"/>
              </a:spcBef>
              <a:buClr>
                <a:schemeClr val="accent1"/>
              </a:buClr>
            </a:pPr>
            <a:r>
              <a:rPr lang="en-US" sz="4000" b="1" dirty="0"/>
              <a:t>7,000,000</a:t>
            </a:r>
            <a:r>
              <a:rPr lang="en-US" sz="4000" dirty="0"/>
              <a:t> </a:t>
            </a:r>
            <a:endParaRPr lang="en-US" sz="4000" dirty="0" smtClean="0"/>
          </a:p>
          <a:p>
            <a:pPr algn="ctr">
              <a:spcBef>
                <a:spcPts val="0"/>
              </a:spcBef>
              <a:buClr>
                <a:schemeClr val="accent1"/>
              </a:buClr>
            </a:pPr>
            <a:r>
              <a:rPr lang="en-US" sz="4000" dirty="0" smtClean="0"/>
              <a:t>vulnerabilities </a:t>
            </a:r>
            <a:r>
              <a:rPr lang="en-US" sz="4000" dirty="0"/>
              <a:t>processed per week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WhiteHat Security,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B53D-6ADF-174A-81A7-98AB46ED42B2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WhiteHat Sentinel</a:t>
            </a:r>
          </a:p>
        </p:txBody>
      </p:sp>
    </p:spTree>
    <p:extLst>
      <p:ext uri="{BB962C8B-B14F-4D97-AF65-F5344CB8AC3E}">
        <p14:creationId xmlns:p14="http://schemas.microsoft.com/office/powerpoint/2010/main" val="76240419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10" y="876770"/>
            <a:ext cx="12420600" cy="750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7222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2311400"/>
            <a:ext cx="126746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8660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8834" y="767250"/>
            <a:ext cx="11899900" cy="7346950"/>
          </a:xfrm>
        </p:spPr>
        <p:txBody>
          <a:bodyPr/>
          <a:lstStyle/>
          <a:p>
            <a:r>
              <a:rPr lang="en-US" dirty="0"/>
              <a:t>SURVEY: APPLICATION SECURITY IN THE </a:t>
            </a:r>
            <a:r>
              <a:rPr lang="en-US" dirty="0" smtClean="0"/>
              <a:t>SDLC</a:t>
            </a:r>
            <a:br>
              <a:rPr lang="en-US" dirty="0" smtClean="0"/>
            </a:br>
            <a:r>
              <a:rPr lang="en-US" sz="4800" i="1" dirty="0" smtClean="0"/>
              <a:t>(76 Organizations)</a:t>
            </a:r>
            <a:endParaRPr lang="en-US" sz="4800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9040813"/>
            <a:ext cx="4117975" cy="519112"/>
          </a:xfrm>
        </p:spPr>
        <p:txBody>
          <a:bodyPr/>
          <a:lstStyle/>
          <a:p>
            <a:pPr algn="l"/>
            <a:r>
              <a:rPr lang="en-US" dirty="0" smtClean="0"/>
              <a:t>© 2013 WhiteHat Security, Inc.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980613" y="9040813"/>
            <a:ext cx="3024187" cy="519112"/>
          </a:xfrm>
        </p:spPr>
        <p:txBody>
          <a:bodyPr/>
          <a:lstStyle/>
          <a:p>
            <a:fld id="{A7911636-7732-2B49-BB41-B328564F383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71352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</a:t>
            </a:r>
            <a:r>
              <a:rPr lang="en-US" dirty="0" err="1" smtClean="0"/>
              <a:t>WhiteHat</a:t>
            </a:r>
            <a:r>
              <a:rPr lang="en-US" dirty="0" smtClean="0"/>
              <a:t> Security,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B53D-6ADF-174A-81A7-98AB46ED42B2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BIO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16525" y="1018247"/>
            <a:ext cx="11703050" cy="8009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Jeremiah Grossman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50875" y="2015011"/>
            <a:ext cx="11703050" cy="6688058"/>
          </a:xfrm>
        </p:spPr>
        <p:txBody>
          <a:bodyPr/>
          <a:lstStyle/>
          <a:p>
            <a:pPr marL="457200" indent="-457200">
              <a:buClr>
                <a:schemeClr val="accent1"/>
              </a:buClr>
              <a:buFont typeface="Wingdings" charset="2"/>
              <a:buChar char="§"/>
            </a:pPr>
            <a:r>
              <a:rPr lang="en-US" dirty="0"/>
              <a:t>Founder &amp; CTO of WhiteHat Security </a:t>
            </a:r>
            <a:endParaRPr lang="en-US" dirty="0" smtClean="0"/>
          </a:p>
          <a:p>
            <a:pPr marL="457200" indent="-457200">
              <a:buClr>
                <a:schemeClr val="accent1"/>
              </a:buClr>
              <a:buFont typeface="Wingdings" charset="2"/>
              <a:buChar char="§"/>
            </a:pPr>
            <a:r>
              <a:rPr lang="en-US" dirty="0" smtClean="0"/>
              <a:t>Practicing Web security since 2000</a:t>
            </a:r>
            <a:endParaRPr lang="en-US" dirty="0"/>
          </a:p>
          <a:p>
            <a:pPr marL="457200" indent="-457200">
              <a:buClr>
                <a:schemeClr val="accent1"/>
              </a:buClr>
              <a:buFont typeface="Wingdings" charset="2"/>
              <a:buChar char="§"/>
            </a:pPr>
            <a:r>
              <a:rPr lang="en-US" dirty="0" smtClean="0"/>
              <a:t>International speaker (6-continents)</a:t>
            </a:r>
            <a:endParaRPr lang="en-US" dirty="0"/>
          </a:p>
          <a:p>
            <a:pPr marL="457200" indent="-457200">
              <a:buClr>
                <a:schemeClr val="accent1"/>
              </a:buClr>
              <a:buFont typeface="Wingdings" charset="2"/>
              <a:buChar char="§"/>
            </a:pPr>
            <a:r>
              <a:rPr lang="en-US" dirty="0"/>
              <a:t>InfoWorld Top 25 CTO</a:t>
            </a:r>
          </a:p>
          <a:p>
            <a:pPr marL="457200" indent="-457200">
              <a:buClr>
                <a:schemeClr val="accent1"/>
              </a:buClr>
              <a:buFont typeface="Wingdings" charset="2"/>
              <a:buChar char="§"/>
            </a:pPr>
            <a:r>
              <a:rPr lang="en-US" dirty="0"/>
              <a:t>Co-founder of the WASC</a:t>
            </a:r>
          </a:p>
          <a:p>
            <a:pPr marL="457200" indent="-457200">
              <a:buClr>
                <a:schemeClr val="accent1"/>
              </a:buClr>
              <a:buFont typeface="Wingdings" charset="2"/>
              <a:buChar char="§"/>
            </a:pPr>
            <a:r>
              <a:rPr lang="en-US" dirty="0"/>
              <a:t>Co-author: XSS Attacks</a:t>
            </a:r>
          </a:p>
          <a:p>
            <a:pPr marL="457200" indent="-457200">
              <a:buClr>
                <a:schemeClr val="accent1"/>
              </a:buClr>
              <a:buFont typeface="Wingdings" charset="2"/>
              <a:buChar char="§"/>
            </a:pPr>
            <a:r>
              <a:rPr lang="en-US" dirty="0"/>
              <a:t>Former Yahoo! information security officer</a:t>
            </a:r>
          </a:p>
          <a:p>
            <a:pPr marL="457200" indent="-457200">
              <a:buClr>
                <a:schemeClr val="accent1"/>
              </a:buClr>
              <a:buFont typeface="Wingdings" charset="2"/>
              <a:buChar char="§"/>
            </a:pPr>
            <a:r>
              <a:rPr lang="en-US" dirty="0"/>
              <a:t>Brazilian Jiu-Jitsu Black Belt</a:t>
            </a:r>
          </a:p>
        </p:txBody>
      </p:sp>
    </p:spTree>
    <p:extLst>
      <p:ext uri="{BB962C8B-B14F-4D97-AF65-F5344CB8AC3E}">
        <p14:creationId xmlns:p14="http://schemas.microsoft.com/office/powerpoint/2010/main" val="216881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INDUSTRY CORRELATION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WhiteHat Security,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B53D-6ADF-174A-81A7-98AB46ED42B2}" type="slidenum">
              <a:rPr lang="en-US" smtClean="0"/>
              <a:t>20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48" y="1222778"/>
            <a:ext cx="12650679" cy="720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2910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INDUSTRY CORRELATION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WhiteHat Security,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B53D-6ADF-174A-81A7-98AB46ED42B2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2852" y="8544193"/>
            <a:ext cx="65024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u="sng" dirty="0">
                <a:hlinkClick r:id="rId2"/>
              </a:rPr>
              <a:t>http://projects.webappsec.org/w/page/13246995/Web-Hacking-Incident-Database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976886"/>
            <a:ext cx="12839700" cy="784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1505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INDUSTRY CORRELATION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WhiteHat Security,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B53D-6ADF-174A-81A7-98AB46ED42B2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2852" y="8544193"/>
            <a:ext cx="65024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u="sng" dirty="0">
                <a:hlinkClick r:id="rId2"/>
              </a:rPr>
              <a:t>http://projects.webappsec.org/w/page/13246995/Web-Hacking-Incident-Database</a:t>
            </a:r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928042"/>
            <a:ext cx="12865100" cy="789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5570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INDUSTRY CORRELATION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WhiteHat Security,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B53D-6ADF-174A-81A7-98AB46ED42B2}" type="slidenum">
              <a:rPr lang="en-US" smtClean="0"/>
              <a:t>23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4200"/>
            <a:ext cx="13004800" cy="602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1564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INDUSTRY CORRELATION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WhiteHat Security,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B53D-6ADF-174A-81A7-98AB46ED42B2}" type="slidenum">
              <a:rPr lang="en-US" smtClean="0"/>
              <a:t>24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3400"/>
            <a:ext cx="13004800" cy="612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8537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INDUSTRY CORRELATION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WhiteHat Security,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B53D-6ADF-174A-81A7-98AB46ED42B2}" type="slidenum">
              <a:rPr lang="en-US" smtClean="0"/>
              <a:t>25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52" y="1123419"/>
            <a:ext cx="12574360" cy="703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3499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WhiteHat Security,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B53D-6ADF-174A-81A7-98AB46ED42B2}" type="slidenum">
              <a:rPr lang="en-US" smtClean="0"/>
              <a:t>26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400" y="197042"/>
            <a:ext cx="7899400" cy="859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5991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WhiteHat Security,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B53D-6ADF-174A-81A7-98AB46ED42B2}" type="slidenum">
              <a:rPr lang="en-US" smtClean="0"/>
              <a:t>27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39" y="65736"/>
            <a:ext cx="7632276" cy="87948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377" y="1577651"/>
            <a:ext cx="7103672" cy="728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4102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WhiteHat Security,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B53D-6ADF-174A-81A7-98AB46ED42B2}" type="slidenum">
              <a:rPr lang="en-US" smtClean="0"/>
              <a:t>28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68" y="99225"/>
            <a:ext cx="7602944" cy="87911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062" y="1270052"/>
            <a:ext cx="6578738" cy="7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3914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SDLC SURVEY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WhiteHat Security,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B53D-6ADF-174A-81A7-98AB46ED42B2}" type="slidenum">
              <a:rPr lang="en-US" smtClean="0"/>
              <a:t>29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2852" y="8544193"/>
            <a:ext cx="65024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u="sng" dirty="0">
                <a:hlinkClick r:id="rId2"/>
              </a:rPr>
              <a:t>http://projects.webappsec.org/w/page/13246995/Web-Hacking-Incident-Database</a:t>
            </a:r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5500"/>
            <a:ext cx="13004800" cy="809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8300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WhiteHat Security, Inc.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015011"/>
            <a:ext cx="11703050" cy="6688058"/>
          </a:xfrm>
        </p:spPr>
        <p:txBody>
          <a:bodyPr/>
          <a:lstStyle/>
          <a:p>
            <a:pPr marL="457200" indent="-457200">
              <a:buClr>
                <a:schemeClr val="accent1"/>
              </a:buClr>
              <a:buFont typeface="Wingdings" charset="2"/>
              <a:buChar char="§"/>
            </a:pPr>
            <a:r>
              <a:rPr lang="en-US" dirty="0"/>
              <a:t>Founded 2001</a:t>
            </a:r>
          </a:p>
          <a:p>
            <a:pPr marL="457200" indent="-457200">
              <a:buClr>
                <a:schemeClr val="accent1"/>
              </a:buClr>
              <a:buFont typeface="Wingdings" charset="2"/>
              <a:buChar char="§"/>
            </a:pPr>
            <a:r>
              <a:rPr lang="en-US" dirty="0"/>
              <a:t>Head quartered in Santa Clara, CA</a:t>
            </a:r>
          </a:p>
          <a:p>
            <a:pPr marL="457200" indent="-457200">
              <a:buClr>
                <a:schemeClr val="accent1"/>
              </a:buClr>
              <a:buFont typeface="Wingdings" charset="2"/>
              <a:buChar char="§"/>
            </a:pPr>
            <a:r>
              <a:rPr lang="en-US" dirty="0"/>
              <a:t>Employees: </a:t>
            </a:r>
            <a:r>
              <a:rPr lang="en-US" dirty="0" smtClean="0"/>
              <a:t>300+</a:t>
            </a:r>
            <a:endParaRPr lang="en-US" dirty="0"/>
          </a:p>
          <a:p>
            <a:pPr marL="457200" indent="-457200">
              <a:buClr>
                <a:schemeClr val="accent1"/>
              </a:buClr>
              <a:buFont typeface="Wingdings" charset="2"/>
              <a:buChar char="§"/>
            </a:pPr>
            <a:r>
              <a:rPr lang="en-US" dirty="0"/>
              <a:t>WhiteHat Sentinel: </a:t>
            </a:r>
            <a:r>
              <a:rPr lang="en-US" dirty="0" err="1"/>
              <a:t>SaaS</a:t>
            </a:r>
            <a:r>
              <a:rPr lang="en-US" dirty="0"/>
              <a:t> end-to-end website risk management platform (static and dynamic analysis)</a:t>
            </a:r>
          </a:p>
          <a:p>
            <a:pPr marL="457200" indent="-457200">
              <a:buClr>
                <a:schemeClr val="accent1"/>
              </a:buClr>
              <a:buFont typeface="Wingdings" charset="2"/>
              <a:buChar char="§"/>
            </a:pPr>
            <a:r>
              <a:rPr lang="en-US" dirty="0"/>
              <a:t>Customers: B</a:t>
            </a:r>
            <a:r>
              <a:rPr lang="en-US" dirty="0" smtClean="0"/>
              <a:t>anking</a:t>
            </a:r>
            <a:r>
              <a:rPr lang="en-US" dirty="0"/>
              <a:t>, retail, healthcare, etc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WhiteHat Security,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B53D-6ADF-174A-81A7-98AB46ED42B2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COMPANY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7741" y="6439357"/>
            <a:ext cx="1634560" cy="2263712"/>
          </a:xfrm>
          <a:prstGeom prst="rect">
            <a:avLst/>
          </a:prstGeom>
        </p:spPr>
      </p:pic>
      <p:pic>
        <p:nvPicPr>
          <p:cNvPr id="17" name="Picture 16" descr="red_herring_100_winner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9198" y="4082328"/>
            <a:ext cx="1471744" cy="1467145"/>
          </a:xfrm>
          <a:prstGeom prst="rect">
            <a:avLst/>
          </a:prstGeom>
        </p:spPr>
      </p:pic>
      <p:pic>
        <p:nvPicPr>
          <p:cNvPr id="18" name="Picture 17" descr="JMP-Hot-100-Software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5034" y="6981456"/>
            <a:ext cx="1666240" cy="1618827"/>
          </a:xfrm>
          <a:prstGeom prst="rect">
            <a:avLst/>
          </a:prstGeom>
        </p:spPr>
      </p:pic>
      <p:pic>
        <p:nvPicPr>
          <p:cNvPr id="19" name="Picture 18" descr="AO.SVIS12.250Winner.25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2064" y="6750533"/>
            <a:ext cx="1514138" cy="18957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1426" y="6848366"/>
            <a:ext cx="1828861" cy="1828861"/>
          </a:xfrm>
          <a:prstGeom prst="rect">
            <a:avLst/>
          </a:prstGeom>
        </p:spPr>
      </p:pic>
      <p:pic>
        <p:nvPicPr>
          <p:cNvPr id="21" name="Picture 20" descr="StevieAward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591" y="2403087"/>
            <a:ext cx="2067410" cy="1282560"/>
          </a:xfrm>
          <a:prstGeom prst="rect">
            <a:avLst/>
          </a:prstGeom>
        </p:spPr>
      </p:pic>
      <p:pic>
        <p:nvPicPr>
          <p:cNvPr id="22" name="Picture 21" descr="finalist-logo2013_322055.gif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9199" y="5859118"/>
            <a:ext cx="1471744" cy="27871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959" y="7042641"/>
            <a:ext cx="1704449" cy="141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0706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SDLC SURVEY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WhiteHat Security,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B53D-6ADF-174A-81A7-98AB46ED42B2}" type="slidenum">
              <a:rPr lang="en-US" smtClean="0"/>
              <a:t>30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2852" y="8544193"/>
            <a:ext cx="65024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u="sng" dirty="0">
                <a:hlinkClick r:id="rId2"/>
              </a:rPr>
              <a:t>http://projects.webappsec.org/w/page/13246995/Web-Hacking-Incident-Database</a:t>
            </a:r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698500"/>
            <a:ext cx="12801600" cy="834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9904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91251" y="3440573"/>
            <a:ext cx="11703050" cy="800100"/>
          </a:xfrm>
        </p:spPr>
        <p:txBody>
          <a:bodyPr/>
          <a:lstStyle/>
          <a:p>
            <a:r>
              <a:rPr lang="en-US" dirty="0"/>
              <a:t>SURVEY: </a:t>
            </a:r>
            <a:r>
              <a:rPr lang="en-US" dirty="0" smtClean="0"/>
              <a:t>BREACH CORRELATION</a:t>
            </a:r>
            <a:endParaRPr lang="en-US" sz="4800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9144000"/>
            <a:ext cx="7910513" cy="377825"/>
          </a:xfrm>
        </p:spPr>
        <p:txBody>
          <a:bodyPr/>
          <a:lstStyle/>
          <a:p>
            <a:pPr algn="l"/>
            <a:r>
              <a:rPr lang="en-US" dirty="0" smtClean="0"/>
              <a:t>© 2013 WhiteHat Security, Inc.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971088" y="9144000"/>
            <a:ext cx="3033712" cy="377825"/>
          </a:xfrm>
        </p:spPr>
        <p:txBody>
          <a:bodyPr/>
          <a:lstStyle/>
          <a:p>
            <a:fld id="{A7911636-7732-2B49-BB41-B328564F3838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12766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BREACH CORRELATION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WhiteHat Security,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B53D-6ADF-174A-81A7-98AB46ED42B2}" type="slidenum">
              <a:rPr lang="en-US" smtClean="0"/>
              <a:t>32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03554"/>
            <a:ext cx="12700000" cy="58300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0875" y="7326627"/>
            <a:ext cx="113180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/>
              <a:t>Organizations that provided </a:t>
            </a:r>
            <a:r>
              <a:rPr lang="en-US" sz="2800" dirty="0" smtClean="0"/>
              <a:t>instructor-led </a:t>
            </a:r>
            <a:r>
              <a:rPr lang="en-US" sz="2800" dirty="0"/>
              <a:t>or computer-based software security training for their programmers had 40% fewer vulnerabilities, resolved them 59% faster, but exhibited a 12% lower remediation rate.</a:t>
            </a:r>
          </a:p>
        </p:txBody>
      </p:sp>
    </p:spTree>
    <p:extLst>
      <p:ext uri="{BB962C8B-B14F-4D97-AF65-F5344CB8AC3E}">
        <p14:creationId xmlns:p14="http://schemas.microsoft.com/office/powerpoint/2010/main" val="341159199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BREACH CORRELATION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WhiteHat Security,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B53D-6ADF-174A-81A7-98AB46ED42B2}" type="slidenum">
              <a:rPr lang="en-US" smtClean="0"/>
              <a:t>33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63943" y="6862605"/>
            <a:ext cx="1098070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/>
              <a:t>Organizations with software projects containing an application library or framework that centralizes and enforces security controls had 64% more vulnerabilities, resolved them 27% slower, but demonstrated a 9% higher remediation rate.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98" y="1158622"/>
            <a:ext cx="12565201" cy="570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2666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BREACH CORRELATION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WhiteHat Security,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B53D-6ADF-174A-81A7-98AB46ED42B2}" type="slidenum">
              <a:rPr lang="en-US" smtClean="0"/>
              <a:t>34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2852" y="8544193"/>
            <a:ext cx="65024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u="sng" dirty="0">
                <a:hlinkClick r:id="rId2"/>
              </a:rPr>
              <a:t>http://projects.webappsec.org/w/page/13246995/Web-Hacking-Incident-Database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812800"/>
            <a:ext cx="12700000" cy="8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7611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BREACH CORRELATION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WhiteHat Security,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B53D-6ADF-174A-81A7-98AB46ED42B2}" type="slidenum">
              <a:rPr lang="en-US" smtClean="0"/>
              <a:t>35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66254" y="7253360"/>
            <a:ext cx="109807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/>
              <a:t>Organizations that performed Static Code Analysis on their website(s) underlying applications had 15% more vulnerabilities, resolved them 26% slower, and had a 4% lower remediation rate.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996454"/>
            <a:ext cx="12674600" cy="59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1124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BREACH CORRELATION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WhiteHat Security,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B53D-6ADF-174A-81A7-98AB46ED42B2}" type="slidenum">
              <a:rPr lang="en-US" smtClean="0"/>
              <a:t>36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79198" y="7253360"/>
            <a:ext cx="113364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/>
              <a:t>Organizations with a Web Application Firewall deployment had 11% more vulnerabilities, resolved them 8% slower, and had a 7% lower remediation rate.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81444"/>
            <a:ext cx="12687300" cy="597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4382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BREACH CORRELATION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WhiteHat Security,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B53D-6ADF-174A-81A7-98AB46ED42B2}" type="slidenum">
              <a:rPr lang="en-US" smtClean="0"/>
              <a:t>37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1141032"/>
            <a:ext cx="12814300" cy="58681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0875" y="7164434"/>
            <a:ext cx="11960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/>
              <a:t>Organizations whose website(s) experienced a data or system breach as a result of an application layer vulnerability had 51% fewer vulnerabilities, resolved them 18% faster, and had a 4% higher remediation rate.</a:t>
            </a:r>
          </a:p>
        </p:txBody>
      </p:sp>
    </p:spTree>
    <p:extLst>
      <p:ext uri="{BB962C8B-B14F-4D97-AF65-F5344CB8AC3E}">
        <p14:creationId xmlns:p14="http://schemas.microsoft.com/office/powerpoint/2010/main" val="285826535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ACCOUNTABILITY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WhiteHat Security,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B53D-6ADF-174A-81A7-98AB46ED42B2}" type="slidenum">
              <a:rPr lang="en-US" smtClean="0"/>
              <a:t>38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2852" y="8544193"/>
            <a:ext cx="65024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u="sng" dirty="0">
                <a:hlinkClick r:id="rId2"/>
              </a:rPr>
              <a:t>http://projects.webappsec.org/w/page/13246995/Web-Hacking-Incident-Database</a:t>
            </a:r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962688"/>
            <a:ext cx="12239625" cy="795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10401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 smtClean="0"/>
              <a:t>“</a:t>
            </a:r>
            <a:r>
              <a:rPr lang="en-US" sz="2800" dirty="0" err="1" smtClean="0"/>
              <a:t>Best-Practices”─there</a:t>
            </a:r>
            <a:r>
              <a:rPr lang="en-US" sz="2800" dirty="0" smtClean="0"/>
              <a:t> aren’t any!</a:t>
            </a:r>
          </a:p>
          <a:p>
            <a:pPr lvl="0"/>
            <a:r>
              <a:rPr lang="en-US" sz="2800" dirty="0" smtClean="0"/>
              <a:t>Assign </a:t>
            </a:r>
            <a:r>
              <a:rPr lang="en-US" sz="2800" dirty="0"/>
              <a:t>an individual or group that is accountable for website </a:t>
            </a:r>
            <a:r>
              <a:rPr lang="en-US" sz="2800" dirty="0" smtClean="0"/>
              <a:t>security</a:t>
            </a:r>
            <a:r>
              <a:rPr lang="en-US" sz="2800" dirty="0"/>
              <a:t> </a:t>
            </a:r>
          </a:p>
          <a:p>
            <a:pPr lvl="0"/>
            <a:r>
              <a:rPr lang="en-US" sz="2800" dirty="0"/>
              <a:t>Find your websites – all of them – and </a:t>
            </a:r>
            <a:r>
              <a:rPr lang="en-US" sz="2800" dirty="0" smtClean="0"/>
              <a:t>prioritize</a:t>
            </a:r>
            <a:r>
              <a:rPr lang="en-US" sz="2800" dirty="0"/>
              <a:t> </a:t>
            </a:r>
          </a:p>
          <a:p>
            <a:pPr lvl="0"/>
            <a:r>
              <a:rPr lang="en-US" sz="2800" dirty="0"/>
              <a:t>Measure your current security posture from an </a:t>
            </a:r>
            <a:r>
              <a:rPr lang="en-US" sz="2800" i="1" dirty="0"/>
              <a:t>attacker’s</a:t>
            </a:r>
            <a:r>
              <a:rPr lang="en-US" sz="2800" dirty="0"/>
              <a:t> </a:t>
            </a:r>
            <a:r>
              <a:rPr lang="en-US" sz="2800" dirty="0" smtClean="0"/>
              <a:t>perspective</a:t>
            </a:r>
            <a:r>
              <a:rPr lang="en-US" sz="2800" dirty="0"/>
              <a:t> </a:t>
            </a:r>
          </a:p>
          <a:p>
            <a:pPr lvl="0"/>
            <a:r>
              <a:rPr lang="en-US" sz="2800" dirty="0"/>
              <a:t>Trend and track the lifecycle of </a:t>
            </a:r>
            <a:r>
              <a:rPr lang="en-US" sz="2800" dirty="0" smtClean="0"/>
              <a:t>vulnerabilities</a:t>
            </a:r>
            <a:r>
              <a:rPr lang="en-US" sz="2800" dirty="0"/>
              <a:t> </a:t>
            </a:r>
          </a:p>
          <a:p>
            <a:pPr lvl="0"/>
            <a:r>
              <a:rPr lang="en-US" sz="2800" dirty="0"/>
              <a:t>Fast detection and </a:t>
            </a:r>
            <a:r>
              <a:rPr lang="en-US" sz="2800" dirty="0" smtClean="0"/>
              <a:t>response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WhiteHat Security,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B53D-6ADF-174A-81A7-98AB46ED42B2}" type="slidenum">
              <a:rPr lang="en-US" smtClean="0"/>
              <a:t>39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LESSONS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65330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80128" y="2260742"/>
            <a:ext cx="10059391" cy="5708529"/>
          </a:xfrm>
        </p:spPr>
        <p:txBody>
          <a:bodyPr/>
          <a:lstStyle/>
          <a:p>
            <a:pPr algn="ctr"/>
            <a:r>
              <a:rPr lang="en-US" sz="6600" dirty="0" smtClean="0"/>
              <a:t>Why is </a:t>
            </a:r>
          </a:p>
          <a:p>
            <a:pPr algn="ctr"/>
            <a:r>
              <a:rPr lang="en-US" sz="6600" dirty="0" smtClean="0"/>
              <a:t>Web Security </a:t>
            </a:r>
          </a:p>
          <a:p>
            <a:pPr algn="ctr"/>
            <a:r>
              <a:rPr lang="en-US" sz="6600" dirty="0" smtClean="0"/>
              <a:t>Important?</a:t>
            </a:r>
          </a:p>
          <a:p>
            <a:pPr algn="ctr"/>
            <a:r>
              <a:rPr lang="en-US" sz="3200" i="1" dirty="0" smtClean="0"/>
              <a:t>(It touches everyone’s lives)</a:t>
            </a:r>
          </a:p>
          <a:p>
            <a:pPr algn="ctr"/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23793160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80128" y="1450679"/>
            <a:ext cx="10059391" cy="9474229"/>
          </a:xfrm>
        </p:spPr>
        <p:txBody>
          <a:bodyPr/>
          <a:lstStyle/>
          <a:p>
            <a:pPr algn="ctr"/>
            <a:r>
              <a:rPr lang="en-US" sz="4800" dirty="0" smtClean="0"/>
              <a:t>Total Number of Websites:</a:t>
            </a:r>
          </a:p>
          <a:p>
            <a:pPr algn="ctr"/>
            <a:r>
              <a:rPr lang="en-US" sz="9600" b="1" dirty="0" smtClean="0"/>
              <a:t>767,234,152</a:t>
            </a:r>
          </a:p>
          <a:p>
            <a:pPr algn="ctr"/>
            <a:r>
              <a:rPr lang="en-US" sz="4800" dirty="0" smtClean="0"/>
              <a:t>SSL Websites:</a:t>
            </a:r>
            <a:endParaRPr lang="en-US" sz="4800" dirty="0"/>
          </a:p>
          <a:p>
            <a:pPr algn="ctr"/>
            <a:r>
              <a:rPr lang="en-US" sz="9600" b="1" dirty="0" smtClean="0"/>
              <a:t>~1,800,000</a:t>
            </a:r>
            <a:endParaRPr lang="en-US" sz="9600" b="1" dirty="0"/>
          </a:p>
          <a:p>
            <a:pPr algn="ctr"/>
            <a:r>
              <a:rPr lang="en-US" sz="2800" i="1" dirty="0" smtClean="0"/>
              <a:t>(</a:t>
            </a:r>
            <a:r>
              <a:rPr lang="en-US" sz="2800" i="1" dirty="0"/>
              <a:t>producing more code </a:t>
            </a:r>
            <a:r>
              <a:rPr lang="en-US" sz="2800" i="1" dirty="0" smtClean="0"/>
              <a:t>than we’re testing for vulnerabilities)</a:t>
            </a:r>
            <a:endParaRPr lang="en-US" sz="2800" i="1" dirty="0"/>
          </a:p>
          <a:p>
            <a:pPr algn="ctr"/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5365506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041" y="0"/>
            <a:ext cx="11628837" cy="893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473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4543" y="918609"/>
            <a:ext cx="11703050" cy="800921"/>
          </a:xfrm>
        </p:spPr>
        <p:txBody>
          <a:bodyPr/>
          <a:lstStyle/>
          <a:p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WhiteHat Security,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B53D-6ADF-174A-81A7-98AB46ED42B2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AT A GLANCE: INDUSTRY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845074"/>
              </p:ext>
            </p:extLst>
          </p:nvPr>
        </p:nvGraphicFramePr>
        <p:xfrm>
          <a:off x="284543" y="1719530"/>
          <a:ext cx="12525665" cy="6584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Document" r:id="rId4" imgW="5943600" imgH="3124200" progId="Word.Document.12">
                  <p:embed/>
                </p:oleObj>
              </mc:Choice>
              <mc:Fallback>
                <p:oleObj name="Document" r:id="rId4" imgW="5943600" imgH="3124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4543" y="1719530"/>
                        <a:ext cx="12525665" cy="65840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093620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The average number of days in a year a website is exposed to at least one serious* vulnerability.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WhiteHat Security,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B53D-6ADF-174A-81A7-98AB46ED42B2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Window of EXPOSURE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3865"/>
            <a:ext cx="13004800" cy="685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2820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Top 15 Vulnerability Classes (2012</a:t>
            </a:r>
            <a:r>
              <a:rPr lang="en-US" sz="4000" dirty="0" smtClean="0"/>
              <a:t>)</a:t>
            </a:r>
            <a:br>
              <a:rPr lang="en-US" sz="4000" dirty="0" smtClean="0"/>
            </a:br>
            <a:r>
              <a:rPr lang="en-US" sz="2400" dirty="0"/>
              <a:t>Percentage likelihood that at least one serious* vulnerability will appear in a website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WhiteHat Security,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B53D-6ADF-174A-81A7-98AB46ED42B2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MOST COMMON VULNS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3319304"/>
            <a:ext cx="12776200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7863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WH PPT Template 071513">
  <a:themeElements>
    <a:clrScheme name="WH 2013">
      <a:dk1>
        <a:srgbClr val="000000"/>
      </a:dk1>
      <a:lt1>
        <a:sysClr val="window" lastClr="FFFFFF"/>
      </a:lt1>
      <a:dk2>
        <a:srgbClr val="105291"/>
      </a:dk2>
      <a:lt2>
        <a:srgbClr val="F2F4F5"/>
      </a:lt2>
      <a:accent1>
        <a:srgbClr val="ED6525"/>
      </a:accent1>
      <a:accent2>
        <a:srgbClr val="E7A925"/>
      </a:accent2>
      <a:accent3>
        <a:srgbClr val="38207C"/>
      </a:accent3>
      <a:accent4>
        <a:srgbClr val="1A8BD0"/>
      </a:accent4>
      <a:accent5>
        <a:srgbClr val="5EA536"/>
      </a:accent5>
      <a:accent6>
        <a:srgbClr val="B30027"/>
      </a:accent6>
      <a:hlink>
        <a:srgbClr val="3399CC"/>
      </a:hlink>
      <a:folHlink>
        <a:srgbClr val="66CC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viders">
  <a:themeElements>
    <a:clrScheme name="WH 2013">
      <a:dk1>
        <a:srgbClr val="000000"/>
      </a:dk1>
      <a:lt1>
        <a:sysClr val="window" lastClr="FFFFFF"/>
      </a:lt1>
      <a:dk2>
        <a:srgbClr val="105291"/>
      </a:dk2>
      <a:lt2>
        <a:srgbClr val="F2F4F5"/>
      </a:lt2>
      <a:accent1>
        <a:srgbClr val="ED6525"/>
      </a:accent1>
      <a:accent2>
        <a:srgbClr val="E7A925"/>
      </a:accent2>
      <a:accent3>
        <a:srgbClr val="38207C"/>
      </a:accent3>
      <a:accent4>
        <a:srgbClr val="1A8BD0"/>
      </a:accent4>
      <a:accent5>
        <a:srgbClr val="5EA536"/>
      </a:accent5>
      <a:accent6>
        <a:srgbClr val="B30027"/>
      </a:accent6>
      <a:hlink>
        <a:srgbClr val="3399CC"/>
      </a:hlink>
      <a:folHlink>
        <a:srgbClr val="66CC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ain Content">
  <a:themeElements>
    <a:clrScheme name="WH 2013">
      <a:dk1>
        <a:srgbClr val="000000"/>
      </a:dk1>
      <a:lt1>
        <a:sysClr val="window" lastClr="FFFFFF"/>
      </a:lt1>
      <a:dk2>
        <a:srgbClr val="105291"/>
      </a:dk2>
      <a:lt2>
        <a:srgbClr val="F2F4F5"/>
      </a:lt2>
      <a:accent1>
        <a:srgbClr val="ED6525"/>
      </a:accent1>
      <a:accent2>
        <a:srgbClr val="E7A925"/>
      </a:accent2>
      <a:accent3>
        <a:srgbClr val="38207C"/>
      </a:accent3>
      <a:accent4>
        <a:srgbClr val="1A8BD0"/>
      </a:accent4>
      <a:accent5>
        <a:srgbClr val="5EA536"/>
      </a:accent5>
      <a:accent6>
        <a:srgbClr val="B30027"/>
      </a:accent6>
      <a:hlink>
        <a:srgbClr val="3399CC"/>
      </a:hlink>
      <a:folHlink>
        <a:srgbClr val="66CC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WH PPT Template 071513.potx</Template>
  <TotalTime>80585</TotalTime>
  <Pages>0</Pages>
  <Words>1010</Words>
  <Characters>0</Characters>
  <Application>Microsoft Macintosh PowerPoint</Application>
  <PresentationFormat>Custom</PresentationFormat>
  <Lines>0</Lines>
  <Paragraphs>163</Paragraphs>
  <Slides>39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WH PPT Template 071513</vt:lpstr>
      <vt:lpstr>Dividers</vt:lpstr>
      <vt:lpstr>Main Content</vt:lpstr>
      <vt:lpstr>Document</vt:lpstr>
      <vt:lpstr>THE REAL STATE OF WEBSITE SECURITY and THE TRUTH ABOUT ACCOUNTABILITY and “BEST-PRACTICES.”</vt:lpstr>
      <vt:lpstr>PowerPoint Presentation</vt:lpstr>
      <vt:lpstr>WhiteHat Security, Inc.</vt:lpstr>
      <vt:lpstr>PowerPoint Presentation</vt:lpstr>
      <vt:lpstr>PowerPoint Presentation</vt:lpstr>
      <vt:lpstr>PowerPoint Presentation</vt:lpstr>
      <vt:lpstr>2012</vt:lpstr>
      <vt:lpstr>The average number of days in a year a website is exposed to at least one serious* vulnerability.</vt:lpstr>
      <vt:lpstr>Top 15 Vulnerability Classes (2012) Percentage likelihood that at least one serious* vulnerability will appear in a website</vt:lpstr>
      <vt:lpstr>PowerPoint Presentation</vt:lpstr>
      <vt:lpstr>What we knew going in to 2012...</vt:lpstr>
      <vt:lpstr>PowerPoint Presentation</vt:lpstr>
      <vt:lpstr>WASC: Web Hacking Incident Database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SURVEY: APPLICATION SECURITY IN THE SDLC (76 Organizations)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SURVEY: BREACH CORRELATION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/>
  <cp:keywords/>
  <dc:description/>
  <cp:lastModifiedBy>Jeremiah Grossman</cp:lastModifiedBy>
  <cp:revision>712</cp:revision>
  <dcterms:created xsi:type="dcterms:W3CDTF">2013-03-13T19:52:22Z</dcterms:created>
  <dcterms:modified xsi:type="dcterms:W3CDTF">2013-11-21T15:50:57Z</dcterms:modified>
</cp:coreProperties>
</file>