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58" r:id="rId3"/>
    <p:sldId id="357" r:id="rId4"/>
    <p:sldId id="259" r:id="rId5"/>
    <p:sldId id="261" r:id="rId6"/>
    <p:sldId id="262" r:id="rId7"/>
    <p:sldId id="378" r:id="rId8"/>
    <p:sldId id="311" r:id="rId9"/>
    <p:sldId id="351" r:id="rId10"/>
    <p:sldId id="352" r:id="rId11"/>
    <p:sldId id="353" r:id="rId12"/>
    <p:sldId id="354" r:id="rId13"/>
    <p:sldId id="355" r:id="rId14"/>
    <p:sldId id="350" r:id="rId15"/>
    <p:sldId id="266" r:id="rId16"/>
    <p:sldId id="316" r:id="rId17"/>
    <p:sldId id="358" r:id="rId18"/>
    <p:sldId id="369" r:id="rId19"/>
    <p:sldId id="370" r:id="rId20"/>
    <p:sldId id="359" r:id="rId21"/>
    <p:sldId id="362" r:id="rId22"/>
    <p:sldId id="360" r:id="rId23"/>
    <p:sldId id="361" r:id="rId24"/>
    <p:sldId id="363" r:id="rId25"/>
    <p:sldId id="365" r:id="rId26"/>
    <p:sldId id="364" r:id="rId27"/>
    <p:sldId id="380" r:id="rId28"/>
    <p:sldId id="272" r:id="rId29"/>
    <p:sldId id="349" r:id="rId30"/>
    <p:sldId id="371" r:id="rId31"/>
    <p:sldId id="375" r:id="rId32"/>
    <p:sldId id="372" r:id="rId33"/>
    <p:sldId id="376" r:id="rId34"/>
    <p:sldId id="373" r:id="rId35"/>
    <p:sldId id="377" r:id="rId36"/>
    <p:sldId id="302" r:id="rId37"/>
    <p:sldId id="303" r:id="rId38"/>
    <p:sldId id="379" r:id="rId39"/>
    <p:sldId id="368" r:id="rId40"/>
    <p:sldId id="305" r:id="rId4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387" autoAdjust="0"/>
  </p:normalViewPr>
  <p:slideViewPr>
    <p:cSldViewPr>
      <p:cViewPr>
        <p:scale>
          <a:sx n="94" d="100"/>
          <a:sy n="94" d="100"/>
        </p:scale>
        <p:origin x="-2064" y="-1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D3081-41ED-4A9A-8E67-F246A400D6BD}" type="datetimeFigureOut">
              <a:rPr lang="es-ES" smtClean="0"/>
              <a:t>11/20/13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E4A2A-4C87-4CD7-BEA2-8B3A3B6DC20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172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061072" y="4350402"/>
            <a:ext cx="4741038" cy="276999"/>
          </a:xfrm>
        </p:spPr>
        <p:txBody>
          <a:bodyPr>
            <a:sp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881797" y="8686954"/>
            <a:ext cx="2976177" cy="456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algn="r" defTabSz="80157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FDC6BB0-63FF-4E43-84C7-C24857CBE3CB}" type="slidenum">
              <a:pPr algn="r" defTabSz="80157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</a:t>
            </a:fld>
            <a:endParaRPr lang="es-ES" sz="120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881797" y="8686954"/>
            <a:ext cx="2976177" cy="456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algn="r" defTabSz="80157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FDC6BB0-63FF-4E43-84C7-C24857CBE3CB}" type="slidenum">
              <a:pPr algn="r" defTabSz="80157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</a:t>
            </a:fld>
            <a:endParaRPr lang="es-ES" sz="120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881797" y="8686954"/>
            <a:ext cx="2976177" cy="456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algn="r" defTabSz="80157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FDC6BB0-63FF-4E43-84C7-C24857CBE3CB}" type="slidenum">
              <a:pPr algn="r" defTabSz="80157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lang="es-ES" sz="120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881797" y="8686954"/>
            <a:ext cx="2976177" cy="456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algn="r" defTabSz="80157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FDC6BB0-63FF-4E43-84C7-C24857CBE3CB}" type="slidenum">
              <a:pPr algn="r" defTabSz="80157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13</a:t>
            </a:fld>
            <a:endParaRPr lang="es-ES" sz="120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881797" y="8686954"/>
            <a:ext cx="2976177" cy="456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algn="r" defTabSz="80157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FDC6BB0-63FF-4E43-84C7-C24857CBE3CB}" type="slidenum">
              <a:pPr algn="r" defTabSz="80157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14</a:t>
            </a:fld>
            <a:endParaRPr lang="es-ES" sz="120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881797" y="8686954"/>
            <a:ext cx="2976177" cy="456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algn="r" defTabSz="80157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C8E130E-ADEA-47AA-AA86-A6FE396C84F2}" type="slidenum">
              <a:pPr algn="r" defTabSz="80157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15</a:t>
            </a:fld>
            <a:endParaRPr lang="es-ES" sz="120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881797" y="8686954"/>
            <a:ext cx="2976177" cy="456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algn="r" defTabSz="80157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92C3E4F-9386-4003-A9E8-26F6A64A1EDF}" type="slidenum">
              <a:pPr algn="r" defTabSz="80157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16</a:t>
            </a:fld>
            <a:endParaRPr lang="es-ES" sz="120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881797" y="8686954"/>
            <a:ext cx="2976177" cy="456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algn="r" defTabSz="80157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92C3E4F-9386-4003-A9E8-26F6A64A1EDF}" type="slidenum">
              <a:pPr algn="r" defTabSz="80157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17</a:t>
            </a:fld>
            <a:endParaRPr lang="es-ES" sz="120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881797" y="8686954"/>
            <a:ext cx="2976177" cy="456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algn="r" defTabSz="80157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92C3E4F-9386-4003-A9E8-26F6A64A1EDF}" type="slidenum">
              <a:pPr algn="r" defTabSz="80157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18</a:t>
            </a:fld>
            <a:endParaRPr lang="es-ES" sz="120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881797" y="8686954"/>
            <a:ext cx="2976177" cy="456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algn="r" defTabSz="80157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92C3E4F-9386-4003-A9E8-26F6A64A1EDF}" type="slidenum">
              <a:pPr algn="r" defTabSz="80157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19</a:t>
            </a:fld>
            <a:endParaRPr lang="es-ES" sz="120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061072" y="4350402"/>
            <a:ext cx="4741038" cy="3512648"/>
          </a:xfrm>
        </p:spPr>
        <p:txBody>
          <a:bodyPr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881797" y="8686954"/>
            <a:ext cx="2976177" cy="456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algn="r" defTabSz="80157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92C3E4F-9386-4003-A9E8-26F6A64A1EDF}" type="slidenum">
              <a:pPr algn="r" defTabSz="80157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</a:t>
            </a:fld>
            <a:endParaRPr lang="es-ES" sz="120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881797" y="8686954"/>
            <a:ext cx="2976177" cy="456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algn="r" defTabSz="80157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92C3E4F-9386-4003-A9E8-26F6A64A1EDF}" type="slidenum">
              <a:pPr algn="r" defTabSz="80157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21</a:t>
            </a:fld>
            <a:endParaRPr lang="es-ES" sz="120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881797" y="8686954"/>
            <a:ext cx="2976177" cy="456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algn="r" defTabSz="80157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92C3E4F-9386-4003-A9E8-26F6A64A1EDF}" type="slidenum">
              <a:pPr algn="r" defTabSz="80157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22</a:t>
            </a:fld>
            <a:endParaRPr lang="es-ES" sz="120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881797" y="8686954"/>
            <a:ext cx="2976177" cy="456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algn="r" defTabSz="80157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92C3E4F-9386-4003-A9E8-26F6A64A1EDF}" type="slidenum">
              <a:pPr algn="r" defTabSz="80157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23</a:t>
            </a:fld>
            <a:endParaRPr lang="es-ES" sz="120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881797" y="8686954"/>
            <a:ext cx="2976177" cy="456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algn="r" defTabSz="80157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92C3E4F-9386-4003-A9E8-26F6A64A1EDF}" type="slidenum">
              <a:pPr algn="r" defTabSz="80157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24</a:t>
            </a:fld>
            <a:endParaRPr lang="es-ES" sz="120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881797" y="8686954"/>
            <a:ext cx="2976177" cy="456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algn="r" defTabSz="80157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92C3E4F-9386-4003-A9E8-26F6A64A1EDF}" type="slidenum">
              <a:pPr algn="r" defTabSz="80157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25</a:t>
            </a:fld>
            <a:endParaRPr lang="es-ES" sz="120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881797" y="8686954"/>
            <a:ext cx="2976177" cy="456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algn="r" defTabSz="80157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92C3E4F-9386-4003-A9E8-26F6A64A1EDF}" type="slidenum">
              <a:pPr algn="r" defTabSz="80157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26</a:t>
            </a:fld>
            <a:endParaRPr lang="es-ES" sz="120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881797" y="8686954"/>
            <a:ext cx="2976177" cy="456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algn="r" defTabSz="80157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92C3E4F-9386-4003-A9E8-26F6A64A1EDF}" type="slidenum">
              <a:pPr algn="r" defTabSz="80157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27</a:t>
            </a:fld>
            <a:endParaRPr lang="es-ES" sz="120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881797" y="8686954"/>
            <a:ext cx="2976177" cy="456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algn="r" defTabSz="80157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3322E97-787D-4ECE-BDC6-662DA2C74694}" type="slidenum">
              <a:pPr algn="r" defTabSz="80157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28</a:t>
            </a:fld>
            <a:endParaRPr lang="es-ES" sz="120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881797" y="8686954"/>
            <a:ext cx="2976177" cy="456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algn="r" defTabSz="80157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92C3E4F-9386-4003-A9E8-26F6A64A1EDF}" type="slidenum">
              <a:pPr algn="r" defTabSz="80157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29</a:t>
            </a:fld>
            <a:endParaRPr lang="es-ES" sz="120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061072" y="4350402"/>
            <a:ext cx="4741038" cy="3512648"/>
          </a:xfrm>
        </p:spPr>
        <p:txBody>
          <a:bodyPr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881797" y="8686954"/>
            <a:ext cx="2976177" cy="456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algn="r" defTabSz="80157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92C3E4F-9386-4003-A9E8-26F6A64A1EDF}" type="slidenum">
              <a:pPr algn="r" defTabSz="80157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30</a:t>
            </a:fld>
            <a:endParaRPr lang="es-ES" sz="120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881797" y="8686954"/>
            <a:ext cx="2976177" cy="456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algn="r" defTabSz="80157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92C3E4F-9386-4003-A9E8-26F6A64A1EDF}" type="slidenum">
              <a:pPr algn="r" defTabSz="80157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31</a:t>
            </a:fld>
            <a:endParaRPr lang="es-ES" sz="120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881797" y="8686954"/>
            <a:ext cx="2976177" cy="456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algn="r" defTabSz="80157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92C3E4F-9386-4003-A9E8-26F6A64A1EDF}" type="slidenum">
              <a:pPr algn="r" defTabSz="80157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32</a:t>
            </a:fld>
            <a:endParaRPr lang="es-ES" sz="120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881797" y="8686954"/>
            <a:ext cx="2976177" cy="456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algn="r" defTabSz="80157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92C3E4F-9386-4003-A9E8-26F6A64A1EDF}" type="slidenum">
              <a:pPr algn="r" defTabSz="80157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33</a:t>
            </a:fld>
            <a:endParaRPr lang="es-ES" sz="120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881797" y="8686954"/>
            <a:ext cx="2976177" cy="456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algn="r" defTabSz="80157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92C3E4F-9386-4003-A9E8-26F6A64A1EDF}" type="slidenum">
              <a:pPr algn="r" defTabSz="80157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34</a:t>
            </a:fld>
            <a:endParaRPr lang="es-ES" sz="120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881797" y="8686954"/>
            <a:ext cx="2976177" cy="456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algn="r" defTabSz="80157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92C3E4F-9386-4003-A9E8-26F6A64A1EDF}" type="slidenum">
              <a:pPr algn="r" defTabSz="80157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35</a:t>
            </a:fld>
            <a:endParaRPr lang="es-ES" sz="120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881797" y="8686954"/>
            <a:ext cx="2976177" cy="456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algn="r" defTabSz="80157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B3A47E4-DCB4-4850-AE3F-F114C513DADF}" type="slidenum">
              <a:pPr algn="r" defTabSz="80157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36</a:t>
            </a:fld>
            <a:endParaRPr lang="es-ES" sz="120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881797" y="8686954"/>
            <a:ext cx="2976177" cy="456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algn="r" defTabSz="80157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C74DF83-021A-4ECB-8DAF-0C27D872F17C}" type="slidenum">
              <a:pPr algn="r" defTabSz="80157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37</a:t>
            </a:fld>
            <a:endParaRPr lang="es-ES" sz="120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881797" y="8686954"/>
            <a:ext cx="2976177" cy="456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algn="r" defTabSz="80157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C74DF83-021A-4ECB-8DAF-0C27D872F17C}" type="slidenum">
              <a:pPr algn="r" defTabSz="80157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38</a:t>
            </a:fld>
            <a:endParaRPr lang="es-ES" sz="120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881797" y="8686954"/>
            <a:ext cx="2976177" cy="456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algn="r" defTabSz="80157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C74DF83-021A-4ECB-8DAF-0C27D872F17C}" type="slidenum">
              <a:pPr algn="r" defTabSz="80157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39</a:t>
            </a:fld>
            <a:endParaRPr lang="es-ES" sz="120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881797" y="8686954"/>
            <a:ext cx="2976177" cy="456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algn="r" defTabSz="80157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986BEFE-236F-4D8C-B99A-112DC1980E81}" type="slidenum">
              <a:pPr algn="r" defTabSz="80157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</a:t>
            </a:fld>
            <a:endParaRPr lang="es-ES" sz="120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881797" y="8686954"/>
            <a:ext cx="2976177" cy="456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algn="r" defTabSz="80157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44766E6-0EBA-4E54-BC19-6C2D219A6378}" type="slidenum">
              <a:pPr algn="r" defTabSz="80157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40</a:t>
            </a:fld>
            <a:endParaRPr lang="es-ES" sz="120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881797" y="8686954"/>
            <a:ext cx="2976177" cy="456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algn="r" defTabSz="80157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AFF62ED-B411-4495-BE94-2A9440DCA1B8}" type="slidenum">
              <a:pPr algn="r" defTabSz="80157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lang="es-ES" sz="120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881797" y="8686954"/>
            <a:ext cx="2976177" cy="456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algn="r" defTabSz="80157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C6A4C52-CAA9-478C-A6AF-AA28DE8613E9}" type="slidenum">
              <a:pPr algn="r" defTabSz="80157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lang="es-ES" sz="120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881797" y="8686954"/>
            <a:ext cx="2976177" cy="456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algn="r" defTabSz="80157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FDC6BB0-63FF-4E43-84C7-C24857CBE3CB}" type="slidenum">
              <a:pPr algn="r" defTabSz="80157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endParaRPr lang="es-ES" sz="120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881797" y="8686954"/>
            <a:ext cx="2976177" cy="456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algn="r" defTabSz="80157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FDC6BB0-63FF-4E43-84C7-C24857CBE3CB}" type="slidenum">
              <a:pPr algn="r" defTabSz="80157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</a:t>
            </a:fld>
            <a:endParaRPr lang="es-ES" sz="120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881797" y="8686954"/>
            <a:ext cx="2976177" cy="456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algn="r" defTabSz="80157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FDC6BB0-63FF-4E43-84C7-C24857CBE3CB}" type="slidenum">
              <a:pPr algn="r" defTabSz="80157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endParaRPr lang="es-ES" sz="120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3D16-7362-433F-BB17-EEEF31D4AF43}" type="datetimeFigureOut">
              <a:rPr lang="es-ES" smtClean="0"/>
              <a:t>11/20/13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8224" y="6356350"/>
            <a:ext cx="2133600" cy="365125"/>
          </a:xfrm>
        </p:spPr>
        <p:txBody>
          <a:bodyPr/>
          <a:lstStyle/>
          <a:p>
            <a:fld id="{111AA55D-3E41-49DF-95D6-9E137408DA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6759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3D16-7362-433F-BB17-EEEF31D4AF43}" type="datetimeFigureOut">
              <a:rPr lang="es-ES" smtClean="0"/>
              <a:t>11/20/13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AA55D-3E41-49DF-95D6-9E137408DAF5}" type="slidenum">
              <a:rPr lang="es-ES" smtClean="0"/>
              <a:t>‹#›</a:t>
            </a:fld>
            <a:endParaRPr lang="es-E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42486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957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3D16-7362-433F-BB17-EEEF31D4AF43}" type="datetimeFigureOut">
              <a:rPr lang="es-ES" smtClean="0"/>
              <a:t>11/20/13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AA55D-3E41-49DF-95D6-9E137408DAF5}" type="slidenum">
              <a:rPr lang="es-ES" smtClean="0"/>
              <a:t>‹#›</a:t>
            </a:fld>
            <a:endParaRPr lang="es-E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42486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79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3D16-7362-433F-BB17-EEEF31D4AF43}" type="datetimeFigureOut">
              <a:rPr lang="es-ES" smtClean="0"/>
              <a:t>11/20/13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AA55D-3E41-49DF-95D6-9E137408DAF5}" type="slidenum">
              <a:rPr lang="es-ES" smtClean="0"/>
              <a:t>‹#›</a:t>
            </a:fld>
            <a:endParaRPr lang="es-E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42486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501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3D16-7362-433F-BB17-EEEF31D4AF43}" type="datetimeFigureOut">
              <a:rPr lang="es-ES" smtClean="0"/>
              <a:t>11/20/13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AA55D-3E41-49DF-95D6-9E137408DAF5}" type="slidenum">
              <a:rPr lang="es-ES" smtClean="0"/>
              <a:t>‹#›</a:t>
            </a:fld>
            <a:endParaRPr lang="es-E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42486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78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3D16-7362-433F-BB17-EEEF31D4AF43}" type="datetimeFigureOut">
              <a:rPr lang="es-ES" smtClean="0"/>
              <a:t>11/20/13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AA55D-3E41-49DF-95D6-9E137408DAF5}" type="slidenum">
              <a:rPr lang="es-ES" smtClean="0"/>
              <a:t>‹#›</a:t>
            </a:fld>
            <a:endParaRPr lang="es-ES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42486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316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3D16-7362-433F-BB17-EEEF31D4AF43}" type="datetimeFigureOut">
              <a:rPr lang="es-ES" smtClean="0"/>
              <a:t>11/20/13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AA55D-3E41-49DF-95D6-9E137408DAF5}" type="slidenum">
              <a:rPr lang="es-ES" smtClean="0"/>
              <a:t>‹#›</a:t>
            </a:fld>
            <a:endParaRPr lang="es-E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42486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12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D3D16-7362-433F-BB17-EEEF31D4AF43}" type="datetimeFigureOut">
              <a:rPr lang="es-ES" smtClean="0"/>
              <a:t>11/20/13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AA55D-3E41-49DF-95D6-9E137408DAF5}" type="slidenum">
              <a:rPr lang="es-ES" smtClean="0"/>
              <a:t>‹#›</a:t>
            </a:fld>
            <a:endParaRPr lang="es-E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6453336"/>
            <a:ext cx="1547664" cy="19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9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2400" strike="noStrike" kern="1200" cap="all" baseline="0">
          <a:solidFill>
            <a:schemeClr val="accent2"/>
          </a:solidFill>
          <a:latin typeface="Tahom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en-us/download/details.aspx?id=11910" TargetMode="External"/><Relationship Id="rId4" Type="http://schemas.openxmlformats.org/officeDocument/2006/relationships/hyperlink" Target="http://www.recx.co.uk/products/exeaudit.php" TargetMode="External"/><Relationship Id="rId5" Type="http://schemas.openxmlformats.org/officeDocument/2006/relationships/hyperlink" Target="http://blog.erratasec.com/search/label/LookingGlass%23.UodWXJ2DN9A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www.vulnex.com" TargetMode="External"/><Relationship Id="rId5" Type="http://schemas.openxmlformats.org/officeDocument/2006/relationships/hyperlink" Target="http://www.simonroses.com/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hyperlink" Target="http://www.vulnex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png"/><Relationship Id="rId12" Type="http://schemas.openxmlformats.org/officeDocument/2006/relationships/image" Target="../media/image30.png"/><Relationship Id="rId13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6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6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research@vulnex.com" TargetMode="External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ubuntu.com/Security/Features" TargetMode="External"/><Relationship Id="rId4" Type="http://schemas.openxmlformats.org/officeDocument/2006/relationships/hyperlink" Target="http://msdn.microsoft.com/en-us/library/9s7c9wdw.aspx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://www.vulnex.co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90144" y="2202981"/>
            <a:ext cx="75408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Verify Your Software</a:t>
            </a:r>
          </a:p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for Security Bugs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3714" y="4437112"/>
            <a:ext cx="8320474" cy="0"/>
          </a:xfrm>
          <a:prstGeom prst="line">
            <a:avLst/>
          </a:prstGeom>
          <a:ln w="31750">
            <a:solidFill>
              <a:srgbClr val="C00000"/>
            </a:solidFill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42486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85178" y="4941168"/>
            <a:ext cx="2751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/>
              <a:t>AppSecUSA</a:t>
            </a:r>
            <a:endParaRPr lang="en-US" b="1" dirty="0" smtClean="0"/>
          </a:p>
          <a:p>
            <a:pPr algn="ctr"/>
            <a:r>
              <a:rPr lang="en-US" b="1" dirty="0" smtClean="0"/>
              <a:t>New York City 2013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25144"/>
            <a:ext cx="2142196" cy="195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2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175490" y="140576"/>
            <a:ext cx="8644981" cy="990596"/>
          </a:xfrm>
        </p:spPr>
        <p:txBody>
          <a:bodyPr>
            <a:normAutofit/>
          </a:bodyPr>
          <a:lstStyle/>
          <a:p>
            <a:pPr algn="l"/>
            <a:r>
              <a:rPr lang="es-ES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1. IT’</a:t>
            </a:r>
            <a:r>
              <a:rPr lang="en-US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 about saving money! </a:t>
            </a:r>
            <a:endParaRPr lang="en-US" sz="2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28092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75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175490" y="140576"/>
            <a:ext cx="8644981" cy="990596"/>
          </a:xfrm>
        </p:spPr>
        <p:txBody>
          <a:bodyPr>
            <a:normAutofit/>
          </a:bodyPr>
          <a:lstStyle/>
          <a:p>
            <a:pPr algn="l"/>
            <a:r>
              <a:rPr lang="es-ES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1. </a:t>
            </a:r>
            <a:r>
              <a:rPr lang="en-US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OTHER VERIFICATION TOOLS </a:t>
            </a:r>
            <a:endParaRPr lang="en-US" sz="2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/>
          <p:cNvSpPr txBox="1">
            <a:spLocks noGrp="1"/>
          </p:cNvSpPr>
          <p:nvPr>
            <p:ph idx="1"/>
          </p:nvPr>
        </p:nvSpPr>
        <p:spPr>
          <a:xfrm>
            <a:off x="254004" y="1237686"/>
            <a:ext cx="7931220" cy="5431674"/>
          </a:xfrm>
        </p:spPr>
        <p:txBody>
          <a:bodyPr>
            <a:normAutofit/>
          </a:bodyPr>
          <a:lstStyle/>
          <a:p>
            <a:pPr lvl="0" algn="just">
              <a:buClr>
                <a:srgbClr val="C00000"/>
              </a:buClr>
            </a:pPr>
            <a:endParaRPr lang="en-US" sz="1800" dirty="0">
              <a:cs typeface="Calibri"/>
            </a:endParaRPr>
          </a:p>
          <a:p>
            <a:pPr lvl="0">
              <a:buClr>
                <a:srgbClr val="C00000"/>
              </a:buClr>
            </a:pPr>
            <a:r>
              <a:rPr lang="en-US" sz="2600" dirty="0" smtClean="0">
                <a:cs typeface="Calibri"/>
              </a:rPr>
              <a:t>Microsoft BinScope</a:t>
            </a:r>
            <a:r>
              <a:rPr lang="en-US" sz="2600" dirty="0">
                <a:cs typeface="Calibri"/>
              </a:rPr>
              <a:t/>
            </a:r>
            <a:br>
              <a:rPr lang="en-US" sz="2600" dirty="0">
                <a:cs typeface="Calibri"/>
              </a:rPr>
            </a:br>
            <a:r>
              <a:rPr lang="en-US" sz="2600" dirty="0">
                <a:cs typeface="Calibri"/>
                <a:hlinkClick r:id="rId3"/>
              </a:rPr>
              <a:t>http://</a:t>
            </a:r>
            <a:r>
              <a:rPr lang="en-US" sz="2600" dirty="0" smtClean="0">
                <a:cs typeface="Calibri"/>
                <a:hlinkClick r:id="rId3"/>
              </a:rPr>
              <a:t>www.microsoft.com/en-us/download/details.aspx?id=11910</a:t>
            </a:r>
            <a:endParaRPr lang="en-US" sz="2600" dirty="0" smtClean="0">
              <a:cs typeface="Calibri"/>
            </a:endParaRPr>
          </a:p>
          <a:p>
            <a:pPr lvl="0">
              <a:buClr>
                <a:srgbClr val="C00000"/>
              </a:buClr>
            </a:pPr>
            <a:endParaRPr lang="en-US" sz="2600" dirty="0">
              <a:cs typeface="Calibri"/>
            </a:endParaRPr>
          </a:p>
          <a:p>
            <a:pPr lvl="0">
              <a:buClr>
                <a:srgbClr val="C00000"/>
              </a:buClr>
            </a:pPr>
            <a:r>
              <a:rPr lang="en-US" sz="2600" dirty="0" smtClean="0">
                <a:cs typeface="Calibri"/>
              </a:rPr>
              <a:t>RECX Binary Assurance </a:t>
            </a:r>
            <a:r>
              <a:rPr lang="en-US" sz="2600" dirty="0">
                <a:cs typeface="Calibri"/>
              </a:rPr>
              <a:t>for Windows</a:t>
            </a:r>
            <a:br>
              <a:rPr lang="en-US" sz="2600" dirty="0">
                <a:cs typeface="Calibri"/>
              </a:rPr>
            </a:br>
            <a:r>
              <a:rPr lang="en-US" sz="2600" dirty="0">
                <a:cs typeface="Calibri"/>
                <a:hlinkClick r:id="rId4"/>
              </a:rPr>
              <a:t>http://</a:t>
            </a:r>
            <a:r>
              <a:rPr lang="en-US" sz="2600" dirty="0" smtClean="0">
                <a:cs typeface="Calibri"/>
                <a:hlinkClick r:id="rId4"/>
              </a:rPr>
              <a:t>www.recx.co.uk/products/exeaudit.php</a:t>
            </a:r>
            <a:endParaRPr lang="en-US" sz="2600" dirty="0" smtClean="0">
              <a:cs typeface="Calibri"/>
            </a:endParaRPr>
          </a:p>
          <a:p>
            <a:pPr lvl="0">
              <a:buClr>
                <a:srgbClr val="C00000"/>
              </a:buClr>
            </a:pPr>
            <a:endParaRPr lang="en-US" sz="2600" dirty="0">
              <a:cs typeface="Calibri"/>
            </a:endParaRPr>
          </a:p>
          <a:p>
            <a:pPr lvl="0">
              <a:buClr>
                <a:srgbClr val="C00000"/>
              </a:buClr>
            </a:pPr>
            <a:r>
              <a:rPr lang="en-US" sz="2600" dirty="0" smtClean="0">
                <a:cs typeface="Calibri"/>
              </a:rPr>
              <a:t>ErrataSec</a:t>
            </a:r>
            <a:r>
              <a:rPr lang="en-US" sz="2600" dirty="0">
                <a:cs typeface="Calibri"/>
              </a:rPr>
              <a:t> Looking Glass</a:t>
            </a:r>
            <a:br>
              <a:rPr lang="en-US" sz="2600" dirty="0">
                <a:cs typeface="Calibri"/>
              </a:rPr>
            </a:br>
            <a:r>
              <a:rPr lang="en-US" sz="2600" dirty="0">
                <a:cs typeface="Calibri"/>
                <a:hlinkClick r:id="rId5"/>
              </a:rPr>
              <a:t>http://blog.erratasec.com/search/label/LookingGlass#.</a:t>
            </a:r>
            <a:r>
              <a:rPr lang="en-US" sz="2600" dirty="0" smtClean="0">
                <a:cs typeface="Calibri"/>
                <a:hlinkClick r:id="rId5"/>
              </a:rPr>
              <a:t>UodWXJ2DN9A</a:t>
            </a:r>
            <a:endParaRPr lang="en-US" sz="2600" dirty="0" smtClean="0">
              <a:cs typeface="Calibri"/>
            </a:endParaRPr>
          </a:p>
          <a:p>
            <a:pPr lvl="0">
              <a:buClr>
                <a:srgbClr val="C00000"/>
              </a:buClr>
            </a:pPr>
            <a:endParaRPr lang="en-US" dirty="0" smtClean="0">
              <a:cs typeface="Calibri"/>
            </a:endParaRPr>
          </a:p>
          <a:p>
            <a:pPr lvl="0">
              <a:buClr>
                <a:srgbClr val="C00000"/>
              </a:buClr>
            </a:pPr>
            <a:endParaRPr lang="en-US" dirty="0">
              <a:cs typeface="Calibri"/>
            </a:endParaRPr>
          </a:p>
          <a:p>
            <a:pPr lvl="0">
              <a:buClr>
                <a:srgbClr val="C00000"/>
              </a:buClr>
            </a:pPr>
            <a:endParaRPr lang="en-US" dirty="0" smtClean="0">
              <a:cs typeface="Calibri"/>
            </a:endParaRPr>
          </a:p>
          <a:p>
            <a:pPr lvl="0" algn="just">
              <a:buClr>
                <a:srgbClr val="C00000"/>
              </a:buClr>
            </a:pPr>
            <a:endParaRPr lang="en-US" dirty="0">
              <a:cs typeface="Calibri"/>
            </a:endParaRPr>
          </a:p>
          <a:p>
            <a:pPr>
              <a:buClr>
                <a:srgbClr val="C00000"/>
              </a:buClr>
            </a:pPr>
            <a:endParaRPr lang="en-US" dirty="0">
              <a:cs typeface="Calibri"/>
            </a:endParaRPr>
          </a:p>
          <a:p>
            <a:pPr lvl="0"/>
            <a:endParaRPr lang="es-ES" dirty="0">
              <a:cs typeface="Calibri"/>
            </a:endParaRPr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575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175490" y="140576"/>
            <a:ext cx="8644981" cy="990596"/>
          </a:xfrm>
        </p:spPr>
        <p:txBody>
          <a:bodyPr>
            <a:normAutofit/>
          </a:bodyPr>
          <a:lstStyle/>
          <a:p>
            <a:pPr algn="l"/>
            <a:r>
              <a:rPr lang="es-ES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1. </a:t>
            </a:r>
            <a:r>
              <a:rPr lang="en-US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BinScope </a:t>
            </a:r>
            <a:endParaRPr lang="en-US" sz="2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/>
          <p:cNvSpPr txBox="1">
            <a:spLocks noGrp="1"/>
          </p:cNvSpPr>
          <p:nvPr>
            <p:ph idx="1"/>
          </p:nvPr>
        </p:nvSpPr>
        <p:spPr>
          <a:xfrm>
            <a:off x="254004" y="1237686"/>
            <a:ext cx="7931220" cy="5431674"/>
          </a:xfrm>
        </p:spPr>
        <p:txBody>
          <a:bodyPr>
            <a:normAutofit/>
          </a:bodyPr>
          <a:lstStyle/>
          <a:p>
            <a:pPr lvl="0" algn="just">
              <a:buClr>
                <a:srgbClr val="C00000"/>
              </a:buClr>
            </a:pPr>
            <a:endParaRPr lang="en-US" sz="1800" dirty="0">
              <a:cs typeface="Calibri"/>
            </a:endParaRPr>
          </a:p>
          <a:p>
            <a:pPr lvl="0" algn="just">
              <a:buClr>
                <a:srgbClr val="C00000"/>
              </a:buClr>
            </a:pPr>
            <a:endParaRPr lang="en-US" dirty="0">
              <a:cs typeface="Calibri"/>
            </a:endParaRPr>
          </a:p>
          <a:p>
            <a:pPr>
              <a:buClr>
                <a:srgbClr val="C00000"/>
              </a:buClr>
            </a:pPr>
            <a:endParaRPr lang="en-US" dirty="0">
              <a:cs typeface="Calibri"/>
            </a:endParaRPr>
          </a:p>
          <a:p>
            <a:pPr lvl="0"/>
            <a:endParaRPr lang="es-ES" dirty="0">
              <a:cs typeface="Calibri"/>
            </a:endParaRPr>
          </a:p>
          <a:p>
            <a:pPr lvl="0"/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352928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70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175490" y="140576"/>
            <a:ext cx="8644981" cy="990596"/>
          </a:xfrm>
        </p:spPr>
        <p:txBody>
          <a:bodyPr>
            <a:normAutofit/>
          </a:bodyPr>
          <a:lstStyle/>
          <a:p>
            <a:pPr algn="l"/>
            <a:r>
              <a:rPr lang="es-ES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1. </a:t>
            </a:r>
            <a:r>
              <a:rPr lang="en-US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CURRENT VERIFICATION TOOLS </a:t>
            </a:r>
            <a:endParaRPr lang="en-US" sz="2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/>
          <p:cNvSpPr txBox="1">
            <a:spLocks noGrp="1"/>
          </p:cNvSpPr>
          <p:nvPr>
            <p:ph idx="1"/>
          </p:nvPr>
        </p:nvSpPr>
        <p:spPr>
          <a:xfrm>
            <a:off x="254004" y="1237686"/>
            <a:ext cx="8422452" cy="5431674"/>
          </a:xfrm>
        </p:spPr>
        <p:txBody>
          <a:bodyPr>
            <a:normAutofit/>
          </a:bodyPr>
          <a:lstStyle/>
          <a:p>
            <a:pPr lvl="0" algn="just">
              <a:buClr>
                <a:srgbClr val="C00000"/>
              </a:buClr>
            </a:pPr>
            <a:r>
              <a:rPr lang="en-US" sz="2400" dirty="0" smtClean="0">
                <a:cs typeface="Calibri"/>
              </a:rPr>
              <a:t>Platform specific</a:t>
            </a:r>
          </a:p>
          <a:p>
            <a:pPr lvl="1" algn="just">
              <a:buClr>
                <a:srgbClr val="C00000"/>
              </a:buClr>
            </a:pPr>
            <a:r>
              <a:rPr lang="en-US" sz="2400" dirty="0" smtClean="0">
                <a:cs typeface="Calibri"/>
              </a:rPr>
              <a:t>Windows: BinScope, Looking Glass &amp; </a:t>
            </a:r>
            <a:r>
              <a:rPr lang="en-US" sz="2400" dirty="0">
                <a:cs typeface="Calibri"/>
              </a:rPr>
              <a:t>Binary </a:t>
            </a:r>
            <a:r>
              <a:rPr lang="en-US" sz="2400" dirty="0" smtClean="0">
                <a:cs typeface="Calibri"/>
              </a:rPr>
              <a:t>Assurance</a:t>
            </a:r>
          </a:p>
          <a:p>
            <a:pPr lvl="1" algn="just">
              <a:buClr>
                <a:srgbClr val="C00000"/>
              </a:buClr>
            </a:pPr>
            <a:r>
              <a:rPr lang="en-US" sz="2400" dirty="0" smtClean="0">
                <a:cs typeface="Calibri"/>
              </a:rPr>
              <a:t>Linux: checksec.sh and custom scripts</a:t>
            </a:r>
          </a:p>
          <a:p>
            <a:pPr lvl="1" algn="just">
              <a:buClr>
                <a:srgbClr val="C00000"/>
              </a:buClr>
            </a:pPr>
            <a:endParaRPr lang="en-US" sz="2400" dirty="0">
              <a:cs typeface="Calibri"/>
            </a:endParaRPr>
          </a:p>
          <a:p>
            <a:pPr algn="just">
              <a:buClr>
                <a:srgbClr val="C00000"/>
              </a:buClr>
            </a:pPr>
            <a:r>
              <a:rPr lang="en-US" sz="2400" dirty="0">
                <a:cs typeface="Calibri"/>
              </a:rPr>
              <a:t>Limited set of </a:t>
            </a:r>
            <a:r>
              <a:rPr lang="en-US" sz="2400" dirty="0" smtClean="0">
                <a:cs typeface="Calibri"/>
              </a:rPr>
              <a:t>checks</a:t>
            </a:r>
          </a:p>
          <a:p>
            <a:pPr lvl="1" algn="just">
              <a:buClr>
                <a:srgbClr val="C00000"/>
              </a:buClr>
            </a:pPr>
            <a:r>
              <a:rPr lang="en-US" sz="2400" dirty="0" smtClean="0">
                <a:cs typeface="Calibri"/>
              </a:rPr>
              <a:t>Check for defenses but what about:</a:t>
            </a:r>
          </a:p>
          <a:p>
            <a:pPr lvl="2" algn="just">
              <a:buClr>
                <a:srgbClr val="C00000"/>
              </a:buClr>
            </a:pPr>
            <a:r>
              <a:rPr lang="en-US" sz="2000" dirty="0" smtClean="0">
                <a:cs typeface="Calibri"/>
              </a:rPr>
              <a:t>Compiler used</a:t>
            </a:r>
          </a:p>
          <a:p>
            <a:pPr lvl="2" algn="just">
              <a:buClr>
                <a:srgbClr val="C00000"/>
              </a:buClr>
            </a:pPr>
            <a:r>
              <a:rPr lang="en-US" sz="2000" dirty="0" smtClean="0">
                <a:cs typeface="Calibri"/>
              </a:rPr>
              <a:t>External libs used</a:t>
            </a:r>
          </a:p>
          <a:p>
            <a:pPr lvl="2" algn="just">
              <a:buClr>
                <a:srgbClr val="C00000"/>
              </a:buClr>
            </a:pPr>
            <a:r>
              <a:rPr lang="en-US" sz="2000" dirty="0" smtClean="0">
                <a:cs typeface="Calibri"/>
              </a:rPr>
              <a:t>Malware</a:t>
            </a:r>
          </a:p>
          <a:p>
            <a:pPr lvl="2" algn="just">
              <a:buClr>
                <a:srgbClr val="C00000"/>
              </a:buClr>
            </a:pPr>
            <a:r>
              <a:rPr lang="en-US" sz="2000" dirty="0" smtClean="0">
                <a:cs typeface="Calibri"/>
              </a:rPr>
              <a:t>You name it… </a:t>
            </a:r>
            <a:endParaRPr lang="en-US" sz="2000" dirty="0">
              <a:cs typeface="Calibri"/>
            </a:endParaRPr>
          </a:p>
          <a:p>
            <a:pPr algn="just">
              <a:buClr>
                <a:srgbClr val="C00000"/>
              </a:buClr>
            </a:pPr>
            <a:endParaRPr lang="en-US" sz="2400" dirty="0">
              <a:cs typeface="Calibri"/>
            </a:endParaRPr>
          </a:p>
          <a:p>
            <a:pPr algn="just">
              <a:buClr>
                <a:srgbClr val="C00000"/>
              </a:buClr>
            </a:pPr>
            <a:r>
              <a:rPr lang="en-US" sz="2400" dirty="0" smtClean="0">
                <a:cs typeface="Calibri"/>
              </a:rPr>
              <a:t>Not easy to extend</a:t>
            </a:r>
          </a:p>
          <a:p>
            <a:pPr algn="just">
              <a:buClr>
                <a:srgbClr val="C00000"/>
              </a:buClr>
            </a:pPr>
            <a:endParaRPr lang="en-US" sz="2400" dirty="0">
              <a:cs typeface="Calibri"/>
            </a:endParaRPr>
          </a:p>
          <a:p>
            <a:pPr algn="just">
              <a:buClr>
                <a:srgbClr val="C00000"/>
              </a:buClr>
            </a:pPr>
            <a:endParaRPr lang="en-US" sz="2400" dirty="0" smtClean="0">
              <a:cs typeface="Calibri"/>
            </a:endParaRPr>
          </a:p>
          <a:p>
            <a:pPr algn="just">
              <a:buClr>
                <a:srgbClr val="C00000"/>
              </a:buClr>
            </a:pPr>
            <a:endParaRPr lang="en-US" dirty="0">
              <a:cs typeface="Calibri"/>
            </a:endParaRPr>
          </a:p>
          <a:p>
            <a:pPr algn="just">
              <a:buClr>
                <a:srgbClr val="C00000"/>
              </a:buClr>
            </a:pPr>
            <a:endParaRPr lang="en-US" dirty="0">
              <a:cs typeface="Calibri"/>
            </a:endParaRPr>
          </a:p>
          <a:p>
            <a:pPr>
              <a:buClr>
                <a:srgbClr val="C00000"/>
              </a:buClr>
            </a:pPr>
            <a:endParaRPr lang="en-US" dirty="0">
              <a:cs typeface="Calibri"/>
            </a:endParaRPr>
          </a:p>
          <a:p>
            <a:pPr lvl="0"/>
            <a:endParaRPr lang="es-ES" dirty="0">
              <a:cs typeface="Calibri"/>
            </a:endParaRPr>
          </a:p>
          <a:p>
            <a:pPr lvl="0"/>
            <a:endParaRPr lang="es-E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861048"/>
            <a:ext cx="1917141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70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175490" y="140576"/>
            <a:ext cx="8644981" cy="990596"/>
          </a:xfrm>
        </p:spPr>
        <p:txBody>
          <a:bodyPr>
            <a:normAutofit/>
          </a:bodyPr>
          <a:lstStyle/>
          <a:p>
            <a:pPr algn="l"/>
            <a:r>
              <a:rPr lang="es-ES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1. </a:t>
            </a:r>
            <a:r>
              <a:rPr lang="en-US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BINARY INTELLIGENCE</a:t>
            </a:r>
            <a:endParaRPr lang="en-US" sz="2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04679"/>
            <a:ext cx="2087580" cy="250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8000" y="4656618"/>
            <a:ext cx="189934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Security Mitigations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188100" y="1597441"/>
            <a:ext cx="189934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Compiler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95216" y="1412776"/>
            <a:ext cx="216024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File Information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293098" y="4870443"/>
            <a:ext cx="246249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Vulnerabilities</a:t>
            </a:r>
            <a:endParaRPr lang="en-US" sz="2400" dirty="0"/>
          </a:p>
        </p:txBody>
      </p:sp>
      <p:sp>
        <p:nvSpPr>
          <p:cNvPr id="7" name="Right Arrow 6"/>
          <p:cNvSpPr/>
          <p:nvPr/>
        </p:nvSpPr>
        <p:spPr>
          <a:xfrm rot="1996220">
            <a:off x="2602593" y="2542233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ight Arrow 11"/>
          <p:cNvSpPr/>
          <p:nvPr/>
        </p:nvSpPr>
        <p:spPr>
          <a:xfrm rot="19040898">
            <a:off x="2584622" y="5137803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ight Arrow 12"/>
          <p:cNvSpPr/>
          <p:nvPr/>
        </p:nvSpPr>
        <p:spPr>
          <a:xfrm rot="7780475">
            <a:off x="5381548" y="2478171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ight Arrow 13"/>
          <p:cNvSpPr/>
          <p:nvPr/>
        </p:nvSpPr>
        <p:spPr>
          <a:xfrm rot="13020430">
            <a:off x="5326705" y="4370997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898094" y="2258822"/>
            <a:ext cx="1760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Timestamp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369580" y="2243773"/>
            <a:ext cx="1324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Version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98094" y="5589240"/>
            <a:ext cx="20970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ASLR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Stack Cookies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400764" y="5487615"/>
            <a:ext cx="1954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Unsafe API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Weak Crypto</a:t>
            </a:r>
          </a:p>
        </p:txBody>
      </p:sp>
    </p:spTree>
    <p:extLst>
      <p:ext uri="{BB962C8B-B14F-4D97-AF65-F5344CB8AC3E}">
        <p14:creationId xmlns:p14="http://schemas.microsoft.com/office/powerpoint/2010/main" val="25535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53" y="2492896"/>
            <a:ext cx="842486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90" y="3892205"/>
            <a:ext cx="842486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 noGrp="1"/>
          </p:cNvSpPr>
          <p:nvPr>
            <p:ph type="ctrTitle"/>
          </p:nvPr>
        </p:nvSpPr>
        <p:spPr>
          <a:xfrm>
            <a:off x="566538" y="2468953"/>
            <a:ext cx="7772400" cy="1470025"/>
          </a:xfrm>
        </p:spPr>
        <p:txBody>
          <a:bodyPr>
            <a:normAutofit/>
          </a:bodyPr>
          <a:lstStyle/>
          <a:p>
            <a:pPr lvl="0"/>
            <a:r>
              <a:rPr lang="es-E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Calibri"/>
              </a:rPr>
              <a:t>2. 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Calibri"/>
              </a:rPr>
              <a:t>BinSecSweeper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118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251520" y="116632"/>
            <a:ext cx="8229604" cy="990596"/>
          </a:xfrm>
        </p:spPr>
        <p:txBody>
          <a:bodyPr>
            <a:normAutofit/>
          </a:bodyPr>
          <a:lstStyle/>
          <a:p>
            <a:pPr lvl="0" algn="l"/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2.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WHY BINSECSWEEPER?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812" y="5858859"/>
            <a:ext cx="191039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arcador de contenido 2"/>
          <p:cNvSpPr txBox="1">
            <a:spLocks noGrp="1"/>
          </p:cNvSpPr>
          <p:nvPr>
            <p:ph idx="1"/>
          </p:nvPr>
        </p:nvSpPr>
        <p:spPr>
          <a:xfrm>
            <a:off x="254004" y="1237686"/>
            <a:ext cx="8422452" cy="5287658"/>
          </a:xfrm>
        </p:spPr>
        <p:txBody>
          <a:bodyPr>
            <a:normAutofit/>
          </a:bodyPr>
          <a:lstStyle/>
          <a:p>
            <a:pPr algn="just">
              <a:buClr>
                <a:srgbClr val="C00000"/>
              </a:buClr>
            </a:pPr>
            <a:r>
              <a:rPr lang="en-US" sz="1900" dirty="0">
                <a:cs typeface="Calibri"/>
              </a:rPr>
              <a:t>BinSecSweeper is VULNEX binary security verification tool to ensure applications have been built in compliance with Application Assurance best </a:t>
            </a:r>
            <a:r>
              <a:rPr lang="en-US" sz="1900" dirty="0" smtClean="0">
                <a:cs typeface="Calibri"/>
              </a:rPr>
              <a:t>practices</a:t>
            </a:r>
          </a:p>
          <a:p>
            <a:pPr algn="just">
              <a:buClr>
                <a:srgbClr val="C00000"/>
              </a:buClr>
            </a:pPr>
            <a:endParaRPr lang="en-US" sz="1900" dirty="0">
              <a:cs typeface="Calibri"/>
            </a:endParaRPr>
          </a:p>
          <a:p>
            <a:pPr algn="just">
              <a:buClr>
                <a:srgbClr val="C00000"/>
              </a:buClr>
            </a:pPr>
            <a:r>
              <a:rPr lang="en-US" sz="1900" dirty="0">
                <a:cs typeface="Calibri"/>
              </a:rPr>
              <a:t>The goal for BinSecSweeper is a </a:t>
            </a:r>
            <a:r>
              <a:rPr lang="en-US" sz="1900" dirty="0" smtClean="0">
                <a:cs typeface="Calibri"/>
              </a:rPr>
              <a:t>tool:</a:t>
            </a:r>
          </a:p>
          <a:p>
            <a:pPr algn="just">
              <a:buClr>
                <a:srgbClr val="C00000"/>
              </a:buClr>
            </a:pPr>
            <a:endParaRPr lang="en-US" sz="1900" dirty="0" smtClean="0">
              <a:cs typeface="Calibri"/>
            </a:endParaRPr>
          </a:p>
          <a:p>
            <a:pPr lvl="1" algn="just">
              <a:buClr>
                <a:srgbClr val="C00000"/>
              </a:buClr>
            </a:pPr>
            <a:r>
              <a:rPr lang="en-US" sz="1500" dirty="0" smtClean="0">
                <a:cs typeface="Calibri"/>
              </a:rPr>
              <a:t>Developers </a:t>
            </a:r>
            <a:r>
              <a:rPr lang="en-US" sz="1500" dirty="0">
                <a:cs typeface="Calibri"/>
              </a:rPr>
              <a:t>can use to verify their output binaries are safe after compilation and before releasing their products </a:t>
            </a:r>
            <a:endParaRPr lang="en-US" sz="1500" dirty="0" smtClean="0">
              <a:cs typeface="Calibri"/>
            </a:endParaRPr>
          </a:p>
          <a:p>
            <a:pPr lvl="1" algn="just">
              <a:buClr>
                <a:srgbClr val="C00000"/>
              </a:buClr>
            </a:pPr>
            <a:r>
              <a:rPr lang="en-US" sz="1500" dirty="0" smtClean="0">
                <a:cs typeface="Calibri"/>
              </a:rPr>
              <a:t>IT </a:t>
            </a:r>
            <a:r>
              <a:rPr lang="en-US" sz="1500" dirty="0">
                <a:cs typeface="Calibri"/>
              </a:rPr>
              <a:t>security pros to scan their infrastructure to identify binaries with weak security defenses or vulnerabilities. </a:t>
            </a:r>
            <a:endParaRPr lang="en-US" sz="1500" dirty="0" smtClean="0">
              <a:cs typeface="Calibri"/>
            </a:endParaRPr>
          </a:p>
          <a:p>
            <a:pPr algn="just">
              <a:buClr>
                <a:srgbClr val="C00000"/>
              </a:buClr>
            </a:pPr>
            <a:endParaRPr lang="en-US" sz="1900" dirty="0">
              <a:cs typeface="Calibri"/>
            </a:endParaRPr>
          </a:p>
          <a:p>
            <a:pPr algn="just">
              <a:buClr>
                <a:srgbClr val="C00000"/>
              </a:buClr>
            </a:pPr>
            <a:r>
              <a:rPr lang="en-US" sz="1900" dirty="0">
                <a:cs typeface="Calibri"/>
              </a:rPr>
              <a:t>BinSecSweeper is a cross platform tool (works on Windows and Linux) and can scan different </a:t>
            </a:r>
            <a:r>
              <a:rPr lang="en-US" sz="1900" dirty="0" smtClean="0">
                <a:cs typeface="Calibri"/>
              </a:rPr>
              <a:t>file </a:t>
            </a:r>
            <a:r>
              <a:rPr lang="en-US" sz="1900" dirty="0">
                <a:cs typeface="Calibri"/>
              </a:rPr>
              <a:t>formats: PE and ELF. </a:t>
            </a:r>
          </a:p>
          <a:p>
            <a:pPr lvl="0"/>
            <a:endParaRPr lang="es-ES" dirty="0">
              <a:cs typeface="Calibri"/>
            </a:endParaRPr>
          </a:p>
          <a:p>
            <a:pPr lvl="0"/>
            <a:endParaRPr lang="es-E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051984"/>
            <a:ext cx="5183560" cy="161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5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251520" y="116632"/>
            <a:ext cx="8229604" cy="990596"/>
          </a:xfrm>
        </p:spPr>
        <p:txBody>
          <a:bodyPr>
            <a:normAutofit/>
          </a:bodyPr>
          <a:lstStyle/>
          <a:p>
            <a:pPr lvl="0" algn="l"/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2.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features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812" y="5858859"/>
            <a:ext cx="191039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arcador de contenido 2"/>
          <p:cNvSpPr txBox="1">
            <a:spLocks noGrp="1"/>
          </p:cNvSpPr>
          <p:nvPr>
            <p:ph idx="1"/>
          </p:nvPr>
        </p:nvSpPr>
        <p:spPr>
          <a:xfrm>
            <a:off x="254004" y="1237686"/>
            <a:ext cx="8422452" cy="5287658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C00000"/>
              </a:buClr>
            </a:pPr>
            <a:r>
              <a:rPr lang="en-US" sz="2400" dirty="0" smtClean="0">
                <a:cs typeface="Calibri"/>
              </a:rPr>
              <a:t>100% open source </a:t>
            </a:r>
          </a:p>
          <a:p>
            <a:pPr>
              <a:buClr>
                <a:srgbClr val="C00000"/>
              </a:buClr>
            </a:pPr>
            <a:endParaRPr lang="en-US" sz="2400" dirty="0" smtClean="0">
              <a:cs typeface="Calibri"/>
            </a:endParaRPr>
          </a:p>
          <a:p>
            <a:pPr>
              <a:buClr>
                <a:srgbClr val="C00000"/>
              </a:buClr>
            </a:pPr>
            <a:r>
              <a:rPr lang="en-US" sz="2400" dirty="0" smtClean="0">
                <a:cs typeface="Calibri"/>
              </a:rPr>
              <a:t>Easy to use </a:t>
            </a:r>
          </a:p>
          <a:p>
            <a:pPr>
              <a:buClr>
                <a:srgbClr val="C00000"/>
              </a:buClr>
            </a:pPr>
            <a:endParaRPr lang="en-US" sz="2400" dirty="0" smtClean="0">
              <a:cs typeface="Calibri"/>
            </a:endParaRPr>
          </a:p>
          <a:p>
            <a:pPr>
              <a:buClr>
                <a:srgbClr val="C00000"/>
              </a:buClr>
            </a:pPr>
            <a:r>
              <a:rPr lang="en-US" sz="2400" dirty="0" smtClean="0">
                <a:cs typeface="Calibri"/>
              </a:rPr>
              <a:t>Cross-platform </a:t>
            </a:r>
            <a:r>
              <a:rPr lang="en-US" sz="2400" dirty="0">
                <a:cs typeface="Calibri"/>
              </a:rPr>
              <a:t>works on Windows &amp; Linux </a:t>
            </a:r>
          </a:p>
          <a:p>
            <a:pPr>
              <a:buClr>
                <a:srgbClr val="C00000"/>
              </a:buClr>
            </a:pPr>
            <a:endParaRPr lang="en-US" sz="2400" dirty="0" smtClean="0">
              <a:cs typeface="Calibri"/>
            </a:endParaRPr>
          </a:p>
          <a:p>
            <a:pPr>
              <a:buClr>
                <a:srgbClr val="C00000"/>
              </a:buClr>
            </a:pPr>
            <a:r>
              <a:rPr lang="en-US" sz="2400" dirty="0" smtClean="0">
                <a:cs typeface="Calibri"/>
              </a:rPr>
              <a:t>Scans </a:t>
            </a:r>
            <a:r>
              <a:rPr lang="en-US" sz="2400" dirty="0">
                <a:cs typeface="Calibri"/>
              </a:rPr>
              <a:t>Windows (PE) and Unix (ELF) files for security checks </a:t>
            </a:r>
          </a:p>
          <a:p>
            <a:pPr>
              <a:buClr>
                <a:srgbClr val="C00000"/>
              </a:buClr>
            </a:pPr>
            <a:endParaRPr lang="es-ES" sz="2400" dirty="0" smtClean="0">
              <a:cs typeface="Calibri"/>
            </a:endParaRPr>
          </a:p>
          <a:p>
            <a:pPr>
              <a:buClr>
                <a:srgbClr val="C00000"/>
              </a:buClr>
            </a:pPr>
            <a:r>
              <a:rPr lang="en-US" sz="2400" dirty="0" smtClean="0">
                <a:cs typeface="Calibri"/>
              </a:rPr>
              <a:t>Configurable </a:t>
            </a:r>
          </a:p>
          <a:p>
            <a:pPr>
              <a:buClr>
                <a:srgbClr val="C00000"/>
              </a:buClr>
            </a:pPr>
            <a:endParaRPr lang="en-US" sz="2400" dirty="0" smtClean="0">
              <a:cs typeface="Calibri"/>
            </a:endParaRPr>
          </a:p>
          <a:p>
            <a:pPr>
              <a:buClr>
                <a:srgbClr val="C00000"/>
              </a:buClr>
            </a:pPr>
            <a:r>
              <a:rPr lang="en-US" sz="2400" dirty="0" smtClean="0">
                <a:cs typeface="Calibri"/>
              </a:rPr>
              <a:t>Extensible by plugins </a:t>
            </a:r>
          </a:p>
          <a:p>
            <a:pPr>
              <a:buClr>
                <a:srgbClr val="C00000"/>
              </a:buClr>
            </a:pPr>
            <a:endParaRPr lang="en-US" sz="2400" dirty="0" smtClean="0">
              <a:cs typeface="Calibri"/>
            </a:endParaRPr>
          </a:p>
          <a:p>
            <a:pPr>
              <a:buClr>
                <a:srgbClr val="C00000"/>
              </a:buClr>
            </a:pPr>
            <a:r>
              <a:rPr lang="en-US" sz="2400" dirty="0" smtClean="0">
                <a:cs typeface="Calibri"/>
              </a:rPr>
              <a:t>Reporting</a:t>
            </a:r>
          </a:p>
          <a:p>
            <a:pPr lvl="0">
              <a:buClr>
                <a:srgbClr val="C00000"/>
              </a:buClr>
            </a:pPr>
            <a:endParaRPr lang="en-US" sz="2200" dirty="0">
              <a:cs typeface="Calibri"/>
            </a:endParaRPr>
          </a:p>
          <a:p>
            <a:pPr lvl="0"/>
            <a:endParaRPr lang="es-ES" dirty="0">
              <a:cs typeface="Calibri"/>
            </a:endParaRPr>
          </a:p>
          <a:p>
            <a:pPr lvl="0"/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888" y="1196752"/>
            <a:ext cx="36861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55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251520" y="116632"/>
            <a:ext cx="8229604" cy="990596"/>
          </a:xfrm>
        </p:spPr>
        <p:txBody>
          <a:bodyPr>
            <a:normAutofit/>
          </a:bodyPr>
          <a:lstStyle/>
          <a:p>
            <a:pPr lvl="0" algn="l"/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2.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BINSECSWEEPER IN ACTION (I)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812" y="5858859"/>
            <a:ext cx="191039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2576"/>
            <a:ext cx="8568952" cy="514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7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251520" y="116632"/>
            <a:ext cx="8229604" cy="990596"/>
          </a:xfrm>
        </p:spPr>
        <p:txBody>
          <a:bodyPr>
            <a:normAutofit/>
          </a:bodyPr>
          <a:lstStyle/>
          <a:p>
            <a:pPr lvl="0" algn="l"/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2.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BINSECSWEEPER IN ACTION (II)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812" y="5858859"/>
            <a:ext cx="191039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96" y="1196752"/>
            <a:ext cx="8617584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3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42486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297477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ME?</a:t>
            </a:r>
            <a:endParaRPr lang="es-E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Simón Roses Femerling</a:t>
            </a:r>
            <a:endParaRPr lang="es-E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075240" cy="3951288"/>
          </a:xfrm>
        </p:spPr>
        <p:txBody>
          <a:bodyPr>
            <a:normAutofit/>
          </a:bodyPr>
          <a:lstStyle/>
          <a:p>
            <a:pPr defTabSz="914305">
              <a:lnSpc>
                <a:spcPct val="90000"/>
              </a:lnSpc>
              <a:spcBef>
                <a:spcPts val="544"/>
              </a:spcBef>
              <a:buClr>
                <a:srgbClr val="C00000"/>
              </a:buClr>
              <a:buSzPct val="85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 smtClean="0">
                <a:solidFill>
                  <a:srgbClr val="292934"/>
                </a:solidFill>
                <a:cs typeface="Calibri"/>
              </a:rPr>
              <a:t>Founder &amp; CEO, VULNEX </a:t>
            </a:r>
            <a:r>
              <a:rPr lang="en-US" dirty="0" smtClean="0">
                <a:solidFill>
                  <a:srgbClr val="292934"/>
                </a:solidFill>
                <a:cs typeface="Calibri"/>
                <a:hlinkClick r:id="rId4"/>
              </a:rPr>
              <a:t>www.vulnex.com</a:t>
            </a:r>
            <a:endParaRPr lang="en-US" dirty="0" smtClean="0">
              <a:solidFill>
                <a:srgbClr val="292934"/>
              </a:solidFill>
              <a:cs typeface="Calibri"/>
            </a:endParaRPr>
          </a:p>
          <a:p>
            <a:pPr marL="0" indent="0" defTabSz="914305">
              <a:lnSpc>
                <a:spcPct val="90000"/>
              </a:lnSpc>
              <a:spcBef>
                <a:spcPts val="544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dirty="0">
              <a:solidFill>
                <a:srgbClr val="292934"/>
              </a:solidFill>
              <a:cs typeface="Calibri"/>
            </a:endParaRPr>
          </a:p>
          <a:p>
            <a:pPr defTabSz="914305">
              <a:lnSpc>
                <a:spcPct val="90000"/>
              </a:lnSpc>
              <a:spcBef>
                <a:spcPts val="544"/>
              </a:spcBef>
              <a:buClr>
                <a:srgbClr val="C00000"/>
              </a:buClr>
              <a:buSzPct val="85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292934"/>
                </a:solidFill>
                <a:cs typeface="Calibri"/>
              </a:rPr>
              <a:t>Blog</a:t>
            </a:r>
            <a:r>
              <a:rPr lang="en-US" dirty="0" smtClean="0">
                <a:solidFill>
                  <a:srgbClr val="292934"/>
                </a:solidFill>
                <a:cs typeface="Calibri"/>
              </a:rPr>
              <a:t>:     </a:t>
            </a:r>
            <a:r>
              <a:rPr lang="en-US" dirty="0" smtClean="0">
                <a:solidFill>
                  <a:srgbClr val="292934"/>
                </a:solidFill>
                <a:cs typeface="Calibri"/>
                <a:hlinkClick r:id="rId5"/>
              </a:rPr>
              <a:t>www.simonroses.com</a:t>
            </a:r>
            <a:endParaRPr lang="en-US" dirty="0">
              <a:solidFill>
                <a:srgbClr val="292934"/>
              </a:solidFill>
              <a:cs typeface="Calibri"/>
            </a:endParaRPr>
          </a:p>
          <a:p>
            <a:pPr defTabSz="914305">
              <a:lnSpc>
                <a:spcPct val="90000"/>
              </a:lnSpc>
              <a:spcBef>
                <a:spcPts val="544"/>
              </a:spcBef>
              <a:buClr>
                <a:srgbClr val="C00000"/>
              </a:buClr>
              <a:buSzPct val="85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dirty="0">
              <a:solidFill>
                <a:srgbClr val="292934"/>
              </a:solidFill>
              <a:cs typeface="Calibri"/>
            </a:endParaRPr>
          </a:p>
          <a:p>
            <a:pPr defTabSz="914305">
              <a:lnSpc>
                <a:spcPct val="90000"/>
              </a:lnSpc>
              <a:spcBef>
                <a:spcPts val="544"/>
              </a:spcBef>
              <a:buClr>
                <a:srgbClr val="C00000"/>
              </a:buClr>
              <a:buSzPct val="85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292934"/>
                </a:solidFill>
                <a:cs typeface="Calibri"/>
              </a:rPr>
              <a:t>Twitter: </a:t>
            </a:r>
            <a:r>
              <a:rPr lang="en-US" dirty="0" smtClean="0">
                <a:solidFill>
                  <a:srgbClr val="292934"/>
                </a:solidFill>
                <a:cs typeface="Calibri"/>
              </a:rPr>
              <a:t>@</a:t>
            </a:r>
            <a:r>
              <a:rPr lang="en-US" dirty="0" err="1">
                <a:solidFill>
                  <a:srgbClr val="292934"/>
                </a:solidFill>
                <a:cs typeface="Calibri"/>
              </a:rPr>
              <a:t>simonroses</a:t>
            </a:r>
            <a:endParaRPr lang="en-US" dirty="0">
              <a:solidFill>
                <a:srgbClr val="292934"/>
              </a:solidFill>
              <a:cs typeface="Calibri"/>
            </a:endParaRPr>
          </a:p>
          <a:p>
            <a:pPr defTabSz="914305">
              <a:lnSpc>
                <a:spcPct val="90000"/>
              </a:lnSpc>
              <a:spcBef>
                <a:spcPts val="544"/>
              </a:spcBef>
              <a:buClr>
                <a:srgbClr val="C00000"/>
              </a:buClr>
              <a:buSzPct val="85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dirty="0">
              <a:solidFill>
                <a:srgbClr val="292934"/>
              </a:solidFill>
              <a:cs typeface="Calibri"/>
            </a:endParaRPr>
          </a:p>
          <a:p>
            <a:pPr defTabSz="914305">
              <a:lnSpc>
                <a:spcPct val="90000"/>
              </a:lnSpc>
              <a:spcBef>
                <a:spcPts val="544"/>
              </a:spcBef>
              <a:buClr>
                <a:srgbClr val="C00000"/>
              </a:buClr>
              <a:buSzPct val="85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kern="0" dirty="0" smtClean="0">
                <a:solidFill>
                  <a:srgbClr val="292934"/>
                </a:solidFill>
                <a:cs typeface="Calibri"/>
              </a:rPr>
              <a:t>Former Microsoft, PwC, @Stake</a:t>
            </a:r>
          </a:p>
          <a:p>
            <a:pPr defTabSz="914305">
              <a:lnSpc>
                <a:spcPct val="90000"/>
              </a:lnSpc>
              <a:spcBef>
                <a:spcPts val="544"/>
              </a:spcBef>
              <a:buClr>
                <a:srgbClr val="C00000"/>
              </a:buClr>
              <a:buSzPct val="85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kern="0" dirty="0" smtClean="0">
              <a:solidFill>
                <a:srgbClr val="292934"/>
              </a:solidFill>
              <a:cs typeface="Calibri"/>
            </a:endParaRPr>
          </a:p>
          <a:p>
            <a:pPr defTabSz="914305">
              <a:lnSpc>
                <a:spcPct val="90000"/>
              </a:lnSpc>
              <a:spcBef>
                <a:spcPts val="544"/>
              </a:spcBef>
              <a:buClr>
                <a:srgbClr val="C00000"/>
              </a:buClr>
              <a:buSzPct val="85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kern="0" dirty="0">
                <a:solidFill>
                  <a:srgbClr val="292934"/>
                </a:solidFill>
                <a:cs typeface="Calibri"/>
              </a:rPr>
              <a:t>DARPA Cyber Fast Track award on software </a:t>
            </a:r>
            <a:r>
              <a:rPr lang="en-US" sz="1800" kern="0" dirty="0" smtClean="0">
                <a:solidFill>
                  <a:srgbClr val="292934"/>
                </a:solidFill>
                <a:cs typeface="Calibri"/>
              </a:rPr>
              <a:t>security project</a:t>
            </a:r>
            <a:endParaRPr lang="en-US" sz="1800" kern="0" dirty="0">
              <a:solidFill>
                <a:srgbClr val="292934"/>
              </a:solidFill>
              <a:cs typeface="Calibri"/>
            </a:endParaRPr>
          </a:p>
          <a:p>
            <a:pPr defTabSz="914305">
              <a:lnSpc>
                <a:spcPct val="90000"/>
              </a:lnSpc>
              <a:spcBef>
                <a:spcPts val="544"/>
              </a:spcBef>
              <a:buClr>
                <a:srgbClr val="C00000"/>
              </a:buClr>
              <a:buSzPct val="85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kern="0" dirty="0">
              <a:solidFill>
                <a:srgbClr val="292934"/>
              </a:solidFill>
              <a:cs typeface="Calibri"/>
            </a:endParaRPr>
          </a:p>
          <a:p>
            <a:pPr defTabSz="914305">
              <a:lnSpc>
                <a:spcPct val="90000"/>
              </a:lnSpc>
              <a:spcBef>
                <a:spcPts val="544"/>
              </a:spcBef>
              <a:buClr>
                <a:srgbClr val="C00000"/>
              </a:buClr>
              <a:buSzPct val="85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kern="0" dirty="0">
                <a:solidFill>
                  <a:srgbClr val="292934"/>
                </a:solidFill>
                <a:cs typeface="Calibri"/>
              </a:rPr>
              <a:t>Black Hat, RSA, OWASP, SOURCE, </a:t>
            </a:r>
            <a:r>
              <a:rPr lang="en-US" sz="1800" kern="0" dirty="0" err="1" smtClean="0">
                <a:solidFill>
                  <a:srgbClr val="292934"/>
                </a:solidFill>
                <a:cs typeface="Calibri"/>
              </a:rPr>
              <a:t>AppSec</a:t>
            </a:r>
            <a:r>
              <a:rPr lang="en-US" sz="1800" kern="0" dirty="0" smtClean="0">
                <a:solidFill>
                  <a:srgbClr val="292934"/>
                </a:solidFill>
                <a:cs typeface="Calibri"/>
              </a:rPr>
              <a:t>, </a:t>
            </a:r>
            <a:r>
              <a:rPr lang="en-US" sz="1800" kern="0" dirty="0" err="1" smtClean="0">
                <a:solidFill>
                  <a:srgbClr val="292934"/>
                </a:solidFill>
                <a:cs typeface="Calibri"/>
              </a:rPr>
              <a:t>DeepSec</a:t>
            </a:r>
            <a:r>
              <a:rPr lang="en-US" sz="1800" kern="0" dirty="0">
                <a:solidFill>
                  <a:srgbClr val="292934"/>
                </a:solidFill>
                <a:cs typeface="Calibri"/>
              </a:rPr>
              <a:t>, TECHNET</a:t>
            </a:r>
          </a:p>
        </p:txBody>
      </p:sp>
    </p:spTree>
    <p:extLst>
      <p:ext uri="{BB962C8B-B14F-4D97-AF65-F5344CB8AC3E}">
        <p14:creationId xmlns:p14="http://schemas.microsoft.com/office/powerpoint/2010/main" val="321824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251520" y="116632"/>
            <a:ext cx="8229604" cy="990596"/>
          </a:xfrm>
        </p:spPr>
        <p:txBody>
          <a:bodyPr>
            <a:normAutofit/>
          </a:bodyPr>
          <a:lstStyle/>
          <a:p>
            <a:pPr lvl="0" algn="l"/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2.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CURRENT WINDOWS CHECKS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812" y="5858859"/>
            <a:ext cx="191039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168876"/>
              </p:ext>
            </p:extLst>
          </p:nvPr>
        </p:nvGraphicFramePr>
        <p:xfrm>
          <a:off x="251520" y="1268760"/>
          <a:ext cx="8280920" cy="5048338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140460"/>
                <a:gridCol w="4140460"/>
              </a:tblGrid>
              <a:tr h="522058">
                <a:tc>
                  <a:txBody>
                    <a:bodyPr/>
                    <a:lstStyle/>
                    <a:p>
                      <a:r>
                        <a:rPr lang="es-ES" sz="1500" dirty="0" smtClean="0"/>
                        <a:t>CHECK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500" dirty="0" smtClean="0"/>
                        <a:t>DESCRIPTION</a:t>
                      </a:r>
                      <a:endParaRPr lang="es-ES" sz="1500" dirty="0"/>
                    </a:p>
                  </a:txBody>
                  <a:tcPr/>
                </a:tc>
              </a:tr>
              <a:tr h="522058">
                <a:tc>
                  <a:txBody>
                    <a:bodyPr/>
                    <a:lstStyle/>
                    <a:p>
                      <a:pPr algn="just"/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Address space layout randomization (ASLR)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500" noProof="0" dirty="0" smtClean="0"/>
                        <a:t>Checks if</a:t>
                      </a:r>
                      <a:r>
                        <a:rPr lang="en-US" sz="1500" baseline="0" noProof="0" dirty="0" smtClean="0"/>
                        <a:t> binary has opted the ASLR. Link with /DYNAMICBASE</a:t>
                      </a:r>
                      <a:endParaRPr lang="en-US" sz="1500" noProof="0" dirty="0"/>
                    </a:p>
                  </a:txBody>
                  <a:tcPr/>
                </a:tc>
              </a:tr>
              <a:tr h="522058">
                <a:tc>
                  <a:txBody>
                    <a:bodyPr/>
                    <a:lstStyle/>
                    <a:p>
                      <a:pPr algn="just"/>
                      <a:r>
                        <a:rPr lang="en-US" sz="15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Stack Cookies (GS)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500" baseline="0" noProof="0" dirty="0" smtClean="0"/>
                        <a:t>Verifies if binary was compiled with Stack Cookies protection. Compile with /GS </a:t>
                      </a:r>
                      <a:endParaRPr lang="en-US" sz="1500" noProof="0" dirty="0"/>
                    </a:p>
                  </a:txBody>
                  <a:tcPr/>
                </a:tc>
              </a:tr>
              <a:tr h="522058">
                <a:tc>
                  <a:txBody>
                    <a:bodyPr/>
                    <a:lstStyle/>
                    <a:p>
                      <a:pPr algn="just"/>
                      <a:r>
                        <a:rPr lang="en-US" sz="15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HotPatch </a:t>
                      </a:r>
                    </a:p>
                    <a:p>
                      <a:pPr algn="just"/>
                      <a:endParaRPr lang="es-ES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500" noProof="0" dirty="0" smtClean="0"/>
                        <a:t>Checks if binary is prepared for hot patching.</a:t>
                      </a:r>
                      <a:r>
                        <a:rPr lang="en-US" sz="1500" baseline="0" noProof="0" dirty="0" smtClean="0"/>
                        <a:t> Compile with /hotpatch</a:t>
                      </a:r>
                      <a:endParaRPr lang="en-US" sz="1500" noProof="0" dirty="0"/>
                    </a:p>
                  </a:txBody>
                  <a:tcPr/>
                </a:tc>
              </a:tr>
              <a:tr h="522058">
                <a:tc>
                  <a:txBody>
                    <a:bodyPr/>
                    <a:lstStyle/>
                    <a:p>
                      <a:pPr algn="just"/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Compatible with Data Execution Prevention (NXCOMPAT)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500" baseline="0" noProof="0" dirty="0" smtClean="0"/>
                        <a:t>Validates if binary has opted hardware Data Execution Prevention (DEP). Link with /NXCOMPAT</a:t>
                      </a:r>
                      <a:r>
                        <a:rPr lang="es-ES" sz="1500" baseline="0" dirty="0" smtClean="0"/>
                        <a:t> </a:t>
                      </a:r>
                      <a:endParaRPr lang="es-ES" sz="1500" dirty="0"/>
                    </a:p>
                  </a:txBody>
                  <a:tcPr/>
                </a:tc>
              </a:tr>
              <a:tr h="522058">
                <a:tc>
                  <a:txBody>
                    <a:bodyPr/>
                    <a:lstStyle/>
                    <a:p>
                      <a:pPr algn="just"/>
                      <a:r>
                        <a:rPr lang="en-US" sz="15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Structured Exception Handling (SEH) </a:t>
                      </a:r>
                    </a:p>
                    <a:p>
                      <a:pPr algn="just"/>
                      <a:endParaRPr lang="es-ES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500" noProof="0" dirty="0" smtClean="0"/>
                        <a:t>Checks</a:t>
                      </a:r>
                      <a:r>
                        <a:rPr lang="en-US" sz="1500" baseline="0" noProof="0" dirty="0" smtClean="0"/>
                        <a:t> if binary was linked with SafeSEH. Link with /SAFESEH</a:t>
                      </a:r>
                      <a:endParaRPr lang="en-US" sz="1500" noProof="0" dirty="0"/>
                    </a:p>
                  </a:txBody>
                  <a:tcPr/>
                </a:tc>
              </a:tr>
              <a:tr h="522058">
                <a:tc>
                  <a:txBody>
                    <a:bodyPr/>
                    <a:lstStyle/>
                    <a:p>
                      <a:pPr algn="just"/>
                      <a:r>
                        <a:rPr lang="en-US" sz="15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Abobe Malware Classifier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500" noProof="0" dirty="0" smtClean="0"/>
                        <a:t>Analyzes binary</a:t>
                      </a:r>
                      <a:r>
                        <a:rPr lang="en-US" sz="1500" baseline="0" noProof="0" dirty="0" smtClean="0"/>
                        <a:t> for malware behavior using machine learning algorithms </a:t>
                      </a:r>
                      <a:endParaRPr lang="en-US" sz="1500" noProof="0" dirty="0"/>
                    </a:p>
                  </a:txBody>
                  <a:tcPr/>
                </a:tc>
              </a:tr>
              <a:tr h="522058">
                <a:tc>
                  <a:txBody>
                    <a:bodyPr/>
                    <a:lstStyle/>
                    <a:p>
                      <a:pPr algn="just"/>
                      <a:r>
                        <a:rPr lang="en-US" sz="15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Visual Studio Compiler Fingerprinting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500" noProof="0" dirty="0" smtClean="0"/>
                        <a:t>Identifies</a:t>
                      </a:r>
                      <a:r>
                        <a:rPr lang="en-US" sz="1500" baseline="0" noProof="0" dirty="0" smtClean="0"/>
                        <a:t> if binary was compiled with Visual Studio and version (2008, 2010 &amp; 2012)</a:t>
                      </a:r>
                      <a:endParaRPr lang="en-US" sz="1500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55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251520" y="116632"/>
            <a:ext cx="8229604" cy="990596"/>
          </a:xfrm>
        </p:spPr>
        <p:txBody>
          <a:bodyPr>
            <a:normAutofit/>
          </a:bodyPr>
          <a:lstStyle/>
          <a:p>
            <a:pPr lvl="0" algn="l"/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2.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CURRENT LINUX CHECKS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812" y="5858859"/>
            <a:ext cx="191039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081921"/>
              </p:ext>
            </p:extLst>
          </p:nvPr>
        </p:nvGraphicFramePr>
        <p:xfrm>
          <a:off x="251520" y="1268760"/>
          <a:ext cx="8280920" cy="5094058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140460"/>
                <a:gridCol w="4140460"/>
              </a:tblGrid>
              <a:tr h="522058">
                <a:tc>
                  <a:txBody>
                    <a:bodyPr/>
                    <a:lstStyle/>
                    <a:p>
                      <a:r>
                        <a:rPr lang="es-ES" sz="1500" dirty="0" smtClean="0"/>
                        <a:t>CHECK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500" dirty="0" smtClean="0"/>
                        <a:t>DESCRIPTION</a:t>
                      </a:r>
                      <a:endParaRPr lang="es-ES" sz="1500" dirty="0"/>
                    </a:p>
                  </a:txBody>
                  <a:tcPr/>
                </a:tc>
              </a:tr>
              <a:tr h="522058">
                <a:tc>
                  <a:txBody>
                    <a:bodyPr/>
                    <a:lstStyle/>
                    <a:p>
                      <a:pPr algn="just"/>
                      <a:r>
                        <a:rPr lang="en-US" sz="15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Fortify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500" noProof="0" dirty="0" smtClean="0"/>
                        <a:t>Checks</a:t>
                      </a:r>
                      <a:r>
                        <a:rPr lang="en-US" sz="1500" baseline="0" noProof="0" dirty="0" smtClean="0"/>
                        <a:t> if binary was compiled with buffer overflow protection (bounds checking). Compile with –D_FORTIFY_SOURCE=X</a:t>
                      </a:r>
                      <a:endParaRPr lang="en-US" sz="1500" noProof="0" dirty="0"/>
                    </a:p>
                  </a:txBody>
                  <a:tcPr/>
                </a:tc>
              </a:tr>
              <a:tr h="522058">
                <a:tc>
                  <a:txBody>
                    <a:bodyPr/>
                    <a:lstStyle/>
                    <a:p>
                      <a:pPr algn="just"/>
                      <a:r>
                        <a:rPr lang="en-US" sz="15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Never eXecute</a:t>
                      </a:r>
                      <a:r>
                        <a:rPr lang="en-US" sz="15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 (NX)</a:t>
                      </a:r>
                      <a:endParaRPr lang="en-US" sz="15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500" baseline="0" noProof="0" dirty="0" smtClean="0"/>
                        <a:t>Verifies if binary was compiled with NX to reduce the area an attacker can use to perform arbitrary code execution. </a:t>
                      </a:r>
                      <a:endParaRPr lang="en-US" sz="1500" noProof="0" dirty="0"/>
                    </a:p>
                  </a:txBody>
                  <a:tcPr/>
                </a:tc>
              </a:tr>
              <a:tr h="522058">
                <a:tc>
                  <a:txBody>
                    <a:bodyPr/>
                    <a:lstStyle/>
                    <a:p>
                      <a:pPr algn="just"/>
                      <a:r>
                        <a:rPr lang="en-US" sz="15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Position Independent</a:t>
                      </a:r>
                      <a:r>
                        <a:rPr lang="en-US" sz="15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 Code (PIE)</a:t>
                      </a:r>
                      <a:endParaRPr lang="en-US" sz="15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5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Checks if binary was compiled with PIE to </a:t>
                      </a:r>
                      <a:r>
                        <a:rPr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protects against "return-to-text" and generally frustrates memory corruption attacks. Compile with –fPIE -pie</a:t>
                      </a:r>
                      <a:endParaRPr lang="en-US" sz="1500" kern="12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22058">
                <a:tc>
                  <a:txBody>
                    <a:bodyPr/>
                    <a:lstStyle/>
                    <a:p>
                      <a:pPr algn="just"/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RELocation</a:t>
                      </a:r>
                      <a:r>
                        <a:rPr lang="en-US" sz="15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 Read-Only (RELRO)</a:t>
                      </a:r>
                      <a:endParaRPr lang="en-US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500" noProof="0" dirty="0" smtClean="0"/>
                        <a:t>Validates</a:t>
                      </a:r>
                      <a:r>
                        <a:rPr lang="en-US" sz="1500" baseline="0" noProof="0" dirty="0" smtClean="0"/>
                        <a:t> </a:t>
                      </a:r>
                      <a:r>
                        <a:rPr lang="en-US" sz="1500" noProof="0" dirty="0" smtClean="0"/>
                        <a:t>if binary</a:t>
                      </a:r>
                      <a:r>
                        <a:rPr lang="en-US" sz="1500" baseline="0" noProof="0" dirty="0" smtClean="0"/>
                        <a:t> was compiled with RELRO (partial/full) to harden data sections. Compile with –z,relro,-z,now</a:t>
                      </a:r>
                      <a:endParaRPr lang="en-US" sz="1500" noProof="0" dirty="0"/>
                    </a:p>
                  </a:txBody>
                  <a:tcPr/>
                </a:tc>
              </a:tr>
              <a:tr h="522058">
                <a:tc>
                  <a:txBody>
                    <a:bodyPr/>
                    <a:lstStyle/>
                    <a:p>
                      <a:pPr algn="just"/>
                      <a:r>
                        <a:rPr lang="en-US" sz="15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Stack Canary</a:t>
                      </a:r>
                      <a:endParaRPr lang="en-US" sz="15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500" noProof="0" dirty="0" smtClean="0"/>
                        <a:t>Checks if binary was compiled with</a:t>
                      </a:r>
                      <a:r>
                        <a:rPr lang="en-US" sz="1500" baseline="0" noProof="0" dirty="0" smtClean="0"/>
                        <a:t> stack protector to protect against stack overflows. Compile with –fstack-protector</a:t>
                      </a:r>
                      <a:endParaRPr lang="en-US" sz="1500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768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251520" y="116632"/>
            <a:ext cx="8229604" cy="990596"/>
          </a:xfrm>
        </p:spPr>
        <p:txBody>
          <a:bodyPr>
            <a:normAutofit/>
          </a:bodyPr>
          <a:lstStyle/>
          <a:p>
            <a:pPr lvl="0" algn="l"/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2.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PLUGIN EXAMPLE: TEST PLUGIN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812" y="5858859"/>
            <a:ext cx="191039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85850"/>
            <a:ext cx="4752528" cy="543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55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251520" y="116632"/>
            <a:ext cx="8229604" cy="990596"/>
          </a:xfrm>
        </p:spPr>
        <p:txBody>
          <a:bodyPr>
            <a:normAutofit/>
          </a:bodyPr>
          <a:lstStyle/>
          <a:p>
            <a:pPr lvl="0" algn="l"/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2.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PLUGIN EXAMPLE: WINDOWS ASLR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812" y="5858859"/>
            <a:ext cx="191039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5"/>
            <a:ext cx="6624736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55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251520" y="116632"/>
            <a:ext cx="8892480" cy="990596"/>
          </a:xfrm>
        </p:spPr>
        <p:txBody>
          <a:bodyPr>
            <a:normAutofit/>
          </a:bodyPr>
          <a:lstStyle/>
          <a:p>
            <a:pPr lvl="0" algn="l"/>
            <a:r>
              <a:rPr lang="es-ES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2. </a:t>
            </a:r>
            <a:r>
              <a:rPr lang="en-US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PLUGIN EXAMPLE: LINUX FORTIFY_SOURCE </a:t>
            </a:r>
            <a:endParaRPr lang="en-US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812" y="5858859"/>
            <a:ext cx="191039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84" y="1124744"/>
            <a:ext cx="6951103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06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251520" y="116632"/>
            <a:ext cx="8229604" cy="990596"/>
          </a:xfrm>
        </p:spPr>
        <p:txBody>
          <a:bodyPr>
            <a:normAutofit/>
          </a:bodyPr>
          <a:lstStyle/>
          <a:p>
            <a:pPr lvl="0" algn="l"/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2.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REPORTING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812" y="5858859"/>
            <a:ext cx="191039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71296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06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251520" y="116632"/>
            <a:ext cx="8229604" cy="990596"/>
          </a:xfrm>
        </p:spPr>
        <p:txBody>
          <a:bodyPr>
            <a:normAutofit/>
          </a:bodyPr>
          <a:lstStyle/>
          <a:p>
            <a:pPr lvl="0" algn="l"/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2. BINSECSWEEPER: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WHAT’S NEXT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812" y="5858859"/>
            <a:ext cx="191039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arcador de contenido 2"/>
          <p:cNvSpPr txBox="1">
            <a:spLocks noGrp="1"/>
          </p:cNvSpPr>
          <p:nvPr>
            <p:ph idx="1"/>
          </p:nvPr>
        </p:nvSpPr>
        <p:spPr>
          <a:xfrm>
            <a:off x="254004" y="1237686"/>
            <a:ext cx="8422452" cy="5287658"/>
          </a:xfrm>
        </p:spPr>
        <p:txBody>
          <a:bodyPr>
            <a:normAutofit/>
          </a:bodyPr>
          <a:lstStyle/>
          <a:p>
            <a:pPr lvl="0">
              <a:buClr>
                <a:srgbClr val="C00000"/>
              </a:buClr>
            </a:pPr>
            <a:r>
              <a:rPr lang="en-US" sz="2600" dirty="0" smtClean="0">
                <a:cs typeface="Calibri"/>
              </a:rPr>
              <a:t>More plugins:</a:t>
            </a:r>
          </a:p>
          <a:p>
            <a:pPr lvl="1">
              <a:buClr>
                <a:srgbClr val="C00000"/>
              </a:buClr>
            </a:pPr>
            <a:r>
              <a:rPr lang="en-US" sz="1800" dirty="0" smtClean="0">
                <a:cs typeface="Calibri"/>
              </a:rPr>
              <a:t>Windows, Linux, etc.</a:t>
            </a:r>
          </a:p>
          <a:p>
            <a:pPr lvl="1">
              <a:buClr>
                <a:srgbClr val="C00000"/>
              </a:buClr>
            </a:pPr>
            <a:r>
              <a:rPr lang="en-US" sz="1800" dirty="0" smtClean="0">
                <a:cs typeface="Calibri"/>
              </a:rPr>
              <a:t>Mobile</a:t>
            </a:r>
          </a:p>
          <a:p>
            <a:pPr lvl="1">
              <a:buClr>
                <a:srgbClr val="C00000"/>
              </a:buClr>
            </a:pPr>
            <a:r>
              <a:rPr lang="en-US" sz="1800" dirty="0" smtClean="0">
                <a:cs typeface="Calibri"/>
              </a:rPr>
              <a:t>Malware</a:t>
            </a:r>
          </a:p>
          <a:p>
            <a:pPr lvl="1">
              <a:buClr>
                <a:srgbClr val="C00000"/>
              </a:buClr>
            </a:pPr>
            <a:r>
              <a:rPr lang="en-US" sz="1800" dirty="0" smtClean="0">
                <a:cs typeface="Calibri"/>
              </a:rPr>
              <a:t>Backdoors</a:t>
            </a:r>
          </a:p>
          <a:p>
            <a:pPr lvl="1">
              <a:buClr>
                <a:srgbClr val="C00000"/>
              </a:buClr>
            </a:pPr>
            <a:r>
              <a:rPr lang="en-US" sz="1800" dirty="0" smtClean="0">
                <a:cs typeface="Calibri"/>
              </a:rPr>
              <a:t>Compilers</a:t>
            </a:r>
          </a:p>
          <a:p>
            <a:pPr lvl="1">
              <a:buClr>
                <a:srgbClr val="C00000"/>
              </a:buClr>
            </a:pPr>
            <a:r>
              <a:rPr lang="en-US" sz="1800" dirty="0" smtClean="0">
                <a:cs typeface="Calibri"/>
              </a:rPr>
              <a:t>Packers</a:t>
            </a:r>
          </a:p>
          <a:p>
            <a:pPr lvl="1">
              <a:buClr>
                <a:srgbClr val="C00000"/>
              </a:buClr>
            </a:pPr>
            <a:endParaRPr lang="en-US" sz="1800" dirty="0">
              <a:cs typeface="Calibri"/>
            </a:endParaRPr>
          </a:p>
          <a:p>
            <a:pPr>
              <a:buClr>
                <a:srgbClr val="C00000"/>
              </a:buClr>
            </a:pPr>
            <a:r>
              <a:rPr lang="en-US" sz="2200" dirty="0" smtClean="0">
                <a:cs typeface="Calibri"/>
              </a:rPr>
              <a:t>Metrics panel</a:t>
            </a:r>
          </a:p>
          <a:p>
            <a:pPr>
              <a:buClr>
                <a:srgbClr val="C00000"/>
              </a:buClr>
            </a:pPr>
            <a:endParaRPr lang="en-US" sz="2200" dirty="0">
              <a:cs typeface="Calibri"/>
            </a:endParaRPr>
          </a:p>
          <a:p>
            <a:pPr>
              <a:buClr>
                <a:srgbClr val="C00000"/>
              </a:buClr>
            </a:pPr>
            <a:r>
              <a:rPr lang="en-US" sz="2200" dirty="0" smtClean="0">
                <a:cs typeface="Calibri"/>
              </a:rPr>
              <a:t>Diff across product / versions</a:t>
            </a:r>
          </a:p>
          <a:p>
            <a:pPr>
              <a:buClr>
                <a:srgbClr val="C00000"/>
              </a:buClr>
            </a:pPr>
            <a:endParaRPr lang="en-US" sz="2200" dirty="0">
              <a:cs typeface="Calibri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sz="2200" dirty="0">
              <a:cs typeface="Calibri"/>
            </a:endParaRPr>
          </a:p>
          <a:p>
            <a:pPr lvl="0"/>
            <a:endParaRPr lang="es-ES" dirty="0">
              <a:cs typeface="Calibri"/>
            </a:endParaRPr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206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251520" y="116632"/>
            <a:ext cx="8229604" cy="990596"/>
          </a:xfrm>
        </p:spPr>
        <p:txBody>
          <a:bodyPr>
            <a:normAutofit/>
          </a:bodyPr>
          <a:lstStyle/>
          <a:p>
            <a:pPr lvl="0" algn="l"/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2. BINSECSWEEPER: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Where?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812" y="5858859"/>
            <a:ext cx="191039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arcador de contenido 2"/>
          <p:cNvSpPr txBox="1">
            <a:spLocks noGrp="1"/>
          </p:cNvSpPr>
          <p:nvPr>
            <p:ph idx="1"/>
          </p:nvPr>
        </p:nvSpPr>
        <p:spPr>
          <a:xfrm>
            <a:off x="254004" y="1237686"/>
            <a:ext cx="8422452" cy="5287658"/>
          </a:xfrm>
        </p:spPr>
        <p:txBody>
          <a:bodyPr>
            <a:normAutofit/>
          </a:bodyPr>
          <a:lstStyle/>
          <a:p>
            <a:pPr lvl="0">
              <a:buClr>
                <a:srgbClr val="C00000"/>
              </a:buClr>
            </a:pPr>
            <a:endParaRPr lang="en-US" sz="2600" dirty="0" smtClean="0">
              <a:cs typeface="Calibri"/>
            </a:endParaRPr>
          </a:p>
          <a:p>
            <a:pPr lvl="0">
              <a:buClr>
                <a:srgbClr val="C00000"/>
              </a:buClr>
            </a:pPr>
            <a:r>
              <a:rPr lang="en-US" sz="2600" dirty="0" smtClean="0">
                <a:cs typeface="Calibri"/>
              </a:rPr>
              <a:t>Download BinSecSweeper software from </a:t>
            </a:r>
            <a:r>
              <a:rPr lang="en-US" sz="2600" dirty="0" smtClean="0">
                <a:cs typeface="Calibri"/>
                <a:hlinkClick r:id="rId4"/>
              </a:rPr>
              <a:t>www.vulnex.com</a:t>
            </a:r>
            <a:endParaRPr lang="en-US" sz="2600" dirty="0" smtClean="0">
              <a:cs typeface="Calibri"/>
            </a:endParaRPr>
          </a:p>
          <a:p>
            <a:pPr lvl="0">
              <a:buClr>
                <a:srgbClr val="C00000"/>
              </a:buClr>
            </a:pPr>
            <a:endParaRPr lang="en-US" sz="2200" dirty="0" smtClean="0">
              <a:cs typeface="Calibri"/>
            </a:endParaRPr>
          </a:p>
          <a:p>
            <a:pPr>
              <a:buClr>
                <a:srgbClr val="C00000"/>
              </a:buClr>
            </a:pPr>
            <a:endParaRPr lang="en-US" sz="2200" dirty="0">
              <a:cs typeface="Calibri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sz="2200" dirty="0">
              <a:cs typeface="Calibri"/>
            </a:endParaRPr>
          </a:p>
          <a:p>
            <a:pPr lvl="0"/>
            <a:endParaRPr lang="es-ES" dirty="0">
              <a:cs typeface="Calibri"/>
            </a:endParaRPr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693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ctrTitle"/>
          </p:nvPr>
        </p:nvSpPr>
        <p:spPr>
          <a:xfrm>
            <a:off x="663521" y="2415555"/>
            <a:ext cx="8098632" cy="1470025"/>
          </a:xfrm>
        </p:spPr>
        <p:txBody>
          <a:bodyPr>
            <a:normAutofit/>
          </a:bodyPr>
          <a:lstStyle/>
          <a:p>
            <a:pPr lvl="0"/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Calibri"/>
              </a:rPr>
              <a:t>3. Case Studies &amp; Demos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Calibr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7290" y="2348880"/>
            <a:ext cx="8424863" cy="1676675"/>
            <a:chOff x="337290" y="2348880"/>
            <a:chExt cx="8424863" cy="167667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290" y="3892205"/>
              <a:ext cx="8424863" cy="133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290" y="2348880"/>
              <a:ext cx="8424863" cy="133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896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251520" y="116632"/>
            <a:ext cx="8229604" cy="990596"/>
          </a:xfrm>
        </p:spPr>
        <p:txBody>
          <a:bodyPr>
            <a:normAutofit/>
          </a:bodyPr>
          <a:lstStyle/>
          <a:p>
            <a:pPr lvl="0" algn="l"/>
            <a:r>
              <a:rPr lang="es-E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3</a:t>
            </a:r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.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Time for some action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9" name="Marcador de contenido 2"/>
          <p:cNvSpPr txBox="1">
            <a:spLocks noGrp="1"/>
          </p:cNvSpPr>
          <p:nvPr>
            <p:ph idx="1"/>
          </p:nvPr>
        </p:nvSpPr>
        <p:spPr>
          <a:xfrm>
            <a:off x="254004" y="1237686"/>
            <a:ext cx="8638476" cy="5287658"/>
          </a:xfrm>
        </p:spPr>
        <p:txBody>
          <a:bodyPr>
            <a:normAutofit/>
          </a:bodyPr>
          <a:lstStyle/>
          <a:p>
            <a:pPr lvl="0">
              <a:buClr>
                <a:srgbClr val="C00000"/>
              </a:buClr>
            </a:pPr>
            <a:r>
              <a:rPr lang="en-US" sz="2400" dirty="0" smtClean="0">
                <a:cs typeface="Calibri"/>
              </a:rPr>
              <a:t>Case Study I: Verify your own software</a:t>
            </a:r>
          </a:p>
          <a:p>
            <a:pPr lvl="0">
              <a:buClr>
                <a:srgbClr val="C00000"/>
              </a:buClr>
            </a:pPr>
            <a:endParaRPr lang="en-US" sz="2400" dirty="0">
              <a:cs typeface="Calibri"/>
            </a:endParaRPr>
          </a:p>
          <a:p>
            <a:pPr lvl="0">
              <a:buClr>
                <a:srgbClr val="C00000"/>
              </a:buClr>
            </a:pPr>
            <a:r>
              <a:rPr lang="en-US" sz="2400" dirty="0" smtClean="0">
                <a:cs typeface="Calibri"/>
              </a:rPr>
              <a:t>Case Study II: Software Security Posture, ACME inc </a:t>
            </a:r>
            <a:endParaRPr lang="en-US" sz="2400" dirty="0">
              <a:cs typeface="Calibri"/>
            </a:endParaRPr>
          </a:p>
          <a:p>
            <a:pPr lvl="0"/>
            <a:endParaRPr lang="es-ES" sz="2400" dirty="0">
              <a:cs typeface="Calibri"/>
            </a:endParaRPr>
          </a:p>
          <a:p>
            <a:pPr lvl="0">
              <a:buClr>
                <a:srgbClr val="C00000"/>
              </a:buClr>
            </a:pPr>
            <a:r>
              <a:rPr lang="en-US" sz="2400" dirty="0" smtClean="0"/>
              <a:t>Case Study III: Browser Security Comparison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056"/>
            <a:ext cx="30480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65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42486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297477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 THANKS!</a:t>
            </a:r>
            <a:endParaRPr lang="es-E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54323" y="1340768"/>
            <a:ext cx="8075240" cy="3951288"/>
          </a:xfrm>
        </p:spPr>
        <p:txBody>
          <a:bodyPr>
            <a:normAutofit/>
          </a:bodyPr>
          <a:lstStyle/>
          <a:p>
            <a:pPr defTabSz="914305">
              <a:lnSpc>
                <a:spcPct val="90000"/>
              </a:lnSpc>
              <a:spcBef>
                <a:spcPts val="544"/>
              </a:spcBef>
              <a:buClr>
                <a:srgbClr val="C00000"/>
              </a:buClr>
              <a:buSzPct val="85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kern="0" dirty="0" smtClean="0">
                <a:solidFill>
                  <a:srgbClr val="292934"/>
                </a:solidFill>
                <a:cs typeface="Calibri"/>
              </a:rPr>
              <a:t>DARPA Cyber Fast Track (CFT)</a:t>
            </a:r>
          </a:p>
          <a:p>
            <a:pPr defTabSz="914305">
              <a:lnSpc>
                <a:spcPct val="90000"/>
              </a:lnSpc>
              <a:spcBef>
                <a:spcPts val="544"/>
              </a:spcBef>
              <a:buClr>
                <a:srgbClr val="C00000"/>
              </a:buClr>
              <a:buSzPct val="85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kern="0" dirty="0">
              <a:solidFill>
                <a:srgbClr val="292934"/>
              </a:solidFill>
              <a:cs typeface="Calibri"/>
            </a:endParaRPr>
          </a:p>
          <a:p>
            <a:pPr defTabSz="914305">
              <a:lnSpc>
                <a:spcPct val="90000"/>
              </a:lnSpc>
              <a:spcBef>
                <a:spcPts val="544"/>
              </a:spcBef>
              <a:buClr>
                <a:srgbClr val="C00000"/>
              </a:buClr>
              <a:buSzPct val="85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kern="0" dirty="0" err="1" smtClean="0">
                <a:solidFill>
                  <a:srgbClr val="292934"/>
                </a:solidFill>
                <a:cs typeface="Calibri"/>
              </a:rPr>
              <a:t>Mudge</a:t>
            </a:r>
            <a:endParaRPr lang="en-US" sz="2800" kern="0" dirty="0" smtClean="0">
              <a:solidFill>
                <a:srgbClr val="292934"/>
              </a:solidFill>
              <a:cs typeface="Calibri"/>
            </a:endParaRPr>
          </a:p>
          <a:p>
            <a:pPr defTabSz="914305">
              <a:lnSpc>
                <a:spcPct val="90000"/>
              </a:lnSpc>
              <a:spcBef>
                <a:spcPts val="544"/>
              </a:spcBef>
              <a:buClr>
                <a:srgbClr val="C00000"/>
              </a:buClr>
              <a:buSzPct val="85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kern="0" dirty="0">
              <a:solidFill>
                <a:srgbClr val="292934"/>
              </a:solidFill>
              <a:cs typeface="Calibri"/>
            </a:endParaRPr>
          </a:p>
          <a:p>
            <a:pPr defTabSz="914305">
              <a:lnSpc>
                <a:spcPct val="90000"/>
              </a:lnSpc>
              <a:spcBef>
                <a:spcPts val="544"/>
              </a:spcBef>
              <a:buClr>
                <a:srgbClr val="C00000"/>
              </a:buClr>
              <a:buSzPct val="85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kern="0" dirty="0" smtClean="0">
                <a:solidFill>
                  <a:srgbClr val="292934"/>
                </a:solidFill>
                <a:cs typeface="Calibri"/>
              </a:rPr>
              <a:t>The fine folks at BIT SYSTEMS</a:t>
            </a:r>
            <a:endParaRPr lang="en-US" sz="2800" kern="0" dirty="0">
              <a:solidFill>
                <a:srgbClr val="292934"/>
              </a:solidFill>
              <a:cs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45024"/>
            <a:ext cx="4433292" cy="276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37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251520" y="116632"/>
            <a:ext cx="8856984" cy="990596"/>
          </a:xfrm>
        </p:spPr>
        <p:txBody>
          <a:bodyPr>
            <a:normAutofit/>
          </a:bodyPr>
          <a:lstStyle/>
          <a:p>
            <a:pPr lvl="0" algn="l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3. Case study i: Verify your own software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9" name="Marcador de contenido 2"/>
          <p:cNvSpPr txBox="1">
            <a:spLocks noGrp="1"/>
          </p:cNvSpPr>
          <p:nvPr>
            <p:ph idx="1"/>
          </p:nvPr>
        </p:nvSpPr>
        <p:spPr>
          <a:xfrm>
            <a:off x="254004" y="1237686"/>
            <a:ext cx="8422452" cy="5287658"/>
          </a:xfrm>
        </p:spPr>
        <p:txBody>
          <a:bodyPr>
            <a:normAutofit/>
          </a:bodyPr>
          <a:lstStyle/>
          <a:p>
            <a:pPr lvl="0">
              <a:buClr>
                <a:srgbClr val="C00000"/>
              </a:buClr>
            </a:pPr>
            <a:r>
              <a:rPr lang="en-US" sz="2600" dirty="0" smtClean="0">
                <a:cs typeface="Calibri"/>
              </a:rPr>
              <a:t>Is your in-house software </a:t>
            </a:r>
            <a:r>
              <a:rPr lang="en-US" sz="2600" dirty="0">
                <a:cs typeface="Calibri"/>
              </a:rPr>
              <a:t>following </a:t>
            </a:r>
            <a:r>
              <a:rPr lang="en-US" sz="2600" dirty="0" smtClean="0">
                <a:cs typeface="Calibri"/>
              </a:rPr>
              <a:t>a secure development framework?</a:t>
            </a:r>
          </a:p>
          <a:p>
            <a:pPr lvl="0">
              <a:buClr>
                <a:srgbClr val="C00000"/>
              </a:buClr>
            </a:pPr>
            <a:endParaRPr lang="en-US" sz="2600" dirty="0">
              <a:cs typeface="Calibri"/>
            </a:endParaRPr>
          </a:p>
          <a:p>
            <a:pPr lvl="0">
              <a:buClr>
                <a:srgbClr val="C00000"/>
              </a:buClr>
            </a:pPr>
            <a:r>
              <a:rPr lang="en-US" sz="2600" dirty="0" smtClean="0">
                <a:cs typeface="Calibri"/>
              </a:rPr>
              <a:t>Is your software </a:t>
            </a:r>
            <a:r>
              <a:rPr lang="en-US" sz="2600" dirty="0">
                <a:cs typeface="Calibri"/>
              </a:rPr>
              <a:t>b</a:t>
            </a:r>
            <a:r>
              <a:rPr lang="en-US" sz="2600" dirty="0" smtClean="0">
                <a:cs typeface="Calibri"/>
              </a:rPr>
              <a:t>eing checked for:</a:t>
            </a:r>
          </a:p>
          <a:p>
            <a:pPr lvl="0">
              <a:buClr>
                <a:srgbClr val="C00000"/>
              </a:buClr>
            </a:pPr>
            <a:endParaRPr lang="en-US" sz="2600" dirty="0">
              <a:cs typeface="Calibri"/>
            </a:endParaRPr>
          </a:p>
          <a:p>
            <a:pPr marL="800100" lvl="1" indent="-342900">
              <a:buClr>
                <a:srgbClr val="C00000"/>
              </a:buClr>
              <a:buFont typeface="+mj-lt"/>
              <a:buAutoNum type="arabicPeriod"/>
            </a:pPr>
            <a:r>
              <a:rPr lang="en-US" sz="1800" dirty="0" smtClean="0">
                <a:cs typeface="Calibri"/>
              </a:rPr>
              <a:t>Compiled with a modern compiler?</a:t>
            </a:r>
          </a:p>
          <a:p>
            <a:pPr marL="800100" lvl="1" indent="-342900">
              <a:buClr>
                <a:srgbClr val="C00000"/>
              </a:buClr>
              <a:buFont typeface="+mj-lt"/>
              <a:buAutoNum type="arabicPeriod"/>
            </a:pPr>
            <a:endParaRPr lang="en-US" sz="1800" dirty="0" smtClean="0">
              <a:cs typeface="Calibri"/>
            </a:endParaRPr>
          </a:p>
          <a:p>
            <a:pPr marL="800100" lvl="1" indent="-342900">
              <a:buClr>
                <a:srgbClr val="C00000"/>
              </a:buClr>
              <a:buFont typeface="+mj-lt"/>
              <a:buAutoNum type="arabicPeriod"/>
            </a:pPr>
            <a:r>
              <a:rPr lang="en-US" sz="1800" dirty="0" smtClean="0">
                <a:cs typeface="Calibri"/>
              </a:rPr>
              <a:t>Security defenses enabled for Windows or Linux?</a:t>
            </a:r>
          </a:p>
          <a:p>
            <a:pPr marL="800100" lvl="1" indent="-342900">
              <a:buClr>
                <a:srgbClr val="C00000"/>
              </a:buClr>
              <a:buFont typeface="+mj-lt"/>
              <a:buAutoNum type="arabicPeriod"/>
            </a:pPr>
            <a:endParaRPr lang="en-US" sz="1800" dirty="0" smtClean="0">
              <a:cs typeface="Calibri"/>
            </a:endParaRPr>
          </a:p>
          <a:p>
            <a:pPr marL="800100" lvl="1" indent="-342900">
              <a:buClr>
                <a:srgbClr val="C00000"/>
              </a:buClr>
              <a:buFont typeface="+mj-lt"/>
              <a:buAutoNum type="arabicPeriod"/>
            </a:pPr>
            <a:r>
              <a:rPr lang="en-US" sz="1800" dirty="0" smtClean="0">
                <a:cs typeface="Calibri"/>
              </a:rPr>
              <a:t>No malware included in product?</a:t>
            </a:r>
          </a:p>
          <a:p>
            <a:pPr marL="800100" lvl="1" indent="-342900">
              <a:buClr>
                <a:srgbClr val="C00000"/>
              </a:buClr>
              <a:buFont typeface="+mj-lt"/>
              <a:buAutoNum type="arabicPeriod"/>
            </a:pPr>
            <a:endParaRPr lang="en-US" sz="1800" dirty="0" smtClean="0">
              <a:cs typeface="Calibri"/>
            </a:endParaRPr>
          </a:p>
          <a:p>
            <a:pPr marL="800100" lvl="1" indent="-342900">
              <a:buClr>
                <a:srgbClr val="C00000"/>
              </a:buClr>
              <a:buFont typeface="+mj-lt"/>
              <a:buAutoNum type="arabicPeriod"/>
            </a:pPr>
            <a:r>
              <a:rPr lang="en-US" sz="1800" dirty="0" smtClean="0">
                <a:cs typeface="Calibri"/>
              </a:rPr>
              <a:t>Using external libraries (DLL, etc.) and what is their security?</a:t>
            </a:r>
          </a:p>
          <a:p>
            <a:pPr lvl="1">
              <a:buClr>
                <a:srgbClr val="C00000"/>
              </a:buClr>
            </a:pPr>
            <a:endParaRPr lang="en-US" sz="1800" dirty="0" smtClean="0">
              <a:cs typeface="Calibri"/>
            </a:endParaRPr>
          </a:p>
          <a:p>
            <a:pPr marL="457200" lvl="1" indent="0">
              <a:buClr>
                <a:srgbClr val="C00000"/>
              </a:buClr>
              <a:buNone/>
            </a:pPr>
            <a:endParaRPr lang="en-US" sz="1800" dirty="0" smtClean="0">
              <a:cs typeface="Calibri"/>
            </a:endParaRPr>
          </a:p>
          <a:p>
            <a:pPr lvl="1">
              <a:buClr>
                <a:srgbClr val="C00000"/>
              </a:buClr>
            </a:pPr>
            <a:endParaRPr lang="en-US" sz="1800" dirty="0">
              <a:cs typeface="Calibri"/>
            </a:endParaRPr>
          </a:p>
          <a:p>
            <a:pPr lvl="0"/>
            <a:endParaRPr lang="es-ES" dirty="0">
              <a:cs typeface="Calibri"/>
            </a:endParaRPr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4273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251520" y="116632"/>
            <a:ext cx="8856984" cy="990596"/>
          </a:xfrm>
        </p:spPr>
        <p:txBody>
          <a:bodyPr>
            <a:normAutofit/>
          </a:bodyPr>
          <a:lstStyle/>
          <a:p>
            <a:pPr lvl="0" algn="l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3. Case study i: Verify your own software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9" name="Marcador de contenido 2"/>
          <p:cNvSpPr txBox="1">
            <a:spLocks noGrp="1"/>
          </p:cNvSpPr>
          <p:nvPr>
            <p:ph idx="1"/>
          </p:nvPr>
        </p:nvSpPr>
        <p:spPr>
          <a:xfrm>
            <a:off x="254004" y="1237686"/>
            <a:ext cx="8710484" cy="5287658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C00000"/>
              </a:buClr>
            </a:pPr>
            <a:r>
              <a:rPr lang="en-US" sz="2600" dirty="0" smtClean="0">
                <a:cs typeface="Calibri"/>
              </a:rPr>
              <a:t>BinSecSweeper can verify that product (used by development teams):</a:t>
            </a:r>
          </a:p>
          <a:p>
            <a:pPr lvl="0">
              <a:buClr>
                <a:srgbClr val="C00000"/>
              </a:buClr>
            </a:pPr>
            <a:endParaRPr lang="en-US" sz="2600" dirty="0">
              <a:cs typeface="Calibri"/>
            </a:endParaRPr>
          </a:p>
          <a:p>
            <a:pPr lvl="1">
              <a:buClr>
                <a:srgbClr val="C00000"/>
              </a:buClr>
            </a:pPr>
            <a:r>
              <a:rPr lang="en-US" sz="1800" dirty="0" smtClean="0">
                <a:cs typeface="Calibri"/>
              </a:rPr>
              <a:t>What Visual Studio version has been used? (Windows Only) (MS SDL)</a:t>
            </a:r>
          </a:p>
          <a:p>
            <a:pPr lvl="1">
              <a:buClr>
                <a:srgbClr val="C00000"/>
              </a:buClr>
            </a:pPr>
            <a:endParaRPr lang="en-US" sz="1800" dirty="0">
              <a:cs typeface="Calibri"/>
            </a:endParaRPr>
          </a:p>
          <a:p>
            <a:pPr lvl="1">
              <a:buClr>
                <a:srgbClr val="C00000"/>
              </a:buClr>
            </a:pPr>
            <a:r>
              <a:rPr lang="en-US" sz="1800" dirty="0" smtClean="0">
                <a:cs typeface="Calibri"/>
              </a:rPr>
              <a:t>What defenses have been enabled?:</a:t>
            </a:r>
          </a:p>
          <a:p>
            <a:pPr lvl="1">
              <a:buClr>
                <a:srgbClr val="C00000"/>
              </a:buClr>
            </a:pPr>
            <a:endParaRPr lang="en-US" sz="1800" dirty="0">
              <a:cs typeface="Calibri"/>
            </a:endParaRPr>
          </a:p>
          <a:p>
            <a:pPr lvl="1">
              <a:buClr>
                <a:srgbClr val="C00000"/>
              </a:buClr>
            </a:pPr>
            <a:endParaRPr lang="en-US" sz="1800" dirty="0" smtClean="0">
              <a:cs typeface="Calibri"/>
            </a:endParaRPr>
          </a:p>
          <a:p>
            <a:pPr lvl="1">
              <a:buClr>
                <a:srgbClr val="C00000"/>
              </a:buClr>
            </a:pPr>
            <a:endParaRPr lang="en-US" sz="1800" dirty="0">
              <a:cs typeface="Calibri"/>
            </a:endParaRPr>
          </a:p>
          <a:p>
            <a:pPr lvl="1">
              <a:buClr>
                <a:srgbClr val="C00000"/>
              </a:buClr>
            </a:pPr>
            <a:endParaRPr lang="en-US" sz="1800" dirty="0" smtClean="0">
              <a:cs typeface="Calibri"/>
            </a:endParaRPr>
          </a:p>
          <a:p>
            <a:pPr lvl="1">
              <a:buClr>
                <a:srgbClr val="C00000"/>
              </a:buClr>
            </a:pPr>
            <a:endParaRPr lang="en-US" sz="1800" dirty="0">
              <a:cs typeface="Calibri"/>
            </a:endParaRPr>
          </a:p>
          <a:p>
            <a:pPr lvl="1">
              <a:buClr>
                <a:srgbClr val="C00000"/>
              </a:buClr>
            </a:pPr>
            <a:endParaRPr lang="en-US" sz="1800" dirty="0" smtClean="0">
              <a:cs typeface="Calibri"/>
            </a:endParaRPr>
          </a:p>
          <a:p>
            <a:pPr lvl="1">
              <a:buClr>
                <a:srgbClr val="C00000"/>
              </a:buClr>
            </a:pPr>
            <a:endParaRPr lang="en-US" sz="1800" dirty="0">
              <a:cs typeface="Calibri"/>
            </a:endParaRPr>
          </a:p>
          <a:p>
            <a:pPr lvl="1">
              <a:buClr>
                <a:srgbClr val="C00000"/>
              </a:buClr>
            </a:pPr>
            <a:endParaRPr lang="en-US" sz="1800" dirty="0" smtClean="0">
              <a:cs typeface="Calibri"/>
            </a:endParaRPr>
          </a:p>
          <a:p>
            <a:pPr lvl="1">
              <a:buClr>
                <a:srgbClr val="C00000"/>
              </a:buClr>
            </a:pPr>
            <a:r>
              <a:rPr lang="en-US" sz="1800" dirty="0" smtClean="0">
                <a:cs typeface="Calibri"/>
              </a:rPr>
              <a:t>Will audit all files in the project?</a:t>
            </a:r>
          </a:p>
          <a:p>
            <a:pPr lvl="1">
              <a:buClr>
                <a:srgbClr val="C00000"/>
              </a:buClr>
            </a:pPr>
            <a:endParaRPr lang="en-US" sz="1800" dirty="0">
              <a:cs typeface="Calibri"/>
            </a:endParaRPr>
          </a:p>
          <a:p>
            <a:pPr>
              <a:buClr>
                <a:srgbClr val="C00000"/>
              </a:buClr>
            </a:pPr>
            <a:r>
              <a:rPr lang="en-US" sz="2200" dirty="0">
                <a:cs typeface="Calibri"/>
              </a:rPr>
              <a:t>P</a:t>
            </a:r>
            <a:r>
              <a:rPr lang="en-US" sz="2200" dirty="0" smtClean="0">
                <a:cs typeface="Calibri"/>
              </a:rPr>
              <a:t>rogram </a:t>
            </a:r>
            <a:r>
              <a:rPr lang="en-US" sz="2200" dirty="0">
                <a:cs typeface="Calibri"/>
              </a:rPr>
              <a:t>security </a:t>
            </a:r>
            <a:r>
              <a:rPr lang="en-US" sz="2200" dirty="0" smtClean="0">
                <a:cs typeface="Calibri"/>
              </a:rPr>
              <a:t>posture: will it Pass / Fail?</a:t>
            </a:r>
          </a:p>
          <a:p>
            <a:pPr lvl="1">
              <a:buClr>
                <a:srgbClr val="C00000"/>
              </a:buClr>
            </a:pPr>
            <a:endParaRPr lang="en-US" sz="1800" dirty="0" smtClean="0">
              <a:cs typeface="Calibri"/>
            </a:endParaRPr>
          </a:p>
          <a:p>
            <a:pPr lvl="1">
              <a:buClr>
                <a:srgbClr val="C00000"/>
              </a:buClr>
            </a:pPr>
            <a:endParaRPr lang="en-US" sz="1800" dirty="0">
              <a:cs typeface="Calibri"/>
            </a:endParaRPr>
          </a:p>
          <a:p>
            <a:pPr lvl="0"/>
            <a:endParaRPr lang="es-ES" dirty="0">
              <a:cs typeface="Calibri"/>
            </a:endParaRPr>
          </a:p>
          <a:p>
            <a:pPr lvl="0"/>
            <a:endParaRPr lang="es-E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351593"/>
              </p:ext>
            </p:extLst>
          </p:nvPr>
        </p:nvGraphicFramePr>
        <p:xfrm>
          <a:off x="1043608" y="3284984"/>
          <a:ext cx="5256584" cy="201168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628292"/>
                <a:gridCol w="2628292"/>
              </a:tblGrid>
              <a:tr h="298832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Windows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Linux</a:t>
                      </a:r>
                      <a:endParaRPr lang="es-ES" sz="1600" dirty="0"/>
                    </a:p>
                  </a:txBody>
                  <a:tcPr/>
                </a:tc>
              </a:tr>
              <a:tr h="298832"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Stack</a:t>
                      </a:r>
                      <a:r>
                        <a:rPr lang="es-ES" sz="1600" dirty="0" smtClean="0"/>
                        <a:t> Cookies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Stack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Canary</a:t>
                      </a:r>
                      <a:endParaRPr lang="es-ES" sz="1600" dirty="0"/>
                    </a:p>
                  </a:txBody>
                  <a:tcPr/>
                </a:tc>
              </a:tr>
              <a:tr h="298832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ASLR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NX</a:t>
                      </a:r>
                      <a:endParaRPr lang="es-ES" sz="1600" dirty="0"/>
                    </a:p>
                  </a:txBody>
                  <a:tcPr/>
                </a:tc>
              </a:tr>
              <a:tr h="298832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DEP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Fortify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Source</a:t>
                      </a:r>
                      <a:endParaRPr lang="es-ES" sz="1600" dirty="0"/>
                    </a:p>
                  </a:txBody>
                  <a:tcPr/>
                </a:tc>
              </a:tr>
              <a:tr h="298832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SAFESEH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PIE</a:t>
                      </a:r>
                      <a:endParaRPr lang="es-ES" sz="1600" dirty="0"/>
                    </a:p>
                  </a:txBody>
                  <a:tcPr/>
                </a:tc>
              </a:tr>
              <a:tr h="298832"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HotPacthing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RELRO</a:t>
                      </a:r>
                      <a:endParaRPr lang="es-E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53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251520" y="116632"/>
            <a:ext cx="9145016" cy="990596"/>
          </a:xfrm>
        </p:spPr>
        <p:txBody>
          <a:bodyPr>
            <a:normAutofit/>
          </a:bodyPr>
          <a:lstStyle/>
          <a:p>
            <a:pPr lvl="0" algn="l"/>
            <a:r>
              <a:rPr lang="es-E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3</a:t>
            </a:r>
            <a:r>
              <a:rPr lang="es-E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.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Case study ii: Software security 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  posture, amce inc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9" name="Marcador de contenido 2"/>
          <p:cNvSpPr txBox="1">
            <a:spLocks noGrp="1"/>
          </p:cNvSpPr>
          <p:nvPr>
            <p:ph idx="1"/>
          </p:nvPr>
        </p:nvSpPr>
        <p:spPr>
          <a:xfrm>
            <a:off x="254004" y="1237686"/>
            <a:ext cx="8422452" cy="5287658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rgbClr val="C00000"/>
              </a:buClr>
            </a:pPr>
            <a:r>
              <a:rPr lang="en-US" sz="2500" dirty="0" smtClean="0">
                <a:cs typeface="Calibri"/>
              </a:rPr>
              <a:t>Do IT know the security posture of all software? </a:t>
            </a:r>
            <a:r>
              <a:rPr lang="en-US" sz="2500" dirty="0">
                <a:cs typeface="Calibri"/>
              </a:rPr>
              <a:t>Y</a:t>
            </a:r>
            <a:r>
              <a:rPr lang="en-US" sz="2500" dirty="0" smtClean="0">
                <a:cs typeface="Calibri"/>
              </a:rPr>
              <a:t>ou can assess your vendors…</a:t>
            </a:r>
          </a:p>
          <a:p>
            <a:pPr lvl="0">
              <a:buClr>
                <a:srgbClr val="C00000"/>
              </a:buClr>
            </a:pPr>
            <a:endParaRPr lang="en-US" sz="2500" dirty="0">
              <a:cs typeface="Calibri"/>
            </a:endParaRPr>
          </a:p>
          <a:p>
            <a:pPr lvl="0">
              <a:buClr>
                <a:srgbClr val="C00000"/>
              </a:buClr>
            </a:pPr>
            <a:endParaRPr lang="en-US" sz="2500" dirty="0" smtClean="0">
              <a:cs typeface="Calibri"/>
            </a:endParaRPr>
          </a:p>
          <a:p>
            <a:pPr lvl="0">
              <a:buClr>
                <a:srgbClr val="C00000"/>
              </a:buClr>
            </a:pPr>
            <a:endParaRPr lang="en-US" sz="2500" dirty="0">
              <a:cs typeface="Calibri"/>
            </a:endParaRPr>
          </a:p>
          <a:p>
            <a:pPr lvl="0">
              <a:buClr>
                <a:srgbClr val="C00000"/>
              </a:buClr>
            </a:pPr>
            <a:endParaRPr lang="en-US" sz="2500" dirty="0" smtClean="0">
              <a:cs typeface="Calibri"/>
            </a:endParaRPr>
          </a:p>
          <a:p>
            <a:pPr lvl="0">
              <a:buClr>
                <a:srgbClr val="C00000"/>
              </a:buClr>
            </a:pPr>
            <a:endParaRPr lang="en-US" sz="2500" dirty="0">
              <a:cs typeface="Calibri"/>
            </a:endParaRPr>
          </a:p>
          <a:p>
            <a:pPr lvl="0">
              <a:buClr>
                <a:srgbClr val="C00000"/>
              </a:buClr>
            </a:pPr>
            <a:endParaRPr lang="en-US" sz="2500" dirty="0" smtClean="0">
              <a:cs typeface="Calibri"/>
            </a:endParaRPr>
          </a:p>
          <a:p>
            <a:pPr lvl="0">
              <a:buClr>
                <a:srgbClr val="C00000"/>
              </a:buClr>
            </a:pPr>
            <a:endParaRPr lang="en-US" sz="2500" dirty="0">
              <a:cs typeface="Calibri"/>
            </a:endParaRPr>
          </a:p>
          <a:p>
            <a:pPr lvl="0">
              <a:buClr>
                <a:srgbClr val="C00000"/>
              </a:buClr>
            </a:pPr>
            <a:endParaRPr lang="en-US" sz="2500" dirty="0" smtClean="0">
              <a:cs typeface="Calibri"/>
            </a:endParaRPr>
          </a:p>
          <a:p>
            <a:pPr lvl="0">
              <a:buClr>
                <a:srgbClr val="C00000"/>
              </a:buClr>
            </a:pPr>
            <a:endParaRPr lang="en-US" sz="2500" dirty="0">
              <a:cs typeface="Calibri"/>
            </a:endParaRPr>
          </a:p>
          <a:p>
            <a:pPr lvl="0">
              <a:buClr>
                <a:srgbClr val="C00000"/>
              </a:buClr>
            </a:pPr>
            <a:endParaRPr lang="en-US" sz="2500" dirty="0" smtClean="0">
              <a:cs typeface="Calibri"/>
            </a:endParaRPr>
          </a:p>
          <a:p>
            <a:pPr lvl="0">
              <a:buClr>
                <a:srgbClr val="C00000"/>
              </a:buClr>
            </a:pPr>
            <a:endParaRPr lang="en-US" sz="2500" dirty="0">
              <a:cs typeface="Calibri"/>
            </a:endParaRPr>
          </a:p>
          <a:p>
            <a:pPr lvl="0">
              <a:buClr>
                <a:srgbClr val="C00000"/>
              </a:buClr>
            </a:pPr>
            <a:endParaRPr lang="en-US" sz="2500" dirty="0" smtClean="0">
              <a:cs typeface="Calibri"/>
            </a:endParaRPr>
          </a:p>
          <a:p>
            <a:pPr lvl="0">
              <a:buClr>
                <a:srgbClr val="C00000"/>
              </a:buClr>
            </a:pPr>
            <a:r>
              <a:rPr lang="en-US" sz="2500" dirty="0" smtClean="0">
                <a:cs typeface="Calibri"/>
              </a:rPr>
              <a:t>Now you know where EMET is needed!</a:t>
            </a:r>
          </a:p>
          <a:p>
            <a:pPr lvl="0">
              <a:buClr>
                <a:srgbClr val="C00000"/>
              </a:buClr>
            </a:pPr>
            <a:endParaRPr lang="en-US" sz="2600" dirty="0">
              <a:cs typeface="Calibri"/>
            </a:endParaRPr>
          </a:p>
          <a:p>
            <a:pPr lvl="0">
              <a:buClr>
                <a:srgbClr val="C00000"/>
              </a:buClr>
            </a:pPr>
            <a:endParaRPr lang="en-US" sz="2200" dirty="0">
              <a:cs typeface="Calibri"/>
            </a:endParaRPr>
          </a:p>
          <a:p>
            <a:pPr lvl="0"/>
            <a:endParaRPr lang="es-ES" dirty="0">
              <a:cs typeface="Calibri"/>
            </a:endParaRPr>
          </a:p>
          <a:p>
            <a:pPr lvl="0"/>
            <a:endParaRPr lang="es-ES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765" y="2282987"/>
            <a:ext cx="1509035" cy="117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602" y="4056737"/>
            <a:ext cx="1233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94774"/>
            <a:ext cx="1388762" cy="92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827218"/>
            <a:ext cx="138588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16" y="3663613"/>
            <a:ext cx="1468447" cy="104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411" y="4402603"/>
            <a:ext cx="1673856" cy="112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545" y="4648158"/>
            <a:ext cx="1576022" cy="96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9" y="2152396"/>
            <a:ext cx="1071562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04" y="2531356"/>
            <a:ext cx="580218" cy="67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194" y="2282987"/>
            <a:ext cx="862107" cy="810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779" y="3663613"/>
            <a:ext cx="1233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545" y="3551401"/>
            <a:ext cx="1309687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20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251520" y="116632"/>
            <a:ext cx="8892480" cy="990596"/>
          </a:xfrm>
        </p:spPr>
        <p:txBody>
          <a:bodyPr>
            <a:normAutofit/>
          </a:bodyPr>
          <a:lstStyle/>
          <a:p>
            <a:pPr lvl="0" algn="l"/>
            <a:r>
              <a:rPr lang="es-E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3</a:t>
            </a:r>
            <a:r>
              <a:rPr lang="es-E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.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Case study ii: Software security 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  posture, amce inc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1" y="1772816"/>
            <a:ext cx="396992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1268760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VLC</a:t>
            </a:r>
            <a:endParaRPr lang="es-E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990" y="1772816"/>
            <a:ext cx="411846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12160" y="1268760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SKYPE</a:t>
            </a:r>
            <a:endParaRPr lang="es-E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3937" y="3933056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iTunes</a:t>
            </a:r>
            <a:endParaRPr lang="es-E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12160" y="3933056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Dropbox</a:t>
            </a:r>
            <a:endParaRPr lang="es-ES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1" y="4302388"/>
            <a:ext cx="3969920" cy="164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990" y="4293096"/>
            <a:ext cx="4118466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77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251520" y="116632"/>
            <a:ext cx="8784976" cy="990596"/>
          </a:xfrm>
        </p:spPr>
        <p:txBody>
          <a:bodyPr>
            <a:normAutofit/>
          </a:bodyPr>
          <a:lstStyle/>
          <a:p>
            <a:pPr lvl="0" algn="l"/>
            <a:r>
              <a:rPr lang="es-E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3</a:t>
            </a:r>
            <a:r>
              <a:rPr lang="es-E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. Case STUDY III: BROWSER SECURITY</a:t>
            </a:r>
            <a:br>
              <a:rPr lang="es-E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s-E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s-E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  COMPARISON</a:t>
            </a:r>
            <a:endParaRPr lang="es-E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9" name="Marcador de contenido 2"/>
          <p:cNvSpPr txBox="1">
            <a:spLocks noGrp="1"/>
          </p:cNvSpPr>
          <p:nvPr>
            <p:ph idx="1"/>
          </p:nvPr>
        </p:nvSpPr>
        <p:spPr>
          <a:xfrm>
            <a:off x="254004" y="1237686"/>
            <a:ext cx="8422452" cy="5287658"/>
          </a:xfrm>
        </p:spPr>
        <p:txBody>
          <a:bodyPr>
            <a:normAutofit/>
          </a:bodyPr>
          <a:lstStyle/>
          <a:p>
            <a:pPr lvl="0">
              <a:buClr>
                <a:srgbClr val="C00000"/>
              </a:buClr>
            </a:pPr>
            <a:r>
              <a:rPr lang="en-US" sz="2600" dirty="0" smtClean="0">
                <a:cs typeface="Calibri"/>
              </a:rPr>
              <a:t>Let’s assess browser security posture</a:t>
            </a:r>
          </a:p>
          <a:p>
            <a:pPr marL="0" lvl="0" indent="0">
              <a:buClr>
                <a:srgbClr val="C00000"/>
              </a:buClr>
              <a:buNone/>
            </a:pPr>
            <a:endParaRPr lang="en-US" sz="2600" dirty="0">
              <a:cs typeface="Calibri"/>
            </a:endParaRPr>
          </a:p>
          <a:p>
            <a:pPr lvl="1">
              <a:buClr>
                <a:srgbClr val="C00000"/>
              </a:buClr>
            </a:pPr>
            <a:r>
              <a:rPr lang="en-US" sz="1800" dirty="0">
                <a:cs typeface="Calibri"/>
              </a:rPr>
              <a:t>Chrome</a:t>
            </a:r>
          </a:p>
          <a:p>
            <a:pPr lvl="1">
              <a:buClr>
                <a:srgbClr val="C00000"/>
              </a:buClr>
            </a:pPr>
            <a:r>
              <a:rPr lang="en-US" sz="1800" dirty="0" smtClean="0">
                <a:cs typeface="Calibri"/>
              </a:rPr>
              <a:t>Firefox</a:t>
            </a:r>
          </a:p>
          <a:p>
            <a:pPr lvl="1">
              <a:buClr>
                <a:srgbClr val="C00000"/>
              </a:buClr>
            </a:pPr>
            <a:r>
              <a:rPr lang="en-US" sz="1800" dirty="0" smtClean="0">
                <a:cs typeface="Calibri"/>
              </a:rPr>
              <a:t>Internet Explorer</a:t>
            </a:r>
          </a:p>
          <a:p>
            <a:pPr lvl="1">
              <a:buClr>
                <a:srgbClr val="C00000"/>
              </a:buClr>
            </a:pPr>
            <a:r>
              <a:rPr lang="en-US" sz="1800" dirty="0" smtClean="0">
                <a:cs typeface="Calibri"/>
              </a:rPr>
              <a:t>Opera</a:t>
            </a:r>
          </a:p>
          <a:p>
            <a:pPr lvl="1">
              <a:buClr>
                <a:srgbClr val="C00000"/>
              </a:buClr>
            </a:pPr>
            <a:r>
              <a:rPr lang="en-US" sz="1800" dirty="0" smtClean="0">
                <a:cs typeface="Calibri"/>
              </a:rPr>
              <a:t>Safari</a:t>
            </a:r>
          </a:p>
          <a:p>
            <a:pPr marL="0" lvl="0" indent="0">
              <a:buNone/>
            </a:pPr>
            <a:endParaRPr lang="es-ES" dirty="0" smtClean="0"/>
          </a:p>
          <a:p>
            <a:pPr lvl="0" algn="just">
              <a:buClr>
                <a:srgbClr val="C00000"/>
              </a:buClr>
            </a:pPr>
            <a:r>
              <a:rPr lang="en-US" sz="2600" dirty="0">
                <a:cs typeface="Calibri"/>
              </a:rPr>
              <a:t>Only checked on Windows, but will be interesting to do </a:t>
            </a:r>
            <a:r>
              <a:rPr lang="en-US" sz="2600" dirty="0" smtClean="0">
                <a:cs typeface="Calibri"/>
              </a:rPr>
              <a:t>same exercise in </a:t>
            </a:r>
            <a:r>
              <a:rPr lang="en-US" sz="2600" dirty="0">
                <a:cs typeface="Calibri"/>
              </a:rPr>
              <a:t>other OS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064" y="2060848"/>
            <a:ext cx="22098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0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251520" y="116632"/>
            <a:ext cx="8784976" cy="990596"/>
          </a:xfrm>
        </p:spPr>
        <p:txBody>
          <a:bodyPr>
            <a:normAutofit/>
          </a:bodyPr>
          <a:lstStyle/>
          <a:p>
            <a:pPr lvl="0" algn="l"/>
            <a:r>
              <a:rPr lang="es-E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3</a:t>
            </a:r>
            <a:r>
              <a:rPr lang="es-E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. Case STUDY III: BROWSER SECURITY</a:t>
            </a:r>
            <a:br>
              <a:rPr lang="es-E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s-E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s-E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  COMPARISON</a:t>
            </a:r>
            <a:endParaRPr lang="es-E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832601"/>
              </p:ext>
            </p:extLst>
          </p:nvPr>
        </p:nvGraphicFramePr>
        <p:xfrm>
          <a:off x="251520" y="1340768"/>
          <a:ext cx="8640961" cy="4536504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080120"/>
                <a:gridCol w="792088"/>
                <a:gridCol w="1152128"/>
                <a:gridCol w="1008112"/>
                <a:gridCol w="768086"/>
                <a:gridCol w="960107"/>
                <a:gridCol w="768085"/>
                <a:gridCol w="1088121"/>
                <a:gridCol w="1024114"/>
              </a:tblGrid>
              <a:tr h="756084"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BROWSER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AUDIT FILES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FILE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Compiler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GS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ASLR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DEP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SAFESEH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HotPatch</a:t>
                      </a:r>
                      <a:endParaRPr lang="en-US" sz="1200" noProof="0" dirty="0"/>
                    </a:p>
                  </a:txBody>
                  <a:tcPr/>
                </a:tc>
              </a:tr>
              <a:tr h="756084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Chrome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75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chrome.exe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VS 2010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 / 360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</a:tr>
              <a:tr h="756084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Firefox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28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firefox.exe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VS</a:t>
                      </a:r>
                      <a:r>
                        <a:rPr lang="es-ES" sz="1200" baseline="0" dirty="0" smtClean="0"/>
                        <a:t> 2010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  / 11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</a:tr>
              <a:tr h="756084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Internet Explorer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18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iexplore.exe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¿?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  / 5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</a:tr>
              <a:tr h="756084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Opera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14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opera.exe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VS 2010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  / 16099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</a:tr>
              <a:tr h="756084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Safari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48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safari.exe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VS 2008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  / 2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 descr="C:\Users\conde\Desktop\SRF_PROJECTS\Conferences\2013\AppSec_USA\DATA\binsecsweeper_PRIVATE\binsecsweeper\core\img\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32856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conde\Desktop\SRF_PROJECTS\Conferences\2013\AppSec_USA\DATA\binsecsweeper_PRIVATE\binsecsweeper\core\img\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32856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conde\Desktop\SRF_PROJECTS\Conferences\2013\AppSec_USA\DATA\binsecsweeper_PRIVATE\binsecsweeper\core\img\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32856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conde\Desktop\SRF_PROJECTS\Conferences\2013\AppSec_USA\DATA\binsecsweeper_PRIVATE\binsecsweeper\core\img\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880" y="2132856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conde\Desktop\SRF_PROJECTS\Conferences\2013\AppSec_USA\DATA\binsecsweeper_PRIVATE\binsecsweeper\core\img\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158256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conde\Desktop\SRF_PROJECTS\Conferences\2013\AppSec_USA\DATA\binsecsweeper_PRIVATE\binsecsweeper\core\img\hig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45024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conde\Desktop\SRF_PROJECTS\Conferences\2013\AppSec_USA\DATA\binsecsweeper_PRIVATE\binsecsweeper\core\img\hig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157192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conde\Desktop\SRF_PROJECTS\Conferences\2013\AppSec_USA\DATA\binsecsweeper_PRIVATE\binsecsweeper\core\img\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24944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conde\Desktop\SRF_PROJECTS\Conferences\2013\AppSec_USA\DATA\binsecsweeper_PRIVATE\binsecsweeper\core\img\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760" y="2924944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conde\Desktop\SRF_PROJECTS\Conferences\2013\AppSec_USA\DATA\binsecsweeper_PRIVATE\binsecsweeper\core\img\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924944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conde\Desktop\SRF_PROJECTS\Conferences\2013\AppSec_USA\DATA\binsecsweeper_PRIVATE\binsecsweeper\core\img\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880" y="292928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conde\Desktop\SRF_PROJECTS\Conferences\2013\AppSec_USA\DATA\binsecsweeper_PRIVATE\binsecsweeper\core\img\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933616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conde\Desktop\SRF_PROJECTS\Conferences\2013\AppSec_USA\DATA\binsecsweeper_PRIVATE\binsecsweeper\core\img\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45024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conde\Desktop\SRF_PROJECTS\Conferences\2013\AppSec_USA\DATA\binsecsweeper_PRIVATE\binsecsweeper\core\img\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760" y="3645024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conde\Desktop\SRF_PROJECTS\Conferences\2013\AppSec_USA\DATA\binsecsweeper_PRIVATE\binsecsweeper\core\img\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408" y="3645024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conde\Desktop\SRF_PROJECTS\Conferences\2013\AppSec_USA\DATA\binsecsweeper_PRIVATE\binsecsweeper\core\img\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224" y="364936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conde\Desktop\SRF_PROJECTS\Conferences\2013\AppSec_USA\DATA\binsecsweeper_PRIVATE\binsecsweeper\core\img\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437112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conde\Desktop\SRF_PROJECTS\Conferences\2013\AppSec_USA\DATA\binsecsweeper_PRIVATE\binsecsweeper\core\img\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760" y="4437112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conde\Desktop\SRF_PROJECTS\Conferences\2013\AppSec_USA\DATA\binsecsweeper_PRIVATE\binsecsweeper\core\img\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4144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conde\Desktop\SRF_PROJECTS\Conferences\2013\AppSec_USA\DATA\binsecsweeper_PRIVATE\binsecsweeper\core\img\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28" y="444144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conde\Desktop\SRF_PROJECTS\Conferences\2013\AppSec_USA\DATA\binsecsweeper_PRIVATE\binsecsweeper\core\img\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224" y="4455944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conde\Desktop\SRF_PROJECTS\Conferences\2013\AppSec_USA\DATA\binsecsweeper_PRIVATE\binsecsweeper\core\img\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157192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conde\Desktop\SRF_PROJECTS\Conferences\2013\AppSec_USA\DATA\binsecsweeper_PRIVATE\binsecsweeper\core\img\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16152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conde\Desktop\SRF_PROJECTS\Conferences\2013\AppSec_USA\DATA\binsecsweeper_PRIVATE\binsecsweeper\core\img\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28" y="5176024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conde\Desktop\SRF_PROJECTS\Conferences\2013\AppSec_USA\DATA\binsecsweeper_PRIVATE\binsecsweeper\core\img\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224" y="5176024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9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ctrTitle"/>
          </p:nvPr>
        </p:nvSpPr>
        <p:spPr>
          <a:xfrm>
            <a:off x="704273" y="2333625"/>
            <a:ext cx="7772400" cy="1470025"/>
          </a:xfrm>
        </p:spPr>
        <p:txBody>
          <a:bodyPr>
            <a:normAutofit/>
          </a:bodyPr>
          <a:lstStyle/>
          <a:p>
            <a:pPr lvl="0"/>
            <a:r>
              <a:rPr lang="es-ES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Calibri"/>
              </a:rPr>
              <a:t>4</a:t>
            </a:r>
            <a:r>
              <a:rPr lang="es-E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Calibri"/>
              </a:rPr>
              <a:t>. 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Calibri"/>
              </a:rPr>
              <a:t>Conclusions 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Calibri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7290" y="2348880"/>
            <a:ext cx="8424863" cy="1676675"/>
            <a:chOff x="337290" y="2348880"/>
            <a:chExt cx="8424863" cy="167667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290" y="3892205"/>
              <a:ext cx="8424863" cy="133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290" y="2348880"/>
              <a:ext cx="8424863" cy="133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2530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179512" y="116632"/>
            <a:ext cx="8856984" cy="990596"/>
          </a:xfrm>
        </p:spPr>
        <p:txBody>
          <a:bodyPr>
            <a:normAutofit/>
          </a:bodyPr>
          <a:lstStyle/>
          <a:p>
            <a:pPr lvl="0" algn="l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4.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VERIFYING Software security posture 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  matters!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/>
          <p:cNvSpPr txBox="1">
            <a:spLocks noGrp="1"/>
          </p:cNvSpPr>
          <p:nvPr>
            <p:ph idx="1"/>
          </p:nvPr>
        </p:nvSpPr>
        <p:spPr>
          <a:xfrm>
            <a:off x="198582" y="1350818"/>
            <a:ext cx="8693898" cy="4742478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C00000"/>
              </a:buClr>
            </a:pPr>
            <a:r>
              <a:rPr lang="en-US" dirty="0" smtClean="0"/>
              <a:t>Binaries contain a lot of information!</a:t>
            </a:r>
          </a:p>
          <a:p>
            <a:pPr lvl="0">
              <a:buClr>
                <a:srgbClr val="C00000"/>
              </a:buClr>
            </a:pPr>
            <a:endParaRPr lang="en-US" dirty="0"/>
          </a:p>
          <a:p>
            <a:pPr lvl="0">
              <a:buClr>
                <a:srgbClr val="C00000"/>
              </a:buClr>
            </a:pPr>
            <a:r>
              <a:rPr lang="en-US" dirty="0" smtClean="0"/>
              <a:t>The security posture of the software developed by you is important:</a:t>
            </a:r>
          </a:p>
          <a:p>
            <a:pPr lvl="1">
              <a:buClr>
                <a:srgbClr val="C00000"/>
              </a:buClr>
            </a:pPr>
            <a:r>
              <a:rPr lang="en-US" dirty="0" smtClean="0"/>
              <a:t>Security improves Quality</a:t>
            </a:r>
          </a:p>
          <a:p>
            <a:pPr lvl="1">
              <a:buClr>
                <a:srgbClr val="C00000"/>
              </a:buClr>
            </a:pPr>
            <a:r>
              <a:rPr lang="en-US" dirty="0" smtClean="0"/>
              <a:t>Branding (show you care about security)</a:t>
            </a:r>
          </a:p>
          <a:p>
            <a:pPr lvl="1">
              <a:buClr>
                <a:srgbClr val="C00000"/>
              </a:buClr>
            </a:pPr>
            <a:endParaRPr lang="en-US" dirty="0"/>
          </a:p>
          <a:p>
            <a:pPr>
              <a:buClr>
                <a:srgbClr val="C00000"/>
              </a:buClr>
            </a:pPr>
            <a:r>
              <a:rPr lang="en-US" dirty="0" smtClean="0"/>
              <a:t>How is the security posture of software vendors you use?</a:t>
            </a:r>
          </a:p>
          <a:p>
            <a:pPr lvl="1">
              <a:buClr>
                <a:srgbClr val="C00000"/>
              </a:buClr>
            </a:pPr>
            <a:endParaRPr lang="en-US" dirty="0" smtClean="0"/>
          </a:p>
          <a:p>
            <a:pPr lvl="0">
              <a:buClr>
                <a:srgbClr val="C00000"/>
              </a:buClr>
            </a:pPr>
            <a:endParaRPr lang="es-ES" dirty="0"/>
          </a:p>
          <a:p>
            <a:pPr lvl="0">
              <a:buClr>
                <a:srgbClr val="C00000"/>
              </a:buClr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407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179512" y="116632"/>
            <a:ext cx="8856984" cy="990596"/>
          </a:xfrm>
        </p:spPr>
        <p:txBody>
          <a:bodyPr>
            <a:normAutofit/>
          </a:bodyPr>
          <a:lstStyle/>
          <a:p>
            <a:pPr lvl="0" algn="l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4.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BinSECSWEEPER: CALL TO ARMS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/>
          <p:cNvSpPr txBox="1">
            <a:spLocks noGrp="1"/>
          </p:cNvSpPr>
          <p:nvPr>
            <p:ph idx="1"/>
          </p:nvPr>
        </p:nvSpPr>
        <p:spPr>
          <a:xfrm>
            <a:off x="198582" y="1350818"/>
            <a:ext cx="8693898" cy="5507182"/>
          </a:xfrm>
        </p:spPr>
        <p:txBody>
          <a:bodyPr>
            <a:normAutofit/>
          </a:bodyPr>
          <a:lstStyle/>
          <a:p>
            <a:pPr marL="0" lvl="0" indent="0">
              <a:buClr>
                <a:srgbClr val="C00000"/>
              </a:buClr>
              <a:buNone/>
            </a:pPr>
            <a:endParaRPr lang="en-US" dirty="0" smtClean="0"/>
          </a:p>
          <a:p>
            <a:pPr lvl="0">
              <a:buClr>
                <a:srgbClr val="C00000"/>
              </a:buClr>
            </a:pPr>
            <a:endParaRPr lang="en-US" dirty="0" smtClean="0"/>
          </a:p>
          <a:p>
            <a:pPr marL="0" lvl="0" indent="0">
              <a:buClr>
                <a:srgbClr val="C00000"/>
              </a:buClr>
              <a:buNone/>
            </a:pPr>
            <a:endParaRPr lang="en-US" dirty="0"/>
          </a:p>
          <a:p>
            <a:pPr lvl="1">
              <a:buClr>
                <a:srgbClr val="C00000"/>
              </a:buClr>
            </a:pPr>
            <a:r>
              <a:rPr lang="en-US" dirty="0" smtClean="0"/>
              <a:t>How can </a:t>
            </a:r>
            <a:r>
              <a:rPr lang="en-US" dirty="0"/>
              <a:t>the </a:t>
            </a:r>
            <a:r>
              <a:rPr lang="en-US" dirty="0" smtClean="0"/>
              <a:t>software be improved?</a:t>
            </a:r>
          </a:p>
          <a:p>
            <a:pPr lvl="1">
              <a:buClr>
                <a:srgbClr val="C00000"/>
              </a:buClr>
            </a:pPr>
            <a:r>
              <a:rPr lang="en-US" dirty="0" smtClean="0"/>
              <a:t>What checks do you need?</a:t>
            </a:r>
          </a:p>
          <a:p>
            <a:pPr lvl="1">
              <a:buClr>
                <a:srgbClr val="C00000"/>
              </a:buClr>
            </a:pPr>
            <a:r>
              <a:rPr lang="en-US" dirty="0" smtClean="0"/>
              <a:t>What metrics do you need?</a:t>
            </a:r>
          </a:p>
          <a:p>
            <a:pPr lvl="1">
              <a:buClr>
                <a:srgbClr val="C00000"/>
              </a:buClr>
            </a:pPr>
            <a:endParaRPr lang="en-US" dirty="0" smtClean="0"/>
          </a:p>
          <a:p>
            <a:pPr lvl="1">
              <a:buClr>
                <a:srgbClr val="C00000"/>
              </a:buClr>
            </a:pPr>
            <a:r>
              <a:rPr lang="en-US" dirty="0" smtClean="0"/>
              <a:t>Contact: </a:t>
            </a:r>
            <a:r>
              <a:rPr lang="en-US" dirty="0" smtClean="0">
                <a:hlinkClick r:id="rId3"/>
              </a:rPr>
              <a:t>research@vulnex.com</a:t>
            </a:r>
            <a:endParaRPr lang="en-US" dirty="0" smtClean="0"/>
          </a:p>
          <a:p>
            <a:pPr marL="457200" lvl="1" indent="0">
              <a:buClr>
                <a:srgbClr val="C00000"/>
              </a:buClr>
              <a:buNone/>
            </a:pPr>
            <a:endParaRPr lang="en-US" dirty="0" smtClean="0"/>
          </a:p>
          <a:p>
            <a:pPr lvl="0">
              <a:buClr>
                <a:srgbClr val="C00000"/>
              </a:buClr>
            </a:pPr>
            <a:endParaRPr lang="es-ES" dirty="0"/>
          </a:p>
          <a:p>
            <a:pPr lvl="0">
              <a:buClr>
                <a:srgbClr val="C00000"/>
              </a:buClr>
            </a:pPr>
            <a:endParaRPr lang="es-E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96752"/>
            <a:ext cx="2232248" cy="170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89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179512" y="116632"/>
            <a:ext cx="8229604" cy="990596"/>
          </a:xfrm>
        </p:spPr>
        <p:txBody>
          <a:bodyPr>
            <a:normAutofit/>
          </a:bodyPr>
          <a:lstStyle/>
          <a:p>
            <a:pPr lvl="0" algn="l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4.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REFERENCES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/>
          <p:cNvSpPr txBox="1">
            <a:spLocks noGrp="1"/>
          </p:cNvSpPr>
          <p:nvPr>
            <p:ph idx="1"/>
          </p:nvPr>
        </p:nvSpPr>
        <p:spPr>
          <a:xfrm>
            <a:off x="198582" y="1350818"/>
            <a:ext cx="8693898" cy="5507182"/>
          </a:xfrm>
        </p:spPr>
        <p:txBody>
          <a:bodyPr>
            <a:normAutofit/>
          </a:bodyPr>
          <a:lstStyle/>
          <a:p>
            <a:pPr lvl="0">
              <a:buClr>
                <a:srgbClr val="C00000"/>
              </a:buClr>
            </a:pPr>
            <a:r>
              <a:rPr lang="en-US" dirty="0" smtClean="0"/>
              <a:t>Linux Security Features (Ubuntu)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https://wiki.ubuntu.com/Security/Features</a:t>
            </a:r>
            <a:endParaRPr lang="en-US" dirty="0" smtClean="0"/>
          </a:p>
          <a:p>
            <a:pPr lvl="0">
              <a:buClr>
                <a:srgbClr val="C00000"/>
              </a:buClr>
            </a:pPr>
            <a:endParaRPr lang="es-ES" dirty="0"/>
          </a:p>
          <a:p>
            <a:pPr lvl="0">
              <a:buClr>
                <a:srgbClr val="C00000"/>
              </a:buClr>
            </a:pPr>
            <a:r>
              <a:rPr lang="en-US" dirty="0" smtClean="0"/>
              <a:t>Visual Studio </a:t>
            </a:r>
            <a:r>
              <a:rPr lang="en-US" dirty="0"/>
              <a:t>Compiling Options</a:t>
            </a:r>
            <a:br>
              <a:rPr lang="en-US" dirty="0"/>
            </a:b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msdn.microsoft.com/en-us/library/9s7c9wdw.aspx</a:t>
            </a:r>
            <a:endParaRPr lang="en-US" dirty="0" smtClean="0"/>
          </a:p>
          <a:p>
            <a:pPr lvl="0">
              <a:buClr>
                <a:srgbClr val="C00000"/>
              </a:buClr>
            </a:pPr>
            <a:endParaRPr lang="en-US" dirty="0"/>
          </a:p>
          <a:p>
            <a:pPr lvl="0">
              <a:buClr>
                <a:srgbClr val="C00000"/>
              </a:buClr>
            </a:pPr>
            <a:endParaRPr lang="en-US" dirty="0" smtClean="0"/>
          </a:p>
          <a:p>
            <a:pPr lvl="0">
              <a:buClr>
                <a:srgbClr val="C00000"/>
              </a:buClr>
            </a:pPr>
            <a:endParaRPr lang="es-ES" dirty="0"/>
          </a:p>
          <a:p>
            <a:pPr lvl="0">
              <a:buClr>
                <a:srgbClr val="C00000"/>
              </a:buClr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043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157374" y="160931"/>
            <a:ext cx="8229604" cy="990596"/>
          </a:xfrm>
        </p:spPr>
        <p:txBody>
          <a:bodyPr>
            <a:normAutofit/>
          </a:bodyPr>
          <a:lstStyle/>
          <a:p>
            <a:pPr lvl="0" algn="l"/>
            <a:r>
              <a:rPr lang="es-E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TALK OBJECTIVES</a:t>
            </a:r>
          </a:p>
        </p:txBody>
      </p:sp>
      <p:sp>
        <p:nvSpPr>
          <p:cNvPr id="3" name="Marcador de contenido 2"/>
          <p:cNvSpPr txBox="1">
            <a:spLocks noGrp="1"/>
          </p:cNvSpPr>
          <p:nvPr>
            <p:ph idx="1"/>
          </p:nvPr>
        </p:nvSpPr>
        <p:spPr>
          <a:xfrm>
            <a:off x="235527" y="1535545"/>
            <a:ext cx="8229600" cy="4525963"/>
          </a:xfrm>
        </p:spPr>
        <p:txBody>
          <a:bodyPr/>
          <a:lstStyle/>
          <a:p>
            <a:pPr lvl="0">
              <a:lnSpc>
                <a:spcPct val="90000"/>
              </a:lnSpc>
              <a:buClr>
                <a:srgbClr val="C00000"/>
              </a:buClr>
            </a:pPr>
            <a:r>
              <a:rPr lang="en-US" dirty="0" smtClean="0">
                <a:cs typeface="Calibri"/>
              </a:rPr>
              <a:t>Secure development</a:t>
            </a:r>
          </a:p>
          <a:p>
            <a:pPr lvl="0">
              <a:lnSpc>
                <a:spcPct val="90000"/>
              </a:lnSpc>
              <a:buClr>
                <a:srgbClr val="C00000"/>
              </a:buClr>
            </a:pPr>
            <a:endParaRPr lang="en-US" dirty="0">
              <a:cs typeface="Calibri"/>
            </a:endParaRPr>
          </a:p>
          <a:p>
            <a:pPr lvl="0">
              <a:lnSpc>
                <a:spcPct val="90000"/>
              </a:lnSpc>
              <a:buClr>
                <a:srgbClr val="C00000"/>
              </a:buClr>
            </a:pPr>
            <a:r>
              <a:rPr lang="en-US" dirty="0" smtClean="0">
                <a:cs typeface="Calibri"/>
              </a:rPr>
              <a:t>Verification technologies</a:t>
            </a:r>
          </a:p>
          <a:p>
            <a:pPr lvl="0">
              <a:lnSpc>
                <a:spcPct val="90000"/>
              </a:lnSpc>
              <a:buClr>
                <a:srgbClr val="C00000"/>
              </a:buClr>
            </a:pPr>
            <a:endParaRPr lang="en-US" dirty="0">
              <a:cs typeface="Calibri"/>
            </a:endParaRPr>
          </a:p>
          <a:p>
            <a:pPr lvl="0">
              <a:lnSpc>
                <a:spcPct val="90000"/>
              </a:lnSpc>
              <a:buClr>
                <a:srgbClr val="C00000"/>
              </a:buClr>
            </a:pPr>
            <a:r>
              <a:rPr lang="en-US" dirty="0" smtClean="0">
                <a:cs typeface="Calibri"/>
              </a:rPr>
              <a:t>Assess software security posture</a:t>
            </a:r>
          </a:p>
          <a:p>
            <a:pPr lvl="0">
              <a:lnSpc>
                <a:spcPct val="90000"/>
              </a:lnSpc>
              <a:buClr>
                <a:srgbClr val="C00000"/>
              </a:buClr>
            </a:pPr>
            <a:endParaRPr lang="en-US" dirty="0">
              <a:cs typeface="Calibri"/>
            </a:endParaRPr>
          </a:p>
          <a:p>
            <a:pPr lvl="0">
              <a:lnSpc>
                <a:spcPct val="90000"/>
              </a:lnSpc>
              <a:buClr>
                <a:srgbClr val="C00000"/>
              </a:buClr>
            </a:pPr>
            <a:endParaRPr lang="en-US" dirty="0">
              <a:cs typeface="Calibri"/>
            </a:endParaRPr>
          </a:p>
          <a:p>
            <a:pPr marL="0" lvl="0" indent="0">
              <a:lnSpc>
                <a:spcPct val="90000"/>
              </a:lnSpc>
              <a:buClr>
                <a:srgbClr val="C00000"/>
              </a:buClr>
              <a:buNone/>
            </a:pPr>
            <a:endParaRPr lang="en-US" dirty="0">
              <a:cs typeface="Calibri"/>
            </a:endParaRPr>
          </a:p>
          <a:p>
            <a:pPr lvl="0">
              <a:lnSpc>
                <a:spcPct val="90000"/>
              </a:lnSpc>
            </a:pPr>
            <a:endParaRPr lang="en-US" dirty="0">
              <a:cs typeface="Calibri"/>
            </a:endParaRPr>
          </a:p>
          <a:p>
            <a:pPr lvl="0">
              <a:lnSpc>
                <a:spcPct val="90000"/>
              </a:lnSpc>
            </a:pPr>
            <a:endParaRPr lang="en-US" dirty="0"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es-ES" dirty="0"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50774" y="2217885"/>
            <a:ext cx="79208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197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-62695" y="142458"/>
            <a:ext cx="8229604" cy="990596"/>
          </a:xfrm>
        </p:spPr>
        <p:txBody>
          <a:bodyPr>
            <a:normAutofit/>
          </a:bodyPr>
          <a:lstStyle/>
          <a:p>
            <a:pPr lvl="0" algn="l"/>
            <a:r>
              <a:rPr lang="es-E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s-E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4. </a:t>
            </a:r>
            <a:r>
              <a:rPr lang="es-E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Q&amp;A</a:t>
            </a:r>
          </a:p>
        </p:txBody>
      </p:sp>
      <p:sp>
        <p:nvSpPr>
          <p:cNvPr id="3" name="Marcador de contenido 2"/>
          <p:cNvSpPr txBox="1">
            <a:spLocks noGrp="1"/>
          </p:cNvSpPr>
          <p:nvPr>
            <p:ph idx="1"/>
          </p:nvPr>
        </p:nvSpPr>
        <p:spPr>
          <a:xfrm>
            <a:off x="179512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buClr>
                <a:srgbClr val="C00000"/>
              </a:buClr>
            </a:pPr>
            <a:r>
              <a:rPr lang="en-US" dirty="0" smtClean="0"/>
              <a:t>Thanks</a:t>
            </a:r>
            <a:r>
              <a:rPr lang="es-ES" dirty="0" smtClean="0"/>
              <a:t>!</a:t>
            </a:r>
          </a:p>
          <a:p>
            <a:endParaRPr lang="es-ES" dirty="0" smtClean="0"/>
          </a:p>
          <a:p>
            <a:pPr>
              <a:buClr>
                <a:srgbClr val="C00000"/>
              </a:buClr>
            </a:pPr>
            <a:r>
              <a:rPr lang="es-ES" dirty="0" smtClean="0"/>
              <a:t>@</a:t>
            </a:r>
            <a:r>
              <a:rPr lang="es-ES" dirty="0" err="1" smtClean="0"/>
              <a:t>simonroses</a:t>
            </a:r>
            <a:r>
              <a:rPr lang="es-ES" dirty="0" smtClean="0"/>
              <a:t> / @</a:t>
            </a:r>
            <a:r>
              <a:rPr lang="es-ES" dirty="0" err="1" smtClean="0"/>
              <a:t>vulnexsl</a:t>
            </a:r>
            <a:endParaRPr lang="es-ES" dirty="0" smtClean="0"/>
          </a:p>
          <a:p>
            <a:pPr>
              <a:buClr>
                <a:srgbClr val="C00000"/>
              </a:buClr>
            </a:pPr>
            <a:endParaRPr lang="es-ES" dirty="0"/>
          </a:p>
          <a:p>
            <a:pPr>
              <a:buClr>
                <a:srgbClr val="C00000"/>
              </a:buClr>
            </a:pPr>
            <a:r>
              <a:rPr lang="es-ES" dirty="0" smtClean="0">
                <a:hlinkClick r:id="rId3"/>
              </a:rPr>
              <a:t>www.vulnex.com</a:t>
            </a:r>
            <a:endParaRPr lang="es-ES" dirty="0" smtClean="0"/>
          </a:p>
          <a:p>
            <a:pPr marL="0" indent="0">
              <a:buClr>
                <a:srgbClr val="C00000"/>
              </a:buClr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588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203200" y="155554"/>
            <a:ext cx="8229604" cy="990596"/>
          </a:xfrm>
        </p:spPr>
        <p:txBody>
          <a:bodyPr>
            <a:normAutofit/>
          </a:bodyPr>
          <a:lstStyle/>
          <a:p>
            <a:pPr lvl="0" algn="l"/>
            <a:r>
              <a:rPr lang="es-E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AGENDA</a:t>
            </a:r>
          </a:p>
        </p:txBody>
      </p:sp>
      <p:sp>
        <p:nvSpPr>
          <p:cNvPr id="3" name="Marcador de contenido 2"/>
          <p:cNvSpPr txBox="1">
            <a:spLocks noGrp="1"/>
          </p:cNvSpPr>
          <p:nvPr>
            <p:ph idx="1"/>
          </p:nvPr>
        </p:nvSpPr>
        <p:spPr>
          <a:xfrm>
            <a:off x="254000" y="1618673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3600" b="1" dirty="0" smtClean="0">
                <a:latin typeface="Calibri"/>
                <a:cs typeface="Calibri"/>
              </a:rPr>
              <a:t>Secure Development: Verification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3600" b="1" dirty="0" smtClean="0">
                <a:latin typeface="Calibri"/>
                <a:cs typeface="Calibri"/>
              </a:rPr>
              <a:t>BinSecSweeper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3600" b="1" dirty="0" smtClean="0">
                <a:latin typeface="Calibri"/>
                <a:cs typeface="Calibri"/>
              </a:rPr>
              <a:t>Case Studies &amp; Demos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US" sz="3600" b="1" dirty="0" smtClean="0">
                <a:latin typeface="Calibri"/>
                <a:cs typeface="Calibri"/>
              </a:rPr>
              <a:t>Conclusions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endParaRPr lang="en-US" sz="36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543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53" y="2492896"/>
            <a:ext cx="842486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73" y="3861048"/>
            <a:ext cx="842486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 noGrp="1"/>
          </p:cNvSpPr>
          <p:nvPr>
            <p:ph type="ctrTitle"/>
          </p:nvPr>
        </p:nvSpPr>
        <p:spPr>
          <a:xfrm>
            <a:off x="418756" y="2450480"/>
            <a:ext cx="8237178" cy="1470025"/>
          </a:xfrm>
        </p:spPr>
        <p:txBody>
          <a:bodyPr>
            <a:normAutofit/>
          </a:bodyPr>
          <a:lstStyle/>
          <a:p>
            <a:pPr lvl="0"/>
            <a:r>
              <a:rPr lang="es-E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Calibri"/>
              </a:rPr>
              <a:t>1. </a:t>
            </a:r>
            <a:r>
              <a:rPr lang="es-ES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Calibri"/>
              </a:rPr>
              <a:t>	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Calibri"/>
              </a:rPr>
              <a:t>Secure Development: Verification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973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175490" y="140576"/>
            <a:ext cx="8644981" cy="990596"/>
          </a:xfrm>
        </p:spPr>
        <p:txBody>
          <a:bodyPr>
            <a:normAutofit/>
          </a:bodyPr>
          <a:lstStyle/>
          <a:p>
            <a:pPr algn="l"/>
            <a:r>
              <a:rPr lang="es-ES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1. </a:t>
            </a:r>
            <a:r>
              <a:rPr lang="en-US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Secure DEVELOPMENT: VERIFICATION</a:t>
            </a:r>
            <a:endParaRPr lang="en-US" sz="2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/>
          <p:cNvSpPr txBox="1">
            <a:spLocks noGrp="1"/>
          </p:cNvSpPr>
          <p:nvPr>
            <p:ph idx="1"/>
          </p:nvPr>
        </p:nvSpPr>
        <p:spPr>
          <a:xfrm>
            <a:off x="254004" y="1237686"/>
            <a:ext cx="8494460" cy="5431674"/>
          </a:xfrm>
        </p:spPr>
        <p:txBody>
          <a:bodyPr>
            <a:normAutofit fontScale="85000" lnSpcReduction="10000"/>
          </a:bodyPr>
          <a:lstStyle/>
          <a:p>
            <a:pPr lvl="0" algn="just">
              <a:buClr>
                <a:srgbClr val="C00000"/>
              </a:buClr>
            </a:pPr>
            <a:endParaRPr lang="en-US" sz="1800" dirty="0">
              <a:cs typeface="Calibri"/>
            </a:endParaRPr>
          </a:p>
          <a:p>
            <a:pPr lvl="0" algn="just">
              <a:buClr>
                <a:srgbClr val="C00000"/>
              </a:buClr>
            </a:pPr>
            <a:r>
              <a:rPr lang="en-US" dirty="0" smtClean="0">
                <a:cs typeface="Calibri"/>
              </a:rPr>
              <a:t>MS SDL</a:t>
            </a:r>
          </a:p>
          <a:p>
            <a:pPr lvl="1" algn="just">
              <a:buClr>
                <a:srgbClr val="C00000"/>
              </a:buClr>
            </a:pPr>
            <a:r>
              <a:rPr lang="en-US" dirty="0">
                <a:cs typeface="Calibri"/>
              </a:rPr>
              <a:t>“This phase involves a comprehensive effort to ensure that the code meets the security and privacy tenets established in the previous phases</a:t>
            </a:r>
            <a:r>
              <a:rPr lang="en-US" dirty="0" smtClean="0">
                <a:cs typeface="Calibri"/>
              </a:rPr>
              <a:t>.”</a:t>
            </a:r>
          </a:p>
          <a:p>
            <a:pPr algn="just">
              <a:buClr>
                <a:srgbClr val="C00000"/>
              </a:buClr>
            </a:pPr>
            <a:endParaRPr lang="en-US" dirty="0">
              <a:cs typeface="Calibri"/>
            </a:endParaRPr>
          </a:p>
          <a:p>
            <a:pPr algn="just">
              <a:buClr>
                <a:srgbClr val="C00000"/>
              </a:buClr>
            </a:pPr>
            <a:r>
              <a:rPr lang="en-US" dirty="0">
                <a:cs typeface="Calibri"/>
              </a:rPr>
              <a:t>Software Assurance Maturity Model (SAMM</a:t>
            </a:r>
            <a:r>
              <a:rPr lang="en-US" dirty="0" smtClean="0">
                <a:cs typeface="Calibri"/>
              </a:rPr>
              <a:t>)</a:t>
            </a:r>
          </a:p>
          <a:p>
            <a:pPr lvl="1" algn="just">
              <a:buClr>
                <a:srgbClr val="C00000"/>
              </a:buClr>
            </a:pPr>
            <a:r>
              <a:rPr lang="en-US" dirty="0">
                <a:cs typeface="Calibri"/>
              </a:rPr>
              <a:t>“Verification is focused on the processes and activities related to how an organization checks and </a:t>
            </a:r>
            <a:r>
              <a:rPr lang="en-US" dirty="0" smtClean="0">
                <a:cs typeface="Calibri"/>
              </a:rPr>
              <a:t>tests artifacts </a:t>
            </a:r>
            <a:r>
              <a:rPr lang="en-US" dirty="0">
                <a:cs typeface="Calibri"/>
              </a:rPr>
              <a:t>produced throughout software development. This typically includes quality assurance </a:t>
            </a:r>
            <a:r>
              <a:rPr lang="en-US" dirty="0" smtClean="0">
                <a:cs typeface="Calibri"/>
              </a:rPr>
              <a:t>work such </a:t>
            </a:r>
            <a:r>
              <a:rPr lang="en-US" dirty="0">
                <a:cs typeface="Calibri"/>
              </a:rPr>
              <a:t>as testing, but it can also include other review and evaluation activities</a:t>
            </a:r>
            <a:r>
              <a:rPr lang="en-US" dirty="0" smtClean="0">
                <a:cs typeface="Calibri"/>
              </a:rPr>
              <a:t>.”</a:t>
            </a:r>
            <a:endParaRPr lang="en-US" dirty="0">
              <a:cs typeface="Calibri"/>
            </a:endParaRPr>
          </a:p>
          <a:p>
            <a:pPr algn="just">
              <a:buClr>
                <a:srgbClr val="C00000"/>
              </a:buClr>
            </a:pPr>
            <a:endParaRPr lang="en-US" dirty="0">
              <a:cs typeface="Calibri"/>
            </a:endParaRPr>
          </a:p>
          <a:p>
            <a:pPr lvl="0"/>
            <a:endParaRPr lang="es-ES" dirty="0">
              <a:cs typeface="Calibri"/>
            </a:endParaRPr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6361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175490" y="140576"/>
            <a:ext cx="8644981" cy="990596"/>
          </a:xfrm>
        </p:spPr>
        <p:txBody>
          <a:bodyPr>
            <a:normAutofit/>
          </a:bodyPr>
          <a:lstStyle/>
          <a:p>
            <a:pPr algn="l"/>
            <a:r>
              <a:rPr lang="es-ES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1. </a:t>
            </a:r>
            <a:r>
              <a:rPr lang="en-US" sz="27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Opensamm</a:t>
            </a:r>
            <a:r>
              <a:rPr lang="en-US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endParaRPr lang="en-US" sz="2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856985" cy="481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572000" y="2492896"/>
            <a:ext cx="2160240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293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175490" y="140576"/>
            <a:ext cx="8644981" cy="990596"/>
          </a:xfrm>
        </p:spPr>
        <p:txBody>
          <a:bodyPr>
            <a:normAutofit/>
          </a:bodyPr>
          <a:lstStyle/>
          <a:p>
            <a:pPr algn="l"/>
            <a:r>
              <a:rPr lang="es-ES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1. </a:t>
            </a:r>
            <a:r>
              <a:rPr lang="en-US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Microsoft </a:t>
            </a:r>
            <a:r>
              <a:rPr lang="en-US" sz="27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sdl</a:t>
            </a:r>
            <a:r>
              <a:rPr lang="en-US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endParaRPr lang="en-US" sz="2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586961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5148064" y="1772816"/>
            <a:ext cx="1224136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575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2012</TotalTime>
  <Words>1229</Words>
  <Application>Microsoft Macintosh PowerPoint</Application>
  <PresentationFormat>On-screen Show (4:3)</PresentationFormat>
  <Paragraphs>370</Paragraphs>
  <Slides>40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PowerPoint Presentation</vt:lpstr>
      <vt:lpstr>PowerPoint Presentation</vt:lpstr>
      <vt:lpstr>TALK OBJECTIVES</vt:lpstr>
      <vt:lpstr>AGENDA</vt:lpstr>
      <vt:lpstr>1.  Secure Development: Verification</vt:lpstr>
      <vt:lpstr>1. Secure DEVELOPMENT: VERIFICATION</vt:lpstr>
      <vt:lpstr>1. Opensamm </vt:lpstr>
      <vt:lpstr>1. Microsoft sdl </vt:lpstr>
      <vt:lpstr>1. IT’s about saving money! </vt:lpstr>
      <vt:lpstr>1. OTHER VERIFICATION TOOLS </vt:lpstr>
      <vt:lpstr>1. BinScope </vt:lpstr>
      <vt:lpstr>1. CURRENT VERIFICATION TOOLS </vt:lpstr>
      <vt:lpstr>1. BINARY INTELLIGENCE</vt:lpstr>
      <vt:lpstr>2. BinSecSweeper</vt:lpstr>
      <vt:lpstr>2. WHY BINSECSWEEPER?</vt:lpstr>
      <vt:lpstr>2. features</vt:lpstr>
      <vt:lpstr>2. BINSECSWEEPER IN ACTION (I)</vt:lpstr>
      <vt:lpstr>2. BINSECSWEEPER IN ACTION (II)</vt:lpstr>
      <vt:lpstr>2. CURRENT WINDOWS CHECKS</vt:lpstr>
      <vt:lpstr>2. CURRENT LINUX CHECKS</vt:lpstr>
      <vt:lpstr>2. PLUGIN EXAMPLE: TEST PLUGIN</vt:lpstr>
      <vt:lpstr>2. PLUGIN EXAMPLE: WINDOWS ASLR</vt:lpstr>
      <vt:lpstr>2. PLUGIN EXAMPLE: LINUX FORTIFY_SOURCE </vt:lpstr>
      <vt:lpstr>2. REPORTING</vt:lpstr>
      <vt:lpstr>2. BINSECSWEEPER: WHAT’S NEXT</vt:lpstr>
      <vt:lpstr>2. BINSECSWEEPER: Where?</vt:lpstr>
      <vt:lpstr>3. Case Studies &amp; Demos</vt:lpstr>
      <vt:lpstr>3. Time for some action</vt:lpstr>
      <vt:lpstr>3. Case study i: Verify your own software </vt:lpstr>
      <vt:lpstr>3. Case study i: Verify your own software </vt:lpstr>
      <vt:lpstr>3. Case study ii: Software security      posture, amce inc</vt:lpstr>
      <vt:lpstr>3. Case study ii: Software security      posture, amce inc</vt:lpstr>
      <vt:lpstr>3. Case STUDY III: BROWSER SECURITY     COMPARISON</vt:lpstr>
      <vt:lpstr>3. Case STUDY III: BROWSER SECURITY     COMPARISON</vt:lpstr>
      <vt:lpstr>4. Conclusions </vt:lpstr>
      <vt:lpstr>4. VERIFYING Software security posture      matters!</vt:lpstr>
      <vt:lpstr>4. BinSECSWEEPER: CALL TO ARMS</vt:lpstr>
      <vt:lpstr>4. REFERENCES</vt:lpstr>
      <vt:lpstr>  4. Q&amp;A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simon roses femerling</cp:lastModifiedBy>
  <cp:revision>7</cp:revision>
  <dcterms:created xsi:type="dcterms:W3CDTF">2012-03-05T10:05:09Z</dcterms:created>
  <dcterms:modified xsi:type="dcterms:W3CDTF">2013-11-20T15:07:07Z</dcterms:modified>
</cp:coreProperties>
</file>