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43"/>
  </p:notesMasterIdLst>
  <p:sldIdLst>
    <p:sldId id="256" r:id="rId4"/>
    <p:sldId id="274" r:id="rId5"/>
    <p:sldId id="273" r:id="rId6"/>
    <p:sldId id="296" r:id="rId7"/>
    <p:sldId id="295" r:id="rId8"/>
    <p:sldId id="291" r:id="rId9"/>
    <p:sldId id="259" r:id="rId10"/>
    <p:sldId id="276" r:id="rId11"/>
    <p:sldId id="260" r:id="rId12"/>
    <p:sldId id="261" r:id="rId13"/>
    <p:sldId id="268" r:id="rId14"/>
    <p:sldId id="262" r:id="rId15"/>
    <p:sldId id="263" r:id="rId16"/>
    <p:sldId id="266" r:id="rId17"/>
    <p:sldId id="292" r:id="rId18"/>
    <p:sldId id="302" r:id="rId19"/>
    <p:sldId id="277" r:id="rId20"/>
    <p:sldId id="303" r:id="rId21"/>
    <p:sldId id="267" r:id="rId22"/>
    <p:sldId id="265" r:id="rId23"/>
    <p:sldId id="279" r:id="rId24"/>
    <p:sldId id="280" r:id="rId25"/>
    <p:sldId id="281" r:id="rId26"/>
    <p:sldId id="282" r:id="rId27"/>
    <p:sldId id="278" r:id="rId28"/>
    <p:sldId id="264" r:id="rId29"/>
    <p:sldId id="284" r:id="rId30"/>
    <p:sldId id="286" r:id="rId31"/>
    <p:sldId id="300" r:id="rId32"/>
    <p:sldId id="287" r:id="rId33"/>
    <p:sldId id="285" r:id="rId34"/>
    <p:sldId id="290" r:id="rId35"/>
    <p:sldId id="271" r:id="rId36"/>
    <p:sldId id="297" r:id="rId37"/>
    <p:sldId id="269" r:id="rId38"/>
    <p:sldId id="270" r:id="rId39"/>
    <p:sldId id="272" r:id="rId40"/>
    <p:sldId id="288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11F96-8B06-4CE5-911D-4046E61E83A8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CE5C88A8-1DD9-4CEE-B26A-E442F613B28D}">
      <dgm:prSet phldrT="[Text]" custT="1"/>
      <dgm:spPr/>
      <dgm:t>
        <a:bodyPr/>
        <a:lstStyle/>
        <a:p>
          <a:r>
            <a:rPr lang="en-IE" sz="2000" dirty="0">
              <a:solidFill>
                <a:schemeClr val="accent2"/>
              </a:solidFill>
            </a:rPr>
            <a:t>Business Logic Flaws</a:t>
          </a:r>
        </a:p>
      </dgm:t>
    </dgm:pt>
    <dgm:pt modelId="{75B6D887-9984-44A4-ACB4-68F0899C5AD4}" type="parTrans" cxnId="{11D9A66B-3AF2-41AE-9F6F-6B90BB59B4DE}">
      <dgm:prSet/>
      <dgm:spPr/>
      <dgm:t>
        <a:bodyPr/>
        <a:lstStyle/>
        <a:p>
          <a:endParaRPr lang="en-IE"/>
        </a:p>
      </dgm:t>
    </dgm:pt>
    <dgm:pt modelId="{C3259FDB-BFCA-4824-962F-CC079A63578F}" type="sibTrans" cxnId="{11D9A66B-3AF2-41AE-9F6F-6B90BB59B4DE}">
      <dgm:prSet/>
      <dgm:spPr/>
      <dgm:t>
        <a:bodyPr/>
        <a:lstStyle/>
        <a:p>
          <a:endParaRPr lang="en-IE"/>
        </a:p>
      </dgm:t>
    </dgm:pt>
    <dgm:pt modelId="{D04E98A4-ED80-4257-A13F-DF5D734A3EFD}">
      <dgm:prSet phldrT="[Text]" custT="1"/>
      <dgm:spPr/>
      <dgm:t>
        <a:bodyPr/>
        <a:lstStyle/>
        <a:p>
          <a:r>
            <a:rPr lang="en-IE" sz="2000" dirty="0">
              <a:solidFill>
                <a:schemeClr val="accent2"/>
              </a:solidFill>
            </a:rPr>
            <a:t>Code Flaws</a:t>
          </a:r>
        </a:p>
      </dgm:t>
    </dgm:pt>
    <dgm:pt modelId="{A0BF5907-D0D1-4B09-A7CD-87B0437275B4}" type="parTrans" cxnId="{B51D7374-8349-4492-9A30-130DC52CA8A4}">
      <dgm:prSet/>
      <dgm:spPr/>
      <dgm:t>
        <a:bodyPr/>
        <a:lstStyle/>
        <a:p>
          <a:endParaRPr lang="en-IE"/>
        </a:p>
      </dgm:t>
    </dgm:pt>
    <dgm:pt modelId="{089272FC-5BF1-40D8-9805-C91D8859C36D}" type="sibTrans" cxnId="{B51D7374-8349-4492-9A30-130DC52CA8A4}">
      <dgm:prSet/>
      <dgm:spPr/>
      <dgm:t>
        <a:bodyPr/>
        <a:lstStyle/>
        <a:p>
          <a:endParaRPr lang="en-IE"/>
        </a:p>
      </dgm:t>
    </dgm:pt>
    <dgm:pt modelId="{70815B82-8580-4A90-8B99-457EF31EFB81}">
      <dgm:prSet phldrT="[Text]" custT="1"/>
      <dgm:spPr/>
      <dgm:t>
        <a:bodyPr/>
        <a:lstStyle/>
        <a:p>
          <a:r>
            <a:rPr lang="en-IE" sz="2000" dirty="0">
              <a:solidFill>
                <a:schemeClr val="accent2"/>
              </a:solidFill>
            </a:rPr>
            <a:t>Security Errors</a:t>
          </a:r>
        </a:p>
      </dgm:t>
    </dgm:pt>
    <dgm:pt modelId="{3E63E150-0EB5-4F60-8A24-84CCAC5043F7}" type="parTrans" cxnId="{8FE8625C-F0B8-4172-AC3F-5BF38B67E77E}">
      <dgm:prSet/>
      <dgm:spPr/>
      <dgm:t>
        <a:bodyPr/>
        <a:lstStyle/>
        <a:p>
          <a:endParaRPr lang="en-IE"/>
        </a:p>
      </dgm:t>
    </dgm:pt>
    <dgm:pt modelId="{A924B4E8-0CCB-49D4-AF1C-EA315B61202D}" type="sibTrans" cxnId="{8FE8625C-F0B8-4172-AC3F-5BF38B67E77E}">
      <dgm:prSet/>
      <dgm:spPr/>
      <dgm:t>
        <a:bodyPr/>
        <a:lstStyle/>
        <a:p>
          <a:endParaRPr lang="en-IE"/>
        </a:p>
      </dgm:t>
    </dgm:pt>
    <dgm:pt modelId="{19751DD7-E247-4F14-8903-BFEF9FB25C83}" type="pres">
      <dgm:prSet presAssocID="{81D11F96-8B06-4CE5-911D-4046E61E83A8}" presName="compositeShape" presStyleCnt="0">
        <dgm:presLayoutVars>
          <dgm:chMax val="7"/>
          <dgm:dir/>
          <dgm:resizeHandles val="exact"/>
        </dgm:presLayoutVars>
      </dgm:prSet>
      <dgm:spPr/>
    </dgm:pt>
    <dgm:pt modelId="{A8CA8041-EC89-469D-A74E-9EDE3675F4D1}" type="pres">
      <dgm:prSet presAssocID="{CE5C88A8-1DD9-4CEE-B26A-E442F613B28D}" presName="circ1" presStyleLbl="vennNode1" presStyleIdx="0" presStyleCnt="3"/>
      <dgm:spPr/>
      <dgm:t>
        <a:bodyPr/>
        <a:lstStyle/>
        <a:p>
          <a:endParaRPr lang="en-IE"/>
        </a:p>
      </dgm:t>
    </dgm:pt>
    <dgm:pt modelId="{F165E580-7329-4F94-BB02-980B46BA336F}" type="pres">
      <dgm:prSet presAssocID="{CE5C88A8-1DD9-4CEE-B26A-E442F613B2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864B886-EF9C-4D16-86DA-A0BE89765C9B}" type="pres">
      <dgm:prSet presAssocID="{D04E98A4-ED80-4257-A13F-DF5D734A3EFD}" presName="circ2" presStyleLbl="vennNode1" presStyleIdx="1" presStyleCnt="3"/>
      <dgm:spPr/>
      <dgm:t>
        <a:bodyPr/>
        <a:lstStyle/>
        <a:p>
          <a:endParaRPr lang="en-IE"/>
        </a:p>
      </dgm:t>
    </dgm:pt>
    <dgm:pt modelId="{2B0C3D22-B83D-47D3-85D0-41118C0AF6B3}" type="pres">
      <dgm:prSet presAssocID="{D04E98A4-ED80-4257-A13F-DF5D734A3E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D22B5F-3AC7-4D23-89EB-6718DFA06E3E}" type="pres">
      <dgm:prSet presAssocID="{70815B82-8580-4A90-8B99-457EF31EFB81}" presName="circ3" presStyleLbl="vennNode1" presStyleIdx="2" presStyleCnt="3"/>
      <dgm:spPr/>
      <dgm:t>
        <a:bodyPr/>
        <a:lstStyle/>
        <a:p>
          <a:endParaRPr lang="en-IE"/>
        </a:p>
      </dgm:t>
    </dgm:pt>
    <dgm:pt modelId="{9C9C8833-6682-4366-9D71-9E53EE70EAA2}" type="pres">
      <dgm:prSet presAssocID="{70815B82-8580-4A90-8B99-457EF31EFB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51D7374-8349-4492-9A30-130DC52CA8A4}" srcId="{81D11F96-8B06-4CE5-911D-4046E61E83A8}" destId="{D04E98A4-ED80-4257-A13F-DF5D734A3EFD}" srcOrd="1" destOrd="0" parTransId="{A0BF5907-D0D1-4B09-A7CD-87B0437275B4}" sibTransId="{089272FC-5BF1-40D8-9805-C91D8859C36D}"/>
    <dgm:cxn modelId="{C6ED470E-4DE1-4362-860F-B9987EB946E7}" type="presOf" srcId="{70815B82-8580-4A90-8B99-457EF31EFB81}" destId="{73D22B5F-3AC7-4D23-89EB-6718DFA06E3E}" srcOrd="0" destOrd="0" presId="urn:microsoft.com/office/officeart/2005/8/layout/venn1"/>
    <dgm:cxn modelId="{519CC435-187A-4CF2-87A9-D648C2315C76}" type="presOf" srcId="{CE5C88A8-1DD9-4CEE-B26A-E442F613B28D}" destId="{A8CA8041-EC89-469D-A74E-9EDE3675F4D1}" srcOrd="0" destOrd="0" presId="urn:microsoft.com/office/officeart/2005/8/layout/venn1"/>
    <dgm:cxn modelId="{3F0A45F4-810D-45EE-8643-14C689FED999}" type="presOf" srcId="{81D11F96-8B06-4CE5-911D-4046E61E83A8}" destId="{19751DD7-E247-4F14-8903-BFEF9FB25C83}" srcOrd="0" destOrd="0" presId="urn:microsoft.com/office/officeart/2005/8/layout/venn1"/>
    <dgm:cxn modelId="{EF07933C-6BEC-4CA1-BD5F-7A85BDD6CA17}" type="presOf" srcId="{D04E98A4-ED80-4257-A13F-DF5D734A3EFD}" destId="{2B0C3D22-B83D-47D3-85D0-41118C0AF6B3}" srcOrd="1" destOrd="0" presId="urn:microsoft.com/office/officeart/2005/8/layout/venn1"/>
    <dgm:cxn modelId="{9910AC04-8CEE-429A-81E9-5F5247AAB4E7}" type="presOf" srcId="{D04E98A4-ED80-4257-A13F-DF5D734A3EFD}" destId="{C864B886-EF9C-4D16-86DA-A0BE89765C9B}" srcOrd="0" destOrd="0" presId="urn:microsoft.com/office/officeart/2005/8/layout/venn1"/>
    <dgm:cxn modelId="{11D9A66B-3AF2-41AE-9F6F-6B90BB59B4DE}" srcId="{81D11F96-8B06-4CE5-911D-4046E61E83A8}" destId="{CE5C88A8-1DD9-4CEE-B26A-E442F613B28D}" srcOrd="0" destOrd="0" parTransId="{75B6D887-9984-44A4-ACB4-68F0899C5AD4}" sibTransId="{C3259FDB-BFCA-4824-962F-CC079A63578F}"/>
    <dgm:cxn modelId="{C33D4BFE-96C1-4CA3-B2B3-1E896586E3FA}" type="presOf" srcId="{CE5C88A8-1DD9-4CEE-B26A-E442F613B28D}" destId="{F165E580-7329-4F94-BB02-980B46BA336F}" srcOrd="1" destOrd="0" presId="urn:microsoft.com/office/officeart/2005/8/layout/venn1"/>
    <dgm:cxn modelId="{8FE8625C-F0B8-4172-AC3F-5BF38B67E77E}" srcId="{81D11F96-8B06-4CE5-911D-4046E61E83A8}" destId="{70815B82-8580-4A90-8B99-457EF31EFB81}" srcOrd="2" destOrd="0" parTransId="{3E63E150-0EB5-4F60-8A24-84CCAC5043F7}" sibTransId="{A924B4E8-0CCB-49D4-AF1C-EA315B61202D}"/>
    <dgm:cxn modelId="{38F4E62F-443E-4229-8DDA-F7354C9EC19A}" type="presOf" srcId="{70815B82-8580-4A90-8B99-457EF31EFB81}" destId="{9C9C8833-6682-4366-9D71-9E53EE70EAA2}" srcOrd="1" destOrd="0" presId="urn:microsoft.com/office/officeart/2005/8/layout/venn1"/>
    <dgm:cxn modelId="{B73913B7-B51C-462E-8873-1304A676F573}" type="presParOf" srcId="{19751DD7-E247-4F14-8903-BFEF9FB25C83}" destId="{A8CA8041-EC89-469D-A74E-9EDE3675F4D1}" srcOrd="0" destOrd="0" presId="urn:microsoft.com/office/officeart/2005/8/layout/venn1"/>
    <dgm:cxn modelId="{58B0619B-BD32-4189-9F8E-906164EFE14B}" type="presParOf" srcId="{19751DD7-E247-4F14-8903-BFEF9FB25C83}" destId="{F165E580-7329-4F94-BB02-980B46BA336F}" srcOrd="1" destOrd="0" presId="urn:microsoft.com/office/officeart/2005/8/layout/venn1"/>
    <dgm:cxn modelId="{B9BDC03F-9B82-4B7F-8B6F-DE342721541F}" type="presParOf" srcId="{19751DD7-E247-4F14-8903-BFEF9FB25C83}" destId="{C864B886-EF9C-4D16-86DA-A0BE89765C9B}" srcOrd="2" destOrd="0" presId="urn:microsoft.com/office/officeart/2005/8/layout/venn1"/>
    <dgm:cxn modelId="{42E70E17-5B47-4AD5-9DC4-127CCC4C611A}" type="presParOf" srcId="{19751DD7-E247-4F14-8903-BFEF9FB25C83}" destId="{2B0C3D22-B83D-47D3-85D0-41118C0AF6B3}" srcOrd="3" destOrd="0" presId="urn:microsoft.com/office/officeart/2005/8/layout/venn1"/>
    <dgm:cxn modelId="{135BBCB8-E6F6-4C8B-AA5F-AF20FE6D33BE}" type="presParOf" srcId="{19751DD7-E247-4F14-8903-BFEF9FB25C83}" destId="{73D22B5F-3AC7-4D23-89EB-6718DFA06E3E}" srcOrd="4" destOrd="0" presId="urn:microsoft.com/office/officeart/2005/8/layout/venn1"/>
    <dgm:cxn modelId="{F620ECAC-BE98-493D-A9D8-3EB595899F8C}" type="presParOf" srcId="{19751DD7-E247-4F14-8903-BFEF9FB25C83}" destId="{9C9C8833-6682-4366-9D71-9E53EE70EA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A8041-EC89-469D-A74E-9EDE3675F4D1}">
      <dsp:nvSpPr>
        <dsp:cNvPr id="0" name=""/>
        <dsp:cNvSpPr/>
      </dsp:nvSpPr>
      <dsp:spPr>
        <a:xfrm>
          <a:off x="666293" y="82838"/>
          <a:ext cx="1713896" cy="17138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>
              <a:solidFill>
                <a:schemeClr val="accent2"/>
              </a:solidFill>
            </a:rPr>
            <a:t>Business Logic Flaws</a:t>
          </a:r>
        </a:p>
      </dsp:txBody>
      <dsp:txXfrm>
        <a:off x="894813" y="382770"/>
        <a:ext cx="1256857" cy="771253"/>
      </dsp:txXfrm>
    </dsp:sp>
    <dsp:sp modelId="{C864B886-EF9C-4D16-86DA-A0BE89765C9B}">
      <dsp:nvSpPr>
        <dsp:cNvPr id="0" name=""/>
        <dsp:cNvSpPr/>
      </dsp:nvSpPr>
      <dsp:spPr>
        <a:xfrm>
          <a:off x="1284724" y="1154023"/>
          <a:ext cx="1713896" cy="17138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>
              <a:solidFill>
                <a:schemeClr val="accent2"/>
              </a:solidFill>
            </a:rPr>
            <a:t>Code Flaws</a:t>
          </a:r>
        </a:p>
      </dsp:txBody>
      <dsp:txXfrm>
        <a:off x="1808891" y="1596780"/>
        <a:ext cx="1028338" cy="942643"/>
      </dsp:txXfrm>
    </dsp:sp>
    <dsp:sp modelId="{73D22B5F-3AC7-4D23-89EB-6718DFA06E3E}">
      <dsp:nvSpPr>
        <dsp:cNvPr id="0" name=""/>
        <dsp:cNvSpPr/>
      </dsp:nvSpPr>
      <dsp:spPr>
        <a:xfrm>
          <a:off x="47862" y="1154023"/>
          <a:ext cx="1713896" cy="17138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>
              <a:solidFill>
                <a:schemeClr val="accent2"/>
              </a:solidFill>
            </a:rPr>
            <a:t>Security Errors</a:t>
          </a:r>
        </a:p>
      </dsp:txBody>
      <dsp:txXfrm>
        <a:off x="209254" y="1596780"/>
        <a:ext cx="1028338" cy="94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89C39-6519-4C75-BF7C-098F34888C85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04A1-9A1C-43C7-A453-852EE34D1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/>
          </a:p>
        </p:txBody>
      </p:sp>
      <p:sp>
        <p:nvSpPr>
          <p:cNvPr id="6246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50913"/>
            <a:r>
              <a:rPr lang="en-US" smtClean="0">
                <a:latin typeface="Arial" charset="0"/>
                <a:cs typeface="Arial" charset="0"/>
              </a:rPr>
              <a:t>©2007 Ernst &amp; Young Advanced Security Center</a:t>
            </a:r>
          </a:p>
        </p:txBody>
      </p:sp>
      <p:sp>
        <p:nvSpPr>
          <p:cNvPr id="6246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50913"/>
            <a:fld id="{61FB9B23-D8CD-4D6A-AD91-86EDFBA08C8D}" type="datetime4">
              <a:rPr lang="en-US" smtClean="0">
                <a:latin typeface="Arial" charset="0"/>
                <a:cs typeface="Arial" charset="0"/>
              </a:rPr>
              <a:pPr defTabSz="950913"/>
              <a:t>November 20, 2013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50913"/>
            <a:endParaRPr lang="en-IE" smtClean="0">
              <a:latin typeface="Arial" charset="0"/>
              <a:cs typeface="Arial" charset="0"/>
            </a:endParaRPr>
          </a:p>
        </p:txBody>
      </p:sp>
      <p:sp>
        <p:nvSpPr>
          <p:cNvPr id="6247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180D178D-D88B-441A-A5FD-673055AC6183}" type="slidenum">
              <a:rPr lang="en-US" smtClean="0">
                <a:latin typeface="Arial" charset="0"/>
                <a:cs typeface="Arial" charset="0"/>
              </a:rPr>
              <a:pPr defTabSz="950913"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E8ED15-244A-45E4-BF2D-0EC1EA57690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If you don’t understand the business</a:t>
            </a:r>
            <a:r>
              <a:rPr lang="en-IE" baseline="0" dirty="0" smtClean="0"/>
              <a:t>, you cant see the flaws in the business logic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04A1-9A1C-43C7-A453-852EE34D14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8BC5-5BE3-47C4-B272-746BA3F3D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4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F8A7-26A1-4493-83CE-179F2D218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9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AF2C-6E32-43EC-A906-DEE16F4D3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5425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295400"/>
            <a:ext cx="4037013" cy="4830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3523-2ED1-4894-843B-3D8E4E0C6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0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224838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86188"/>
            <a:ext cx="8224838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EC30-1E44-4428-8825-5E093A407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5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6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7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91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8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5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2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1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AD95-0400-4A89-8D24-1F7975A8E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63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5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7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82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13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7" cy="645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7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CC_RISK_LEFT_2c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770" y="6365676"/>
            <a:ext cx="1578099" cy="285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B1F5-B871-4C42-935E-E337EED7B7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0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CC_RISK_LEFT_2c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770" y="6365676"/>
            <a:ext cx="1578099" cy="285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5425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0"/>
            <a:ext cx="4037013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7324-0E06-4099-90C9-C4AE07FF9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5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35EA-4770-47DE-9BC9-BC4FD219D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0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5818-D028-4940-BF6C-25EA25529D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6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ABFA-B8BA-4F3E-AF5D-45371F3BF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5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330A-950F-4FDE-97E6-62C21C745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9996-6677-4560-A76D-B17DB2807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1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4838" cy="483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85200" y="6308725"/>
            <a:ext cx="4016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969696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smtClean="0">
                <a:solidFill>
                  <a:srgbClr val="969696"/>
                </a:solidFill>
                <a:latin typeface="+mn-lt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05498F12-89B3-4C64-A372-5B4A9C5F0EFD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2800" b="1">
          <a:solidFill>
            <a:srgbClr val="000000"/>
          </a:solidFill>
          <a:latin typeface="Tahoma" pitchFamily="34" charset="0"/>
          <a:ea typeface="MS Gothic" charset="0"/>
          <a:cs typeface="MS Gothic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2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38138" indent="-338138" algn="l" defTabSz="449263" rtl="0" eaLnBrk="0" fontAlgn="base" hangingPunct="0">
        <a:lnSpc>
          <a:spcPct val="10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ebdings" pitchFamily="18" charset="2"/>
        <a:buChar char="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10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Webdings" pitchFamily="18" charset="2"/>
        <a:buChar char="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fld id="{47AA1B0D-3ECF-3544-BB9D-064B2190E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32"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fld id="{E011C3BA-8901-704D-A3BB-125725286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0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45703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45703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4" algn="l" defTabSz="4570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6" indent="-228514" algn="l" defTabSz="45703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7" indent="-228514" algn="l" defTabSz="45703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67200" y="76200"/>
            <a:ext cx="4724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D0279C3-B842-42C7-8158-C30EF1F39AF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9FCBDD-679C-4999-BECD-4C8A373DAD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D9D9D9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er.consilium.europa.eu/pdf/en/12/st05/st05853.en12.pdf" TargetMode="Externa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Web Security – Everything we know is wrong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BCC_RISK_LEFT_2c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70" y="6365676"/>
            <a:ext cx="1578099" cy="2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There are too many variables and too little time to ensure “real security”.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ice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7" y="1644650"/>
            <a:ext cx="754221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>
            <a:off x="5384800" y="1670050"/>
            <a:ext cx="336550" cy="957263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56" tIns="40078" rIns="80156" bIns="40078" anchor="ctr"/>
          <a:lstStyle/>
          <a:p>
            <a:pPr algn="ctr">
              <a:defRPr/>
            </a:pP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384800" y="2765425"/>
            <a:ext cx="336550" cy="3690938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56" tIns="40078" rIns="80156" bIns="40078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61445" name="TextBox 8"/>
          <p:cNvSpPr txBox="1">
            <a:spLocks noChangeArrowheads="1"/>
          </p:cNvSpPr>
          <p:nvPr/>
        </p:nvSpPr>
        <p:spPr bwMode="auto">
          <a:xfrm>
            <a:off x="5938838" y="1862138"/>
            <a:ext cx="1984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6" tIns="40078" rIns="80156" bIns="40078">
            <a:spAutoFit/>
          </a:bodyPr>
          <a:lstStyle/>
          <a:p>
            <a:r>
              <a:rPr lang="en-IE">
                <a:solidFill>
                  <a:srgbClr val="FFC000"/>
                </a:solidFill>
              </a:rPr>
              <a:t>Two weeks of ethical hacking</a:t>
            </a:r>
          </a:p>
        </p:txBody>
      </p:sp>
      <p:sp>
        <p:nvSpPr>
          <p:cNvPr id="61446" name="TextBox 9"/>
          <p:cNvSpPr txBox="1">
            <a:spLocks noChangeArrowheads="1"/>
          </p:cNvSpPr>
          <p:nvPr/>
        </p:nvSpPr>
        <p:spPr bwMode="auto">
          <a:xfrm>
            <a:off x="5938838" y="4297363"/>
            <a:ext cx="1984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6" tIns="40078" rIns="80156" bIns="40078">
            <a:spAutoFit/>
          </a:bodyPr>
          <a:lstStyle/>
          <a:p>
            <a:r>
              <a:rPr lang="en-IE">
                <a:solidFill>
                  <a:srgbClr val="FFC000"/>
                </a:solidFill>
              </a:rPr>
              <a:t>Ten man-years of development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54441680"/>
              </p:ext>
            </p:extLst>
          </p:nvPr>
        </p:nvGraphicFramePr>
        <p:xfrm>
          <a:off x="1748983" y="2765278"/>
          <a:ext cx="3046484" cy="295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 rot="19847084">
            <a:off x="-983823" y="2289424"/>
            <a:ext cx="8231188" cy="8620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dirty="0" smtClean="0">
                <a:solidFill>
                  <a:schemeClr val="tx1"/>
                </a:solidFill>
                <a:latin typeface="EYInterstate Light"/>
              </a:rPr>
              <a:t>An inconvenient truth</a:t>
            </a:r>
            <a:r>
              <a:rPr sz="3800" dirty="0" smtClean="0">
                <a:solidFill>
                  <a:schemeClr val="tx1"/>
                </a:solidFill>
                <a:latin typeface="EYInterstate Light"/>
              </a:rPr>
              <a:t/>
            </a:r>
            <a:br>
              <a:rPr sz="3800" dirty="0" smtClean="0">
                <a:solidFill>
                  <a:schemeClr val="tx1"/>
                </a:solidFill>
                <a:latin typeface="EYInterstate Light"/>
              </a:rPr>
            </a:br>
            <a:endParaRPr sz="1600" b="0" dirty="0" smtClean="0">
              <a:solidFill>
                <a:schemeClr val="tx1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6357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6511" y="6143247"/>
            <a:ext cx="713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Make this more difficult: Lets change the application code once a month.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"Risk comes from not knowing what you're doing."</a:t>
            </a:r>
            <a:r>
              <a:rPr lang="en-US" dirty="0"/>
              <a:t> - Warren Buffet</a:t>
            </a:r>
          </a:p>
        </p:txBody>
      </p:sp>
    </p:spTree>
    <p:extLst>
      <p:ext uri="{BB962C8B-B14F-4D97-AF65-F5344CB8AC3E}">
        <p14:creationId xmlns:p14="http://schemas.microsoft.com/office/powerpoint/2010/main" val="42797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685800" y="35052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8188" lvl="1" indent="-280988" algn="ctr" eaLnBrk="0" hangingPunct="0">
              <a:lnSpc>
                <a:spcPct val="103000"/>
              </a:lnSpc>
              <a:spcBef>
                <a:spcPts val="600"/>
              </a:spcBef>
              <a:buFont typeface="Webdings" pitchFamily="18" charset="2"/>
              <a:buNone/>
            </a:pPr>
            <a:r>
              <a:rPr lang="en-IE" sz="2400" dirty="0">
                <a:solidFill>
                  <a:srgbClr val="000000"/>
                </a:solidFill>
                <a:latin typeface="Tahoma" pitchFamily="34" charset="0"/>
              </a:rPr>
              <a:t>A fool with a tool, is still a fool”…..?</a:t>
            </a:r>
          </a:p>
        </p:txBody>
      </p:sp>
      <p:pic>
        <p:nvPicPr>
          <p:cNvPr id="99334" name="Picture 6" descr="f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1866900"/>
            <a:ext cx="2822575" cy="483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1371600"/>
            <a:ext cx="473552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 Limited:</a:t>
            </a:r>
          </a:p>
          <a:p>
            <a:endParaRPr lang="en-US" dirty="0"/>
          </a:p>
          <a:p>
            <a:r>
              <a:rPr lang="en-US" dirty="0" smtClean="0"/>
              <a:t>Consultant “tune tools”</a:t>
            </a:r>
          </a:p>
          <a:p>
            <a:r>
              <a:rPr lang="en-US" dirty="0" smtClean="0"/>
              <a:t>Use multiple tools – verify issues</a:t>
            </a:r>
          </a:p>
          <a:p>
            <a:r>
              <a:rPr lang="en-US" dirty="0" smtClean="0"/>
              <a:t>Customize Attack Vectors to technology stack</a:t>
            </a:r>
          </a:p>
          <a:p>
            <a:r>
              <a:rPr lang="en-US" dirty="0" smtClean="0"/>
              <a:t>Achieve 80-90 application functionality coverage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 good as the bad guys?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 may be pushed frequently:</a:t>
            </a:r>
          </a:p>
          <a:p>
            <a:r>
              <a:rPr lang="en-US" dirty="0"/>
              <a:t>	</a:t>
            </a:r>
            <a:r>
              <a:rPr lang="en-US" dirty="0" smtClean="0"/>
              <a:t>Erosion of Penetration test?</a:t>
            </a:r>
          </a:p>
          <a:p>
            <a:r>
              <a:rPr lang="en-US" dirty="0" smtClean="0"/>
              <a:t>	Window of Exploitation?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Oval 5"/>
          <p:cNvSpPr/>
          <p:nvPr/>
        </p:nvSpPr>
        <p:spPr>
          <a:xfrm>
            <a:off x="4419600" y="1376189"/>
            <a:ext cx="1453376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TopUp"/>
            <a:lightRig rig="threePt" dir="t"/>
          </a:scene3d>
          <a:sp3d extrusionH="190500"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SECURE NOW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88892" y="4672110"/>
            <a:ext cx="1484083" cy="137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TopUp"/>
            <a:lightRig rig="threePt" dir="t"/>
          </a:scene3d>
          <a:sp3d extrusionH="190500"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HACK NOW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29683"/>
            <a:ext cx="74179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has moved (back) to the client.</a:t>
            </a:r>
          </a:p>
          <a:p>
            <a:r>
              <a:rPr lang="en-US" dirty="0" smtClean="0"/>
              <a:t>Some “Client Side” vulnerabilities can’t be tested via HTTP parameter testing.</a:t>
            </a:r>
          </a:p>
          <a:p>
            <a:endParaRPr lang="en-US" dirty="0" smtClean="0"/>
          </a:p>
          <a:p>
            <a:r>
              <a:rPr lang="en-US" dirty="0" smtClean="0"/>
              <a:t>AJAX </a:t>
            </a:r>
          </a:p>
          <a:p>
            <a:r>
              <a:rPr lang="en-US" dirty="0" smtClean="0"/>
              <a:t>Flex/Flash/Air</a:t>
            </a:r>
          </a:p>
          <a:p>
            <a:r>
              <a:rPr lang="en-US" dirty="0" smtClean="0"/>
              <a:t>Native Mobile Web Apps – Data Storage, leakage, malware.</a:t>
            </a:r>
          </a:p>
          <a:p>
            <a:r>
              <a:rPr lang="en-US" dirty="0" smtClean="0"/>
              <a:t>DOM </a:t>
            </a:r>
            <a:r>
              <a:rPr lang="en-US" dirty="0" smtClean="0"/>
              <a:t>XSS – Sinks &amp; Sources in client script -&gt; no HTTP required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Scanning in not enough anymore. </a:t>
            </a:r>
          </a:p>
          <a:p>
            <a:r>
              <a:rPr lang="en-US" dirty="0" smtClean="0"/>
              <a:t>We need DOM security assessment.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Javascript</a:t>
            </a:r>
            <a:r>
              <a:rPr lang="en-US" dirty="0" smtClean="0"/>
              <a:t> parsing/ Taint analysis/ String analysis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://code.google.com/p/domxsswiki</a:t>
            </a:r>
            <a:r>
              <a:rPr lang="en-US" dirty="0" smtClean="0"/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57980"/>
            <a:ext cx="38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Tools with Tunnel Vision: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9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808037"/>
            <a:ext cx="8229600" cy="4525963"/>
          </a:xfrm>
          <a:prstGeom prst="rect">
            <a:avLst/>
          </a:prstGeom>
        </p:spPr>
        <p:txBody>
          <a:bodyPr lIns="91372" tIns="45686" rIns="91372" bIns="4568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“We need an Onion</a:t>
            </a:r>
            <a:r>
              <a:rPr lang="en-US" i="1" dirty="0" smtClean="0"/>
              <a:t>”</a:t>
            </a:r>
            <a:endParaRPr lang="en-US" i="1" dirty="0"/>
          </a:p>
          <a:p>
            <a:pPr marL="0" indent="0">
              <a:buNone/>
            </a:pPr>
            <a:r>
              <a:rPr lang="en-US" sz="2000" i="1" dirty="0"/>
              <a:t>SDL 		Design review</a:t>
            </a:r>
          </a:p>
          <a:p>
            <a:pPr marL="0" indent="0">
              <a:buNone/>
            </a:pPr>
            <a:r>
              <a:rPr lang="en-US" sz="2000" i="1" dirty="0"/>
              <a:t>		Threat Modeling</a:t>
            </a:r>
          </a:p>
          <a:p>
            <a:pPr marL="0" indent="0">
              <a:buNone/>
            </a:pPr>
            <a:r>
              <a:rPr lang="en-US" sz="2000" i="1" dirty="0"/>
              <a:t>		Code review/SAST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              		Negative use/abuse cases/Fuzzing/DAST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Live/ </a:t>
            </a:r>
            <a:r>
              <a:rPr lang="en-US" sz="2000" i="1" dirty="0"/>
              <a:t>	</a:t>
            </a:r>
            <a:r>
              <a:rPr lang="en-US" sz="2000" i="1" dirty="0" smtClean="0"/>
              <a:t>	Continuous/Frequent </a:t>
            </a:r>
            <a:r>
              <a:rPr lang="en-US" sz="2000" i="1" dirty="0"/>
              <a:t>monitoring / Testing </a:t>
            </a:r>
          </a:p>
          <a:p>
            <a:pPr marL="0" indent="0">
              <a:buNone/>
            </a:pPr>
            <a:r>
              <a:rPr lang="en-US" sz="2000" i="1" dirty="0" smtClean="0"/>
              <a:t>Ongoing</a:t>
            </a:r>
            <a:r>
              <a:rPr lang="en-US" sz="2000" i="1" dirty="0"/>
              <a:t>		Manual Validation</a:t>
            </a:r>
          </a:p>
          <a:p>
            <a:pPr marL="0" indent="0">
              <a:buNone/>
            </a:pPr>
            <a:r>
              <a:rPr lang="en-US" sz="2000" i="1" dirty="0"/>
              <a:t>		Vulnerability management &amp; Priority</a:t>
            </a:r>
          </a:p>
          <a:p>
            <a:pPr marL="0" indent="0">
              <a:buNone/>
            </a:pPr>
            <a:r>
              <a:rPr lang="en-US" sz="2000" i="1" dirty="0"/>
              <a:t>		Dependency Management ….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“Robots </a:t>
            </a:r>
            <a:r>
              <a:rPr lang="en-US" sz="2000" i="1" dirty="0" smtClean="0">
                <a:solidFill>
                  <a:srgbClr val="FF0000"/>
                </a:solidFill>
              </a:rPr>
              <a:t>are good at detecting known </a:t>
            </a:r>
            <a:r>
              <a:rPr lang="en-US" sz="2000" i="1" dirty="0" smtClean="0">
                <a:solidFill>
                  <a:srgbClr val="FF0000"/>
                </a:solidFill>
              </a:rPr>
              <a:t>unknowns”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2000" i="1" dirty="0" smtClean="0">
                <a:solidFill>
                  <a:srgbClr val="FF0000"/>
                </a:solidFill>
              </a:rPr>
              <a:t>“Humans </a:t>
            </a:r>
            <a:r>
              <a:rPr lang="en-IE" sz="2000" i="1" dirty="0" smtClean="0">
                <a:solidFill>
                  <a:srgbClr val="FF0000"/>
                </a:solidFill>
              </a:rPr>
              <a:t>are good at detecting unknown </a:t>
            </a:r>
            <a:r>
              <a:rPr lang="en-IE" sz="2000" i="1" dirty="0" smtClean="0">
                <a:solidFill>
                  <a:srgbClr val="FF0000"/>
                </a:solidFill>
              </a:rPr>
              <a:t>unknowns”</a:t>
            </a: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/>
              <a:t>		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1028" name="Picture 4" descr="http://upload.wikimedia.org/wikipedia/en/c/c2/Proposition_Infin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57800"/>
            <a:ext cx="2476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31242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1242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27432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7432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3622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812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910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45720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5720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38100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8100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4953000"/>
            <a:ext cx="228600" cy="3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530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4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You are what you eat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C_RISK_LEFT_2c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70" y="6365676"/>
            <a:ext cx="1578099" cy="285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7" y="2273353"/>
            <a:ext cx="2466975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3351" y="4156460"/>
            <a:ext cx="4971072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We know they are bad for us, but who cares, right?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9089" y="4648201"/>
            <a:ext cx="6071630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If we eat too many we may get a heart attack? …sound familiar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1" y="5117068"/>
            <a:ext cx="4836356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We also write [in]secure code until we get hacked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0593" y="5620912"/>
            <a:ext cx="7281769" cy="92331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Cheeseburger approach: </a:t>
            </a:r>
            <a:r>
              <a:rPr lang="en-US" i="1" dirty="0" smtClean="0"/>
              <a:t>“Cheeseburger </a:t>
            </a:r>
            <a:r>
              <a:rPr lang="en-US" i="1" dirty="0"/>
              <a:t>risk’ is the kind of risk you </a:t>
            </a:r>
            <a:endParaRPr lang="en-US" i="1" dirty="0" smtClean="0"/>
          </a:p>
          <a:p>
            <a:pPr algn="ctr"/>
            <a:r>
              <a:rPr lang="en-US" i="1" dirty="0" smtClean="0"/>
              <a:t>deliberately </a:t>
            </a:r>
            <a:r>
              <a:rPr lang="en-US" i="1" dirty="0"/>
              <a:t>take even knowing the consequences, until those consequences </a:t>
            </a:r>
            <a:endParaRPr lang="en-US" i="1" dirty="0" smtClean="0"/>
          </a:p>
          <a:p>
            <a:pPr algn="ctr"/>
            <a:r>
              <a:rPr lang="en-US" i="1" dirty="0" smtClean="0"/>
              <a:t>actually </a:t>
            </a:r>
            <a:r>
              <a:rPr lang="en-US" i="1" dirty="0"/>
              <a:t>come to pass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96343"/>
            <a:ext cx="2321052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Cheeseburger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560039"/>
            <a:ext cx="5912764" cy="804224"/>
          </a:xfrm>
          <a:prstGeom prst="rect">
            <a:avLst/>
          </a:prstGeom>
          <a:noFill/>
        </p:spPr>
        <p:txBody>
          <a:bodyPr wrap="none" lIns="80165" tIns="40083" rIns="80165" bIns="40083">
            <a:spAutoFit/>
          </a:bodyPr>
          <a:lstStyle/>
          <a:p>
            <a:pPr algn="ctr"/>
            <a:r>
              <a:rPr lang="en-US" sz="4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Cheese Burger Security</a:t>
            </a:r>
            <a:endParaRPr lang="en-IE" sz="4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870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1450" y="230188"/>
            <a:ext cx="6553200" cy="852487"/>
          </a:xfrm>
        </p:spPr>
        <p:txBody>
          <a:bodyPr/>
          <a:lstStyle/>
          <a:p>
            <a:r>
              <a:rPr lang="en-IE" dirty="0" smtClean="0">
                <a:latin typeface="Showcard Gothic" pitchFamily="82" charset="0"/>
              </a:rPr>
              <a:t>Software food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B2597-3975-4E07-8A33-5C23A3F222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700" y="2324100"/>
            <a:ext cx="914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100" dirty="0">
                <a:solidFill>
                  <a:srgbClr val="FFFFFF"/>
                </a:solidFill>
              </a:rPr>
              <a:t>Application Code</a:t>
            </a:r>
          </a:p>
        </p:txBody>
      </p:sp>
      <p:sp>
        <p:nvSpPr>
          <p:cNvPr id="6" name="Oval 5"/>
          <p:cNvSpPr/>
          <p:nvPr/>
        </p:nvSpPr>
        <p:spPr>
          <a:xfrm>
            <a:off x="1955800" y="1752600"/>
            <a:ext cx="16129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000" dirty="0">
                <a:solidFill>
                  <a:srgbClr val="FFFFFF"/>
                </a:solidFill>
              </a:rPr>
              <a:t>COTS (Commercial off the shelf</a:t>
            </a:r>
          </a:p>
        </p:txBody>
      </p:sp>
      <p:cxnSp>
        <p:nvCxnSpPr>
          <p:cNvPr id="8" name="Straight Arrow Connector 7"/>
          <p:cNvCxnSpPr>
            <a:stCxn id="9" idx="2"/>
            <a:endCxn id="6" idx="7"/>
          </p:cNvCxnSpPr>
          <p:nvPr/>
        </p:nvCxnSpPr>
        <p:spPr>
          <a:xfrm rot="10800000" flipV="1">
            <a:off x="3332163" y="787400"/>
            <a:ext cx="1925637" cy="1120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57800" y="355600"/>
            <a:ext cx="1435100" cy="863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100" dirty="0">
                <a:solidFill>
                  <a:srgbClr val="FFFFFF"/>
                </a:solidFill>
              </a:rPr>
              <a:t>Outsourced  development</a:t>
            </a:r>
          </a:p>
        </p:txBody>
      </p:sp>
      <p:sp>
        <p:nvSpPr>
          <p:cNvPr id="13" name="Octagon 12"/>
          <p:cNvSpPr/>
          <p:nvPr/>
        </p:nvSpPr>
        <p:spPr>
          <a:xfrm>
            <a:off x="7772400" y="431800"/>
            <a:ext cx="1219200" cy="1066800"/>
          </a:xfrm>
          <a:prstGeom prst="oc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050" dirty="0">
                <a:solidFill>
                  <a:srgbClr val="FFFFFF"/>
                </a:solidFill>
              </a:rPr>
              <a:t>Sub-Contractors</a:t>
            </a:r>
          </a:p>
        </p:txBody>
      </p:sp>
      <p:cxnSp>
        <p:nvCxnSpPr>
          <p:cNvPr id="15" name="Straight Arrow Connector 14"/>
          <p:cNvCxnSpPr>
            <a:stCxn id="13" idx="1"/>
            <a:endCxn id="9" idx="6"/>
          </p:cNvCxnSpPr>
          <p:nvPr/>
        </p:nvCxnSpPr>
        <p:spPr>
          <a:xfrm rot="10800000" flipV="1">
            <a:off x="6692900" y="744538"/>
            <a:ext cx="1079500" cy="4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070100" y="2946400"/>
            <a:ext cx="16129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000" dirty="0">
                <a:solidFill>
                  <a:srgbClr val="FFFFFF"/>
                </a:solidFill>
              </a:rPr>
              <a:t>Bespoke outsourced development</a:t>
            </a:r>
          </a:p>
        </p:txBody>
      </p:sp>
      <p:cxnSp>
        <p:nvCxnSpPr>
          <p:cNvPr id="22" name="Straight Arrow Connector 21"/>
          <p:cNvCxnSpPr>
            <a:stCxn id="6" idx="2"/>
            <a:endCxn id="5" idx="3"/>
          </p:cNvCxnSpPr>
          <p:nvPr/>
        </p:nvCxnSpPr>
        <p:spPr>
          <a:xfrm rot="10800000" flipV="1">
            <a:off x="1308100" y="2286000"/>
            <a:ext cx="6477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5" idx="3"/>
          </p:cNvCxnSpPr>
          <p:nvPr/>
        </p:nvCxnSpPr>
        <p:spPr>
          <a:xfrm rot="10800000">
            <a:off x="1308100" y="2781300"/>
            <a:ext cx="76200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3" idx="1"/>
            <a:endCxn id="16" idx="6"/>
          </p:cNvCxnSpPr>
          <p:nvPr/>
        </p:nvCxnSpPr>
        <p:spPr>
          <a:xfrm rot="10800000" flipV="1">
            <a:off x="3683000" y="1185863"/>
            <a:ext cx="4089400" cy="22939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778000" y="4267200"/>
            <a:ext cx="16129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000" dirty="0">
                <a:solidFill>
                  <a:srgbClr val="FFFFFF"/>
                </a:solidFill>
              </a:rPr>
              <a:t>Bespoke Internal development</a:t>
            </a:r>
          </a:p>
        </p:txBody>
      </p:sp>
      <p:cxnSp>
        <p:nvCxnSpPr>
          <p:cNvPr id="29" name="Shape 28"/>
          <p:cNvCxnSpPr>
            <a:stCxn id="9" idx="4"/>
            <a:endCxn id="27" idx="6"/>
          </p:cNvCxnSpPr>
          <p:nvPr/>
        </p:nvCxnSpPr>
        <p:spPr>
          <a:xfrm rot="5400000">
            <a:off x="2892425" y="1717675"/>
            <a:ext cx="3581400" cy="258445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ctagon 30"/>
          <p:cNvSpPr/>
          <p:nvPr/>
        </p:nvSpPr>
        <p:spPr>
          <a:xfrm>
            <a:off x="5346700" y="2019300"/>
            <a:ext cx="1219200" cy="1066800"/>
          </a:xfrm>
          <a:prstGeom prst="oc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050" dirty="0">
                <a:solidFill>
                  <a:srgbClr val="FFFFFF"/>
                </a:solidFill>
              </a:rPr>
              <a:t>Third Party API’s</a:t>
            </a:r>
          </a:p>
        </p:txBody>
      </p:sp>
      <p:cxnSp>
        <p:nvCxnSpPr>
          <p:cNvPr id="33" name="Shape 32"/>
          <p:cNvCxnSpPr>
            <a:stCxn id="31" idx="0"/>
            <a:endCxn id="6" idx="6"/>
          </p:cNvCxnSpPr>
          <p:nvPr/>
        </p:nvCxnSpPr>
        <p:spPr>
          <a:xfrm rot="16200000" flipH="1" flipV="1">
            <a:off x="4480719" y="1107281"/>
            <a:ext cx="266700" cy="2090738"/>
          </a:xfrm>
          <a:prstGeom prst="curvedConnector4">
            <a:avLst>
              <a:gd name="adj1" fmla="val -85714"/>
              <a:gd name="adj2" fmla="val 5747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31" idx="1"/>
            <a:endCxn id="16" idx="5"/>
          </p:cNvCxnSpPr>
          <p:nvPr/>
        </p:nvCxnSpPr>
        <p:spPr>
          <a:xfrm rot="10800000" flipV="1">
            <a:off x="3446463" y="2773363"/>
            <a:ext cx="1900237" cy="1084262"/>
          </a:xfrm>
          <a:prstGeom prst="curvedConnector4">
            <a:avLst>
              <a:gd name="adj1" fmla="val 43784"/>
              <a:gd name="adj2" fmla="val 13552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1" idx="2"/>
            <a:endCxn id="27" idx="7"/>
          </p:cNvCxnSpPr>
          <p:nvPr/>
        </p:nvCxnSpPr>
        <p:spPr>
          <a:xfrm rot="5400000">
            <a:off x="3738563" y="2501900"/>
            <a:ext cx="1336675" cy="25050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1" idx="0"/>
            <a:endCxn id="13" idx="2"/>
          </p:cNvCxnSpPr>
          <p:nvPr/>
        </p:nvCxnSpPr>
        <p:spPr>
          <a:xfrm rot="5400000" flipH="1" flipV="1">
            <a:off x="6908801" y="842962"/>
            <a:ext cx="520700" cy="18319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1" idx="0"/>
            <a:endCxn id="9" idx="5"/>
          </p:cNvCxnSpPr>
          <p:nvPr/>
        </p:nvCxnSpPr>
        <p:spPr>
          <a:xfrm rot="5400000" flipH="1" flipV="1">
            <a:off x="5607844" y="1143794"/>
            <a:ext cx="927100" cy="8239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Octagon 42"/>
          <p:cNvSpPr/>
          <p:nvPr/>
        </p:nvSpPr>
        <p:spPr>
          <a:xfrm>
            <a:off x="5359400" y="3606800"/>
            <a:ext cx="1320800" cy="1143000"/>
          </a:xfrm>
          <a:prstGeom prst="oc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IE" sz="1050" dirty="0">
                <a:solidFill>
                  <a:srgbClr val="FFFFFF"/>
                </a:solidFill>
              </a:rPr>
              <a:t>Third Party Components &amp; Systems</a:t>
            </a:r>
          </a:p>
        </p:txBody>
      </p:sp>
      <p:cxnSp>
        <p:nvCxnSpPr>
          <p:cNvPr id="45" name="Shape 44"/>
          <p:cNvCxnSpPr>
            <a:stCxn id="43" idx="1"/>
            <a:endCxn id="5" idx="2"/>
          </p:cNvCxnSpPr>
          <p:nvPr/>
        </p:nvCxnSpPr>
        <p:spPr>
          <a:xfrm rot="10800000">
            <a:off x="850900" y="3238500"/>
            <a:ext cx="4508500" cy="117633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13" idx="2"/>
            <a:endCxn id="43" idx="3"/>
          </p:cNvCxnSpPr>
          <p:nvPr/>
        </p:nvCxnSpPr>
        <p:spPr>
          <a:xfrm rot="5400000">
            <a:off x="6457950" y="1720850"/>
            <a:ext cx="2443163" cy="199866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13" idx="2"/>
            <a:endCxn id="31" idx="3"/>
          </p:cNvCxnSpPr>
          <p:nvPr/>
        </p:nvCxnSpPr>
        <p:spPr>
          <a:xfrm rot="5400000">
            <a:off x="7205663" y="858837"/>
            <a:ext cx="833438" cy="211296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990600" y="1130300"/>
            <a:ext cx="896938" cy="3797300"/>
          </a:xfrm>
          <a:custGeom>
            <a:avLst/>
            <a:gdLst>
              <a:gd name="connsiteX0" fmla="*/ 50800 w 897467"/>
              <a:gd name="connsiteY0" fmla="*/ 0 h 3797300"/>
              <a:gd name="connsiteX1" fmla="*/ 889000 w 897467"/>
              <a:gd name="connsiteY1" fmla="*/ 1676400 h 3797300"/>
              <a:gd name="connsiteX2" fmla="*/ 0 w 897467"/>
              <a:gd name="connsiteY2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67" h="3797300">
                <a:moveTo>
                  <a:pt x="50800" y="0"/>
                </a:moveTo>
                <a:cubicBezTo>
                  <a:pt x="474133" y="521758"/>
                  <a:pt x="897467" y="1043517"/>
                  <a:pt x="889000" y="1676400"/>
                </a:cubicBezTo>
                <a:cubicBezTo>
                  <a:pt x="880533" y="2309283"/>
                  <a:pt x="440266" y="3053291"/>
                  <a:pt x="0" y="379730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3962400" y="1066800"/>
            <a:ext cx="1104900" cy="3898900"/>
          </a:xfrm>
          <a:custGeom>
            <a:avLst/>
            <a:gdLst>
              <a:gd name="connsiteX0" fmla="*/ 0 w 1104900"/>
              <a:gd name="connsiteY0" fmla="*/ 0 h 3898900"/>
              <a:gd name="connsiteX1" fmla="*/ 1104900 w 1104900"/>
              <a:gd name="connsiteY1" fmla="*/ 1917700 h 3898900"/>
              <a:gd name="connsiteX2" fmla="*/ 0 w 1104900"/>
              <a:gd name="connsiteY2" fmla="*/ 3898900 h 389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3898900">
                <a:moveTo>
                  <a:pt x="0" y="0"/>
                </a:moveTo>
                <a:cubicBezTo>
                  <a:pt x="552450" y="633941"/>
                  <a:pt x="1104900" y="1267883"/>
                  <a:pt x="1104900" y="1917700"/>
                </a:cubicBezTo>
                <a:cubicBezTo>
                  <a:pt x="1104900" y="2567517"/>
                  <a:pt x="552450" y="3233208"/>
                  <a:pt x="0" y="389890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6743700" y="266700"/>
            <a:ext cx="1757363" cy="4775200"/>
          </a:xfrm>
          <a:custGeom>
            <a:avLst/>
            <a:gdLst>
              <a:gd name="connsiteX0" fmla="*/ 25400 w 1756833"/>
              <a:gd name="connsiteY0" fmla="*/ 0 h 4775200"/>
              <a:gd name="connsiteX1" fmla="*/ 1752600 w 1756833"/>
              <a:gd name="connsiteY1" fmla="*/ 2781300 h 4775200"/>
              <a:gd name="connsiteX2" fmla="*/ 0 w 1756833"/>
              <a:gd name="connsiteY2" fmla="*/ 47752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6833" h="4775200">
                <a:moveTo>
                  <a:pt x="25400" y="0"/>
                </a:moveTo>
                <a:cubicBezTo>
                  <a:pt x="891116" y="992716"/>
                  <a:pt x="1756833" y="1985433"/>
                  <a:pt x="1752600" y="2781300"/>
                </a:cubicBezTo>
                <a:cubicBezTo>
                  <a:pt x="1748367" y="3577167"/>
                  <a:pt x="874183" y="4176183"/>
                  <a:pt x="0" y="477520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IE">
              <a:solidFill>
                <a:srgbClr val="000000"/>
              </a:solidFill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889000" y="5270500"/>
            <a:ext cx="6199632" cy="711200"/>
            <a:chOff x="889000" y="5270500"/>
            <a:chExt cx="6199632" cy="7112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grpSpPr>
        <p:sp>
          <p:nvSpPr>
            <p:cNvPr id="72" name="Up Arrow 71"/>
            <p:cNvSpPr/>
            <p:nvPr/>
          </p:nvSpPr>
          <p:spPr>
            <a:xfrm>
              <a:off x="889000" y="5270500"/>
              <a:ext cx="484632" cy="4572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3" name="Up Arrow 72"/>
            <p:cNvSpPr/>
            <p:nvPr/>
          </p:nvSpPr>
          <p:spPr>
            <a:xfrm>
              <a:off x="3860800" y="5270500"/>
              <a:ext cx="484632" cy="4572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4" name="Up Arrow 73"/>
            <p:cNvSpPr/>
            <p:nvPr/>
          </p:nvSpPr>
          <p:spPr>
            <a:xfrm>
              <a:off x="6604000" y="5270500"/>
              <a:ext cx="484632" cy="457200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IE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90600" y="5727700"/>
              <a:ext cx="5981700" cy="2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IE" dirty="0">
                  <a:solidFill>
                    <a:srgbClr val="FFFFFF"/>
                  </a:solidFill>
                  <a:latin typeface="Showcard Gothic" pitchFamily="82" charset="0"/>
                </a:rPr>
                <a:t>Degrees of trust</a:t>
              </a:r>
            </a:p>
          </p:txBody>
        </p:sp>
      </p:grpSp>
      <p:sp>
        <p:nvSpPr>
          <p:cNvPr id="15390" name="TextBox 33"/>
          <p:cNvSpPr txBox="1">
            <a:spLocks noChangeArrowheads="1"/>
          </p:cNvSpPr>
          <p:nvPr/>
        </p:nvSpPr>
        <p:spPr bwMode="auto">
          <a:xfrm>
            <a:off x="1003300" y="6072206"/>
            <a:ext cx="595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You may not let some of the people who have developed your code into your offices!!</a:t>
            </a:r>
          </a:p>
        </p:txBody>
      </p:sp>
      <p:sp>
        <p:nvSpPr>
          <p:cNvPr id="15391" name="TextBox 35"/>
          <p:cNvSpPr txBox="1">
            <a:spLocks noChangeArrowheads="1"/>
          </p:cNvSpPr>
          <p:nvPr/>
        </p:nvSpPr>
        <p:spPr bwMode="auto">
          <a:xfrm>
            <a:off x="381000" y="5816600"/>
            <a:ext cx="1066800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IE" dirty="0" smtClean="0">
                <a:solidFill>
                  <a:srgbClr val="000000"/>
                </a:solidFill>
                <a:latin typeface="Stencil" pitchFamily="82" charset="0"/>
                <a:cs typeface="Arial" charset="0"/>
              </a:rPr>
              <a:t>More</a:t>
            </a:r>
          </a:p>
        </p:txBody>
      </p:sp>
      <p:sp>
        <p:nvSpPr>
          <p:cNvPr id="15392" name="TextBox 37"/>
          <p:cNvSpPr txBox="1">
            <a:spLocks noChangeArrowheads="1"/>
          </p:cNvSpPr>
          <p:nvPr/>
        </p:nvSpPr>
        <p:spPr bwMode="auto">
          <a:xfrm>
            <a:off x="6908800" y="5791200"/>
            <a:ext cx="1066800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IE" dirty="0" smtClean="0">
                <a:solidFill>
                  <a:srgbClr val="000000"/>
                </a:solidFill>
                <a:latin typeface="Showcard Gothic" pitchFamily="82" charset="0"/>
                <a:cs typeface="Arial" charset="0"/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9782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err="1" smtClean="0"/>
              <a:t>Eoin</a:t>
            </a:r>
            <a:r>
              <a:rPr lang="en-US" sz="2800" dirty="0" smtClean="0"/>
              <a:t> </a:t>
            </a:r>
            <a:r>
              <a:rPr lang="en-US" sz="2800" dirty="0" err="1" smtClean="0"/>
              <a:t>Keary</a:t>
            </a:r>
            <a:endParaRPr lang="en-US" sz="2800" dirty="0" smtClean="0"/>
          </a:p>
          <a:p>
            <a:pPr algn="ctr"/>
            <a:r>
              <a:rPr lang="en-US" sz="2800" dirty="0" smtClean="0"/>
              <a:t>CTO </a:t>
            </a:r>
            <a:r>
              <a:rPr lang="en-US" sz="2800" dirty="0" smtClean="0"/>
              <a:t>BCCRISKADVISORY.COM</a:t>
            </a:r>
          </a:p>
          <a:p>
            <a:pPr algn="ctr"/>
            <a:r>
              <a:rPr lang="en-US" sz="2800" dirty="0" smtClean="0"/>
              <a:t>OWASP GLOBAL BOARD MEMBER</a:t>
            </a:r>
          </a:p>
          <a:p>
            <a:pPr algn="ctr"/>
            <a:r>
              <a:rPr lang="en-US" sz="2800" dirty="0" smtClean="0"/>
              <a:t>OWASP Reboot &amp; Code Review Project Lead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	</a:t>
            </a: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85291"/>
            <a:ext cx="1395740" cy="201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086225"/>
            <a:ext cx="1905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66310"/>
            <a:ext cx="1790700" cy="37147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75537"/>
            <a:ext cx="1612608" cy="21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2012- Study of 31 popular open source libraries.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 smtClean="0"/>
              <a:t>19.8 </a:t>
            </a:r>
            <a:r>
              <a:rPr lang="en-US" dirty="0"/>
              <a:t>million (26%) of the library downloads have known vulnerabilities</a:t>
            </a:r>
            <a:r>
              <a:rPr lang="en-US" dirty="0" smtClean="0"/>
              <a:t>.</a:t>
            </a:r>
          </a:p>
          <a:p>
            <a:pPr algn="ctr">
              <a:buFontTx/>
              <a:buChar char="-"/>
            </a:pPr>
            <a:r>
              <a:rPr lang="en-US" dirty="0" smtClean="0"/>
              <a:t>Today's </a:t>
            </a:r>
            <a:r>
              <a:rPr lang="en-US" dirty="0"/>
              <a:t>applications </a:t>
            </a:r>
            <a:r>
              <a:rPr lang="en-US" dirty="0" smtClean="0"/>
              <a:t>may use up to 30 </a:t>
            </a:r>
            <a:r>
              <a:rPr lang="en-US" dirty="0"/>
              <a:t>or more </a:t>
            </a:r>
            <a:r>
              <a:rPr lang="en-US" dirty="0" smtClean="0"/>
              <a:t>libraries - 80</a:t>
            </a:r>
            <a:r>
              <a:rPr lang="en-US" dirty="0"/>
              <a:t>% of the </a:t>
            </a:r>
            <a:r>
              <a:rPr lang="en-US" dirty="0" smtClean="0"/>
              <a:t>codebase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5700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Spring - </a:t>
            </a:r>
            <a:r>
              <a:rPr lang="en-US" dirty="0"/>
              <a:t>application development framework :  downloaded 18 million times by over 43,000 organizations in the last year. – Vulnerability: Information leakage </a:t>
            </a:r>
            <a:r>
              <a:rPr lang="en-US" dirty="0" smtClean="0"/>
              <a:t>CVE-2011-2730</a:t>
            </a:r>
          </a:p>
          <a:p>
            <a:pPr marL="0" indent="0" algn="ctr">
              <a:buNone/>
            </a:pPr>
            <a:r>
              <a:rPr lang="en-US" sz="2000" dirty="0" smtClean="0"/>
              <a:t>http://support.springsource.com/security/cve-2011-2730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/>
              <a:t>In Apache CXF</a:t>
            </a:r>
            <a:r>
              <a:rPr lang="en-US" dirty="0" smtClean="0"/>
              <a:t>– application framework:  4.2 </a:t>
            </a:r>
            <a:r>
              <a:rPr lang="en-US" dirty="0"/>
              <a:t>m</a:t>
            </a:r>
            <a:r>
              <a:rPr lang="en-US" dirty="0" smtClean="0"/>
              <a:t>illion downloads.- Vulnerability: high risk </a:t>
            </a:r>
            <a:r>
              <a:rPr lang="en-US" dirty="0"/>
              <a:t>CVE-2010-2076 </a:t>
            </a:r>
            <a:r>
              <a:rPr lang="en-US" dirty="0" smtClean="0"/>
              <a:t> &amp; CVE 2012-0803</a:t>
            </a:r>
          </a:p>
          <a:p>
            <a:pPr marL="0" indent="0" algn="ctr">
              <a:buNone/>
            </a:pPr>
            <a:r>
              <a:rPr lang="en-US" sz="2000" dirty="0"/>
              <a:t>http://</a:t>
            </a:r>
            <a:r>
              <a:rPr lang="en-US" sz="2000" dirty="0" smtClean="0"/>
              <a:t>svn.apache.org/repos/asf/cxf/trunk/security/CVE-2010-2076.pdf</a:t>
            </a:r>
          </a:p>
          <a:p>
            <a:pPr marL="0" indent="0" algn="ctr">
              <a:buNone/>
            </a:pPr>
            <a:r>
              <a:rPr lang="en-US" sz="2000" dirty="0"/>
              <a:t>http://</a:t>
            </a:r>
            <a:r>
              <a:rPr lang="en-US" sz="2000" dirty="0" smtClean="0"/>
              <a:t>cxf.apache.org/cve-2012-0803.html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7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597" y="1460242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Do we test for "dependency“ issues? </a:t>
            </a:r>
            <a:endParaRPr lang="en-US" sz="3200" dirty="0" smtClean="0"/>
          </a:p>
          <a:p>
            <a:pPr lvl="0" algn="ctr"/>
            <a:endParaRPr lang="en-US" sz="3200" dirty="0" smtClean="0"/>
          </a:p>
          <a:p>
            <a:pPr lvl="0" algn="ctr"/>
            <a:r>
              <a:rPr lang="en-US" sz="3200" dirty="0" smtClean="0"/>
              <a:t>NO</a:t>
            </a:r>
          </a:p>
          <a:p>
            <a:pPr lvl="0" algn="ctr"/>
            <a:endParaRPr lang="en-US" sz="3200" dirty="0"/>
          </a:p>
          <a:p>
            <a:pPr lvl="0" algn="ctr"/>
            <a:r>
              <a:rPr lang="en-US" sz="3200" dirty="0" smtClean="0"/>
              <a:t>Does your patch management policy cover application dependencies?</a:t>
            </a:r>
            <a:endParaRPr lang="en-US" sz="3200" dirty="0"/>
          </a:p>
          <a:p>
            <a:pPr lvl="0" algn="ctr"/>
            <a:endParaRPr lang="en-US" sz="2400" dirty="0" smtClean="0"/>
          </a:p>
          <a:p>
            <a:pPr lvl="0" algn="ctr"/>
            <a:endParaRPr lang="en-US" sz="2400" dirty="0"/>
          </a:p>
          <a:p>
            <a:pPr lvl="0" algn="ctr"/>
            <a:endParaRPr lang="en-US" sz="2400" dirty="0" smtClean="0"/>
          </a:p>
          <a:p>
            <a:pPr lvl="0" algn="ctr"/>
            <a:r>
              <a:rPr lang="en-US" sz="2400" dirty="0" smtClean="0"/>
              <a:t>Check </a:t>
            </a:r>
            <a:r>
              <a:rPr lang="en-US" sz="2400" dirty="0"/>
              <a:t>out: https://github.com/jeremylong/DependencyCheck</a:t>
            </a:r>
          </a:p>
        </p:txBody>
      </p:sp>
    </p:spTree>
    <p:extLst>
      <p:ext uri="{BB962C8B-B14F-4D97-AF65-F5344CB8AC3E}">
        <p14:creationId xmlns:p14="http://schemas.microsoft.com/office/powerpoint/2010/main" val="36164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5606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Bite off more than we chew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246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“We can’t improve what we can’t measure”</a:t>
            </a:r>
          </a:p>
          <a:p>
            <a:pPr marL="0" indent="0" algn="ctr">
              <a:buFont typeface="Arial" pitchFamily="34" charset="0"/>
              <a:buNone/>
            </a:pPr>
            <a:endParaRPr lang="en-US" sz="2800" dirty="0"/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819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How can we manage vulnerabilities on a large scale….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Say 300 web applications: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300 Annual Penetration tests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10’s of different penetration testers?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300 reports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How do we consume this Data?</a:t>
            </a: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endParaRPr lang="en-US" sz="2800" dirty="0"/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Enterprise Security Intelligence: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Consolidation of vulnerability data.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Continuous active monitoring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800" i="1" dirty="0" smtClean="0"/>
              <a:t>Vulnerability Management solutions</a:t>
            </a:r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2400" i="1" dirty="0" smtClean="0"/>
              <a:t>Delta Analysis is Key: Initial testing is most work. Subsequent testing is easier we focus on delta/change.</a:t>
            </a:r>
            <a:endParaRPr lang="en-US" sz="2400" i="1" dirty="0"/>
          </a:p>
          <a:p>
            <a:pPr marL="0" indent="0" algn="ctr">
              <a:buFont typeface="Arial" pitchFamily="34" charset="0"/>
              <a:buNone/>
            </a:pPr>
            <a:endParaRPr lang="en-US" sz="2800" i="1" dirty="0"/>
          </a:p>
          <a:p>
            <a:pPr marL="0" indent="0" algn="ctr">
              <a:buFont typeface="Arial" pitchFamily="34" charset="0"/>
              <a:buNone/>
            </a:pPr>
            <a:endParaRPr lang="en-US" sz="2800" dirty="0"/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C_RISK_LEFT_2c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70" y="6365676"/>
            <a:ext cx="1578099" cy="2858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311785"/>
            <a:ext cx="7560649" cy="577481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endParaRPr lang="en-IE" sz="1600" dirty="0"/>
          </a:p>
          <a:p>
            <a:endParaRPr lang="en-IE" sz="1600" dirty="0" smtClean="0"/>
          </a:p>
          <a:p>
            <a:endParaRPr lang="en-IE" sz="2000" dirty="0" smtClean="0"/>
          </a:p>
          <a:p>
            <a:r>
              <a:rPr lang="en-IE" sz="2000" b="1" dirty="0" smtClean="0"/>
              <a:t>Metrics</a:t>
            </a:r>
            <a:r>
              <a:rPr lang="en-IE" sz="2000" dirty="0"/>
              <a:t>: We can measure what problems we have</a:t>
            </a:r>
          </a:p>
          <a:p>
            <a:endParaRPr lang="en-IE" sz="2000" dirty="0"/>
          </a:p>
          <a:p>
            <a:r>
              <a:rPr lang="en-IE" sz="2000" b="1" dirty="0"/>
              <a:t>Measure</a:t>
            </a:r>
            <a:r>
              <a:rPr lang="en-IE" sz="2000" dirty="0"/>
              <a:t>: We cant improve what we cant measure</a:t>
            </a:r>
          </a:p>
          <a:p>
            <a:endParaRPr lang="en-IE" sz="2000" dirty="0"/>
          </a:p>
          <a:p>
            <a:r>
              <a:rPr lang="en-IE" sz="2000" b="1" dirty="0"/>
              <a:t>Priority</a:t>
            </a:r>
            <a:r>
              <a:rPr lang="en-IE" sz="2000" dirty="0"/>
              <a:t>: If we can measure we can prioritise</a:t>
            </a:r>
          </a:p>
          <a:p>
            <a:endParaRPr lang="en-IE" sz="2000" dirty="0"/>
          </a:p>
          <a:p>
            <a:r>
              <a:rPr lang="en-IE" sz="2000" b="1" dirty="0"/>
              <a:t>Delta</a:t>
            </a:r>
            <a:r>
              <a:rPr lang="en-IE" sz="2000" dirty="0"/>
              <a:t>:  If we can measure we can detect change</a:t>
            </a:r>
          </a:p>
          <a:p>
            <a:endParaRPr lang="en-IE" sz="2000" dirty="0"/>
          </a:p>
          <a:p>
            <a:r>
              <a:rPr lang="en-IE" sz="2000" b="1" dirty="0"/>
              <a:t>Apply</a:t>
            </a:r>
            <a:r>
              <a:rPr lang="en-IE" sz="2000" dirty="0"/>
              <a:t>: We can apply our </a:t>
            </a:r>
            <a:r>
              <a:rPr lang="en-IE" sz="2000" dirty="0" smtClean="0"/>
              <a:t>(limited) </a:t>
            </a:r>
            <a:r>
              <a:rPr lang="en-IE" sz="2000" dirty="0"/>
              <a:t>budget on the right things</a:t>
            </a:r>
          </a:p>
          <a:p>
            <a:endParaRPr lang="en-IE" sz="2000" dirty="0"/>
          </a:p>
          <a:p>
            <a:r>
              <a:rPr lang="en-IE" sz="2000" b="1" dirty="0"/>
              <a:t>Improve</a:t>
            </a:r>
            <a:r>
              <a:rPr lang="en-IE" sz="2000" dirty="0"/>
              <a:t>: We can improve where it matters……</a:t>
            </a:r>
          </a:p>
          <a:p>
            <a:endParaRPr lang="en-IE" sz="2000" dirty="0"/>
          </a:p>
          <a:p>
            <a:r>
              <a:rPr lang="en-IE" sz="2000" b="1" dirty="0"/>
              <a:t>Value</a:t>
            </a:r>
            <a:r>
              <a:rPr lang="en-IE" sz="2000" dirty="0"/>
              <a:t>: Demonstrate value to our business</a:t>
            </a:r>
          </a:p>
          <a:p>
            <a:endParaRPr lang="en-IE" sz="2000" dirty="0"/>
          </a:p>
          <a:p>
            <a:r>
              <a:rPr lang="en-IE" sz="2000" b="1" dirty="0"/>
              <a:t>Answer the question</a:t>
            </a:r>
            <a:r>
              <a:rPr lang="en-IE" sz="2000" dirty="0"/>
              <a:t>: “Are we secure?”  </a:t>
            </a:r>
            <a:r>
              <a:rPr lang="en-IE" sz="2000" dirty="0" smtClean="0"/>
              <a:t>&lt;-  </a:t>
            </a:r>
            <a:r>
              <a:rPr lang="en-IE" sz="2000" dirty="0"/>
              <a:t>a little </a:t>
            </a:r>
            <a:r>
              <a:rPr lang="en-IE" sz="2000" dirty="0" smtClean="0"/>
              <a:t>better</a:t>
            </a:r>
            <a:endParaRPr lang="en-IE" sz="2000" dirty="0"/>
          </a:p>
          <a:p>
            <a:endParaRPr lang="en-IE" sz="1600" dirty="0"/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7010822" cy="804224"/>
          </a:xfrm>
          <a:prstGeom prst="rect">
            <a:avLst/>
          </a:prstGeom>
          <a:noFill/>
        </p:spPr>
        <p:txBody>
          <a:bodyPr wrap="none" lIns="80165" tIns="40083" rIns="80165" bIns="40083">
            <a:spAutoFit/>
          </a:bodyPr>
          <a:lstStyle/>
          <a:p>
            <a:pPr algn="ctr"/>
            <a:r>
              <a:rPr lang="en-IE" sz="4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Vulnerability Management:</a:t>
            </a:r>
          </a:p>
        </p:txBody>
      </p:sp>
    </p:spTree>
    <p:extLst>
      <p:ext uri="{BB962C8B-B14F-4D97-AF65-F5344CB8AC3E}">
        <p14:creationId xmlns:p14="http://schemas.microsoft.com/office/powerpoint/2010/main" val="4585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" y="3964782"/>
            <a:ext cx="1268016" cy="9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28769" y="6599039"/>
            <a:ext cx="219894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522368" indent="-200911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803643" indent="-160729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125101" indent="-160729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1446558" indent="-160729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C048E899-1308-428D-8FFF-50C604541EE8}" type="slidenum">
              <a:rPr lang="en-US"/>
              <a:pPr eaLnBrk="1" hangingPunct="1"/>
              <a:t>3</a:t>
            </a:fld>
            <a:endParaRPr lang="en-US" dirty="0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" y="4795242"/>
            <a:ext cx="1812727" cy="76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47" y="26789"/>
            <a:ext cx="1348383" cy="108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3848695"/>
            <a:ext cx="767953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14" y="5089922"/>
            <a:ext cx="2848570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27" y="2830711"/>
            <a:ext cx="1651992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97" y="875110"/>
            <a:ext cx="1857375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02" y="5947172"/>
            <a:ext cx="2946797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107156"/>
            <a:ext cx="1687711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20" y="1518047"/>
            <a:ext cx="1250156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1" y="3098601"/>
            <a:ext cx="1116211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14" y="3821906"/>
            <a:ext cx="2598539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7" y="5702722"/>
            <a:ext cx="197346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37" y="214313"/>
            <a:ext cx="1116211" cy="10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6" y="5036344"/>
            <a:ext cx="2193355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03" y="2134195"/>
            <a:ext cx="272355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7" y="696516"/>
            <a:ext cx="165199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17" y="2598539"/>
            <a:ext cx="2500313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61" y="901898"/>
            <a:ext cx="2098477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0" y="1518047"/>
            <a:ext cx="910828" cy="108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61" y="1446609"/>
            <a:ext cx="750094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6" y="4446984"/>
            <a:ext cx="1446609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50" y="5223867"/>
            <a:ext cx="1868537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64" y="6036469"/>
            <a:ext cx="203596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3" y="3652242"/>
            <a:ext cx="160734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9" y="2937867"/>
            <a:ext cx="165199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33" y="2884289"/>
            <a:ext cx="1312664" cy="6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5" name="Picture 3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857500"/>
            <a:ext cx="1285875" cy="85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6" name="Picture 3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9" y="3661172"/>
            <a:ext cx="62507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7" name="Picture 3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17" y="1902024"/>
            <a:ext cx="2098477" cy="47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8" name="Picture 3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30" y="4572000"/>
            <a:ext cx="214312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9" name="Picture 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22" y="4334248"/>
            <a:ext cx="1994669" cy="10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4"/>
          <p:cNvSpPr>
            <a:spLocks/>
          </p:cNvSpPr>
          <p:nvPr/>
        </p:nvSpPr>
        <p:spPr bwMode="auto">
          <a:xfrm>
            <a:off x="-71438" y="1553765"/>
            <a:ext cx="9215438" cy="3009305"/>
          </a:xfrm>
          <a:prstGeom prst="rect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normAutofit lnSpcReduction="10000"/>
          </a:bodyPr>
          <a:lstStyle/>
          <a:p>
            <a:pPr>
              <a:defRPr/>
            </a:pPr>
            <a:r>
              <a:rPr lang="en-US" sz="20200" dirty="0">
                <a:solidFill>
                  <a:srgbClr val="A5010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HACKED</a:t>
            </a:r>
          </a:p>
        </p:txBody>
      </p:sp>
      <p:pic>
        <p:nvPicPr>
          <p:cNvPr id="6181" name="Picture 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1" y="267891"/>
            <a:ext cx="1821656" cy="5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Information flooding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(Melting a developers brain, White noise and “compliance”)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1410355"/>
            <a:ext cx="7315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Doing things right != Doing the right things.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“Not all bugs/vulnerabilities are equal</a:t>
            </a:r>
            <a:r>
              <a:rPr lang="en-US" sz="2400" i="1" dirty="0" smtClean="0"/>
              <a:t>”</a:t>
            </a:r>
          </a:p>
          <a:p>
            <a:pPr algn="ctr"/>
            <a:r>
              <a:rPr lang="en-US" i="1" dirty="0" smtClean="0"/>
              <a:t>(is </a:t>
            </a:r>
            <a:r>
              <a:rPr lang="en-US" i="1" dirty="0" err="1" smtClean="0"/>
              <a:t>HttpOnly</a:t>
            </a:r>
            <a:r>
              <a:rPr lang="en-US" i="1" dirty="0" smtClean="0"/>
              <a:t> important if there is no XSS?)</a:t>
            </a:r>
            <a:endParaRPr lang="en-US" sz="2400" i="1" dirty="0"/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Contextualize Risk</a:t>
            </a:r>
          </a:p>
          <a:p>
            <a:pPr algn="ctr"/>
            <a:r>
              <a:rPr lang="en-US" i="1" dirty="0"/>
              <a:t>(is XSS /</a:t>
            </a:r>
            <a:r>
              <a:rPr lang="en-US" i="1" dirty="0" err="1"/>
              <a:t>SQLi</a:t>
            </a:r>
            <a:r>
              <a:rPr lang="en-US" i="1" dirty="0"/>
              <a:t> always High </a:t>
            </a:r>
            <a:r>
              <a:rPr lang="en-US" i="1" dirty="0" smtClean="0"/>
              <a:t>Risk?)</a:t>
            </a:r>
            <a:endParaRPr lang="en-US" i="1" dirty="0"/>
          </a:p>
          <a:p>
            <a:pPr algn="ctr"/>
            <a:endParaRPr lang="en-US" sz="2400" i="1" dirty="0"/>
          </a:p>
          <a:p>
            <a:pPr algn="ctr"/>
            <a:r>
              <a:rPr lang="en-US" sz="2400" i="1" dirty="0" smtClean="0"/>
              <a:t>Do developers need to fix everything?</a:t>
            </a:r>
          </a:p>
          <a:p>
            <a:pPr marL="457200" indent="-457200" algn="ctr">
              <a:buFontTx/>
              <a:buChar char="-"/>
            </a:pPr>
            <a:r>
              <a:rPr lang="en-US" sz="2400" i="1" dirty="0" smtClean="0"/>
              <a:t>Limited time</a:t>
            </a:r>
          </a:p>
          <a:p>
            <a:pPr marL="457200" indent="-457200" algn="ctr">
              <a:buFontTx/>
              <a:buChar char="-"/>
            </a:pPr>
            <a:r>
              <a:rPr lang="en-US" sz="2400" i="1" dirty="0" smtClean="0"/>
              <a:t>Finite Resources</a:t>
            </a:r>
          </a:p>
          <a:p>
            <a:pPr marL="457200" indent="-457200" algn="ctr">
              <a:buFontTx/>
              <a:buChar char="-"/>
            </a:pPr>
            <a:r>
              <a:rPr lang="en-US" sz="2400" i="1" dirty="0" smtClean="0"/>
              <a:t>Task Priority</a:t>
            </a:r>
          </a:p>
          <a:p>
            <a:pPr marL="457200" indent="-457200" algn="ctr">
              <a:buFontTx/>
              <a:buChar char="-"/>
            </a:pPr>
            <a:r>
              <a:rPr lang="en-US" sz="2400" i="1" dirty="0" smtClean="0"/>
              <a:t>Pass internal audit?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 smtClean="0"/>
              <a:t>White Noise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88" y="2819400"/>
            <a:ext cx="3290887" cy="3179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5044" y="2390633"/>
            <a:ext cx="217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Context is important!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03325" y="5987534"/>
            <a:ext cx="923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i="1" dirty="0" smtClean="0"/>
              <a:t>Dick Tracy</a:t>
            </a:r>
            <a:endParaRPr lang="en-IE" sz="1400" i="1" dirty="0"/>
          </a:p>
        </p:txBody>
      </p:sp>
    </p:spTree>
    <p:extLst>
      <p:ext uri="{BB962C8B-B14F-4D97-AF65-F5344CB8AC3E}">
        <p14:creationId xmlns:p14="http://schemas.microsoft.com/office/powerpoint/2010/main" val="30564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143082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Compliance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76400"/>
            <a:ext cx="5867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There’s Compliance:</a:t>
            </a:r>
          </a:p>
          <a:p>
            <a:endParaRPr lang="en-US" dirty="0" smtClean="0"/>
          </a:p>
          <a:p>
            <a:r>
              <a:rPr lang="en-US" dirty="0"/>
              <a:t>EU directive:</a:t>
            </a:r>
            <a:br>
              <a:rPr lang="en-US" dirty="0"/>
            </a:br>
            <a:r>
              <a:rPr lang="en-US" dirty="0">
                <a:hlinkClick r:id="rId2"/>
              </a:rPr>
              <a:t>http://register.consilium.europa.eu/pdf/en/12/st05/st05853.en12.pdf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Article 23,24 &amp; 79, - Administrative sanctions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“The supervisory authority shall impose a fine up to 250 000 EUR, or in case of an enterprise </a:t>
            </a:r>
            <a:r>
              <a:rPr lang="en-US" dirty="0">
                <a:solidFill>
                  <a:srgbClr val="FF0000"/>
                </a:solidFill>
              </a:rPr>
              <a:t>up to 0.5 % of its annual worldwide turnover</a:t>
            </a:r>
            <a:r>
              <a:rPr lang="en-US" dirty="0"/>
              <a:t>, to anyone who, intentionally or </a:t>
            </a:r>
            <a:r>
              <a:rPr lang="en-US" dirty="0">
                <a:solidFill>
                  <a:srgbClr val="FF0000"/>
                </a:solidFill>
              </a:rPr>
              <a:t>negligently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protect personal data”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1133475"/>
            <a:ext cx="6829425" cy="459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8903" y="6155174"/>
            <a:ext cx="412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Clear and Present Danger!!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35401" y="162580"/>
            <a:ext cx="385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…and there’s Compliance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075" y="1676400"/>
            <a:ext cx="510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Update: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Kinder eggs are now legal in the USA.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You’re </a:t>
            </a:r>
            <a:r>
              <a:rPr lang="en-IE" dirty="0" smtClean="0"/>
              <a:t>Welcome!!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6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Problem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Explain issues in “Developer speak” (AKA English)</a:t>
            </a:r>
            <a:endParaRPr lang="en-US" sz="2800" dirty="0"/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Is Cross-Site Scripting the same as SQL injection?</a:t>
            </a:r>
          </a:p>
          <a:p>
            <a:pPr marL="0" indent="0" algn="ctr">
              <a:buFont typeface="Arial" pitchFamily="34" charset="0"/>
              <a:buNone/>
            </a:pPr>
            <a:endParaRPr lang="en-US" i="1" dirty="0"/>
          </a:p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Both are injection attacks -&gt; code and data being confused by system.</a:t>
            </a:r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LDAP Injection, Command Injection, Log Injection, XSS, SQLI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r>
              <a:rPr lang="en-US" sz="2000" dirty="0" err="1" smtClean="0"/>
              <a:t>etc</a:t>
            </a:r>
            <a:endParaRPr lang="en-US" sz="2000" dirty="0"/>
          </a:p>
          <a:p>
            <a:pPr marL="0" indent="0" algn="ctr">
              <a:buFont typeface="Arial" pitchFamily="34" charset="0"/>
              <a:buNone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16216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28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XSS causes the browser to execute user supplied input as code. </a:t>
            </a:r>
            <a:r>
              <a:rPr lang="en-US" dirty="0">
                <a:solidFill>
                  <a:srgbClr val="FF0000"/>
                </a:solidFill>
              </a:rPr>
              <a:t>The input breaks out of the </a:t>
            </a:r>
            <a:r>
              <a:rPr lang="en-US" dirty="0" smtClean="0">
                <a:solidFill>
                  <a:srgbClr val="FF0000"/>
                </a:solidFill>
              </a:rPr>
              <a:t>[data context] </a:t>
            </a:r>
            <a:r>
              <a:rPr lang="en-US" dirty="0">
                <a:solidFill>
                  <a:srgbClr val="FF0000"/>
                </a:solidFill>
              </a:rPr>
              <a:t>and becomes </a:t>
            </a:r>
            <a:r>
              <a:rPr lang="en-US" dirty="0" smtClean="0">
                <a:solidFill>
                  <a:srgbClr val="FF0000"/>
                </a:solidFill>
              </a:rPr>
              <a:t>[execution context].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SQLI </a:t>
            </a:r>
            <a:r>
              <a:rPr lang="en-US" dirty="0"/>
              <a:t>causes the database or source code calling the database to </a:t>
            </a:r>
            <a:r>
              <a:rPr lang="en-US" dirty="0">
                <a:solidFill>
                  <a:srgbClr val="FF0000"/>
                </a:solidFill>
              </a:rPr>
              <a:t>confuse </a:t>
            </a:r>
            <a:r>
              <a:rPr lang="en-US" dirty="0" smtClean="0">
                <a:solidFill>
                  <a:srgbClr val="FF0000"/>
                </a:solidFill>
              </a:rPr>
              <a:t>[data context</a:t>
            </a:r>
            <a:r>
              <a:rPr lang="en-US" dirty="0">
                <a:solidFill>
                  <a:srgbClr val="FF0000"/>
                </a:solidFill>
              </a:rPr>
              <a:t>] and ANSI SQL [ execution </a:t>
            </a:r>
            <a:r>
              <a:rPr lang="en-US" dirty="0" smtClean="0">
                <a:solidFill>
                  <a:srgbClr val="FF0000"/>
                </a:solidFill>
              </a:rPr>
              <a:t>context].</a:t>
            </a:r>
          </a:p>
          <a:p>
            <a:endParaRPr lang="en-US" dirty="0"/>
          </a:p>
          <a:p>
            <a:r>
              <a:rPr lang="en-US" dirty="0" smtClean="0"/>
              <a:t>Command </a:t>
            </a:r>
            <a:r>
              <a:rPr lang="en-US" dirty="0"/>
              <a:t>injection </a:t>
            </a:r>
            <a:r>
              <a:rPr lang="en-US" dirty="0">
                <a:solidFill>
                  <a:srgbClr val="FF0000"/>
                </a:solidFill>
              </a:rPr>
              <a:t>mixes up </a:t>
            </a:r>
            <a:r>
              <a:rPr lang="en-US" dirty="0" smtClean="0">
                <a:solidFill>
                  <a:srgbClr val="FF0000"/>
                </a:solidFill>
              </a:rPr>
              <a:t>[data context</a:t>
            </a:r>
            <a:r>
              <a:rPr lang="en-US" dirty="0">
                <a:solidFill>
                  <a:srgbClr val="FF0000"/>
                </a:solidFill>
              </a:rPr>
              <a:t>] and the </a:t>
            </a:r>
            <a:r>
              <a:rPr lang="en-US" dirty="0" smtClean="0">
                <a:solidFill>
                  <a:srgbClr val="FF0000"/>
                </a:solidFill>
              </a:rPr>
              <a:t>[execution context</a:t>
            </a:r>
            <a:r>
              <a:rPr lang="en-US" dirty="0">
                <a:solidFill>
                  <a:srgbClr val="FF000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7890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To Conclude….</a:t>
            </a:r>
            <a:endParaRPr lang="en-US" i="1" dirty="0" smtClean="0"/>
          </a:p>
          <a:p>
            <a:pPr marL="0" indent="0" algn="ctr">
              <a:buFont typeface="Arial" pitchFamily="34" charset="0"/>
              <a:buNone/>
            </a:pPr>
            <a:endParaRPr lang="en-US" sz="1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1800" i="1" dirty="0" smtClean="0"/>
              <a:t>We need to understand what we are protecting against.</a:t>
            </a:r>
          </a:p>
          <a:p>
            <a:pPr marL="0" indent="0" algn="ctr">
              <a:buFont typeface="Arial" pitchFamily="34" charset="0"/>
              <a:buNone/>
            </a:pPr>
            <a:endParaRPr lang="en-US" sz="1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1800" i="1" dirty="0" smtClean="0"/>
              <a:t>We need to understand that a </a:t>
            </a:r>
            <a:r>
              <a:rPr lang="en-US" sz="1800" i="1" dirty="0" err="1" smtClean="0"/>
              <a:t>pentest</a:t>
            </a:r>
            <a:r>
              <a:rPr lang="en-US" sz="1800" i="1" dirty="0" smtClean="0"/>
              <a:t> alone is a loosing battle.</a:t>
            </a:r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r>
              <a:rPr lang="en-US" sz="1800" i="1" dirty="0" smtClean="0"/>
              <a:t>You can only improve what you can measure</a:t>
            </a:r>
          </a:p>
          <a:p>
            <a:pPr marL="0" indent="0" algn="ctr">
              <a:buFont typeface="Arial" pitchFamily="34" charset="0"/>
              <a:buNone/>
            </a:pPr>
            <a:endParaRPr lang="en-US" sz="1800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1800" i="1" dirty="0" smtClean="0"/>
              <a:t>Not all bugs are created equal. </a:t>
            </a:r>
          </a:p>
          <a:p>
            <a:pPr marL="0" indent="0" algn="ctr">
              <a:buFont typeface="Arial" pitchFamily="34" charset="0"/>
              <a:buNone/>
            </a:pPr>
            <a:endParaRPr lang="en-US" sz="1800" i="1" dirty="0"/>
          </a:p>
          <a:p>
            <a:pPr marL="0" indent="0" algn="ctr">
              <a:buFont typeface="Arial" pitchFamily="34" charset="0"/>
              <a:buNone/>
            </a:pPr>
            <a:r>
              <a:rPr lang="en-US" sz="1800" i="1" dirty="0" smtClean="0"/>
              <a:t>Bugs are Bugs. Explain security issues to developers in “</a:t>
            </a:r>
            <a:r>
              <a:rPr lang="en-US" sz="1800" i="1" dirty="0" err="1" smtClean="0"/>
              <a:t>Dev</a:t>
            </a:r>
            <a:r>
              <a:rPr lang="en-US" sz="1800" i="1" dirty="0" smtClean="0"/>
              <a:t> speak”</a:t>
            </a:r>
          </a:p>
          <a:p>
            <a:pPr marL="0" indent="0" algn="ctr">
              <a:buFont typeface="Arial" pitchFamily="34" charset="0"/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177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C_RISK_centred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05" y="3188694"/>
            <a:ext cx="2663592" cy="1307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100" y="5573925"/>
            <a:ext cx="5466979" cy="775981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marL="0" lvl="3" algn="ctr" defTabSz="870922">
              <a:spcAft>
                <a:spcPts val="1052"/>
              </a:spcAft>
              <a:buClr>
                <a:srgbClr val="1F497D"/>
              </a:buClr>
              <a:buSzPct val="100000"/>
            </a:pPr>
            <a:r>
              <a:rPr lang="en-IE" sz="1200" dirty="0">
                <a:solidFill>
                  <a:prstClr val="white"/>
                </a:solidFill>
                <a:latin typeface="Helvetica"/>
                <a:cs typeface="Helvetica"/>
              </a:rPr>
              <a:t>www.bccriskadvisory.com</a:t>
            </a:r>
          </a:p>
          <a:p>
            <a:pPr marL="0" lvl="3" algn="ctr" defTabSz="870922">
              <a:spcAft>
                <a:spcPts val="1052"/>
              </a:spcAft>
              <a:buClr>
                <a:srgbClr val="1F497D"/>
              </a:buClr>
              <a:buSzPct val="100000"/>
            </a:pPr>
            <a:r>
              <a:rPr lang="en-IE" sz="1200" dirty="0">
                <a:solidFill>
                  <a:srgbClr val="9D4948"/>
                </a:solidFill>
                <a:latin typeface="Helvetica"/>
                <a:cs typeface="Helvetica"/>
              </a:rPr>
              <a:t>© BCC Risk Advisory Ltd 2013 .. </a:t>
            </a:r>
            <a:br>
              <a:rPr lang="en-IE" sz="1200" dirty="0">
                <a:solidFill>
                  <a:srgbClr val="9D4948"/>
                </a:solidFill>
                <a:latin typeface="Helvetica"/>
                <a:cs typeface="Helvetica"/>
              </a:rPr>
            </a:br>
            <a:r>
              <a:rPr lang="en-IE" sz="1200" dirty="0">
                <a:solidFill>
                  <a:srgbClr val="9D4948"/>
                </a:solidFill>
                <a:latin typeface="Helvetica"/>
                <a:cs typeface="Helvetica"/>
              </a:rPr>
              <a:t>All rights reserved.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4449" y="912096"/>
            <a:ext cx="5025964" cy="804214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pPr algn="ctr" defTabSz="456975"/>
            <a:r>
              <a:rPr lang="en-IE" sz="4700" dirty="0">
                <a:solidFill>
                  <a:prstClr val="white"/>
                </a:solidFill>
              </a:rPr>
              <a:t>Thanks for Listening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14" y="4566018"/>
            <a:ext cx="3103234" cy="671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1431" y="16020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/>
              <a:t>eoin@bccriskadvisory.com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Eoin.Keary@owasp.org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@</a:t>
            </a:r>
            <a:r>
              <a:rPr lang="en-US" i="1" dirty="0" err="1" smtClean="0"/>
              <a:t>eoinkeary</a:t>
            </a:r>
            <a:endParaRPr lang="en-US" i="1" dirty="0"/>
          </a:p>
        </p:txBody>
      </p:sp>
      <p:pic>
        <p:nvPicPr>
          <p:cNvPr id="8" name="Picture 2" descr="http://www.geekologie.com/2010/05/05/terminator-mis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320" y="2079031"/>
            <a:ext cx="2706494" cy="2219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140327"/>
            <a:ext cx="367132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Last Week (11</a:t>
            </a:r>
            <a:r>
              <a:rPr lang="en-IE" sz="2400" baseline="30000" dirty="0" smtClean="0"/>
              <a:t>th</a:t>
            </a:r>
            <a:r>
              <a:rPr lang="en-IE" sz="2400" dirty="0" smtClean="0"/>
              <a:t> November):</a:t>
            </a:r>
          </a:p>
          <a:p>
            <a:endParaRPr lang="en-IE" dirty="0"/>
          </a:p>
          <a:p>
            <a:r>
              <a:rPr lang="en-IE" sz="2800" dirty="0" smtClean="0"/>
              <a:t>“</a:t>
            </a:r>
            <a:r>
              <a:rPr lang="en-IE" sz="2800" dirty="0" err="1" smtClean="0"/>
              <a:t>Loyaltybuild</a:t>
            </a:r>
            <a:r>
              <a:rPr lang="en-IE" sz="2800" dirty="0" smtClean="0"/>
              <a:t>” BREACH</a:t>
            </a:r>
          </a:p>
          <a:p>
            <a:endParaRPr lang="en-IE" sz="2800" dirty="0" smtClean="0"/>
          </a:p>
          <a:p>
            <a:r>
              <a:rPr lang="en-IE" sz="2800" dirty="0"/>
              <a:t> </a:t>
            </a:r>
            <a:r>
              <a:rPr lang="en-IE" sz="2800" dirty="0" smtClean="0"/>
              <a:t>1,100,000 </a:t>
            </a:r>
          </a:p>
          <a:p>
            <a:endParaRPr lang="en-IE" sz="2800" dirty="0" smtClean="0"/>
          </a:p>
          <a:p>
            <a:pPr algn="ctr"/>
            <a:r>
              <a:rPr lang="en-IE" sz="2800" dirty="0" smtClean="0"/>
              <a:t>30</a:t>
            </a:r>
          </a:p>
          <a:p>
            <a:endParaRPr lang="en-IE" sz="2800" dirty="0" smtClean="0"/>
          </a:p>
          <a:p>
            <a:pPr algn="r"/>
            <a:r>
              <a:rPr lang="en-IE" sz="2800" dirty="0" smtClean="0"/>
              <a:t>$$$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642416"/>
            <a:ext cx="6096000" cy="193898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fr-FR" sz="2400" dirty="0" smtClean="0"/>
              <a:t>2012 Cyber Crime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US $</a:t>
            </a:r>
            <a:r>
              <a:rPr lang="fr-FR" sz="2400" dirty="0"/>
              <a:t>20.7 </a:t>
            </a:r>
            <a:r>
              <a:rPr lang="fr-FR" sz="2400" dirty="0" smtClean="0"/>
              <a:t>billion in direct </a:t>
            </a:r>
            <a:r>
              <a:rPr lang="fr-FR" sz="2400" dirty="0" err="1" smtClean="0"/>
              <a:t>losses</a:t>
            </a:r>
            <a:r>
              <a:rPr lang="fr-FR" sz="2400" dirty="0" smtClean="0"/>
              <a:t> 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Global $110 billion in direct </a:t>
            </a:r>
            <a:r>
              <a:rPr lang="fr-FR" sz="2400" dirty="0" err="1" smtClean="0"/>
              <a:t>losses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Global $338 billion + </a:t>
            </a:r>
            <a:r>
              <a:rPr lang="fr-FR" sz="2400" dirty="0" err="1" smtClean="0"/>
              <a:t>downtime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5581480"/>
            <a:ext cx="8584442" cy="120032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r>
              <a:rPr lang="en-US" sz="2400" i="1" dirty="0" smtClean="0"/>
              <a:t>“556 </a:t>
            </a:r>
            <a:r>
              <a:rPr lang="en-US" sz="2400" i="1" dirty="0"/>
              <a:t>million adults across the world have first-hand experience of cybercrime -- more than the entire population of the European Union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0" y="1372612"/>
            <a:ext cx="175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Globally</a:t>
            </a:r>
            <a:r>
              <a:rPr lang="en-US" sz="2400" dirty="0"/>
              <a:t>, every second, </a:t>
            </a:r>
            <a:r>
              <a:rPr lang="en-US" sz="2400" dirty="0" smtClean="0"/>
              <a:t>  18 </a:t>
            </a:r>
            <a:r>
              <a:rPr lang="en-US" sz="2400" dirty="0"/>
              <a:t>adults become victims of </a:t>
            </a:r>
            <a:r>
              <a:rPr lang="en-US" sz="2400" i="1" dirty="0" smtClean="0"/>
              <a:t>cybercrime</a:t>
            </a:r>
          </a:p>
          <a:p>
            <a:r>
              <a:rPr lang="en-US" sz="2400" i="1" dirty="0" smtClean="0"/>
              <a:t>- Symantec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400961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“The </a:t>
            </a:r>
            <a:r>
              <a:rPr lang="en-US" sz="2000" dirty="0"/>
              <a:t>loss of industrial information and intellectual property through cyber espionage constitutes the </a:t>
            </a:r>
            <a:r>
              <a:rPr lang="en-US" sz="2000" dirty="0" smtClean="0"/>
              <a:t>greatest </a:t>
            </a:r>
            <a:r>
              <a:rPr lang="en-US" sz="2000" dirty="0"/>
              <a:t>transfer of wealth in </a:t>
            </a:r>
            <a:r>
              <a:rPr lang="en-US" sz="2000" dirty="0" smtClean="0"/>
              <a:t>history”    - Keith Alexander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4800" y="4731603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Almost 1 trillion USD was spent in 2012 protecting against cybercrime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715000" y="4655403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Eoin</a:t>
            </a:r>
            <a:r>
              <a:rPr lang="en-US" sz="2400" dirty="0" smtClean="0"/>
              <a:t>, </a:t>
            </a:r>
            <a:r>
              <a:rPr lang="en-US" sz="2400" dirty="0" smtClean="0"/>
              <a:t>I didn’t click it – My Grandma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543800" y="1490008"/>
            <a:ext cx="160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“One </a:t>
            </a:r>
            <a:r>
              <a:rPr lang="en-US" sz="2400" dirty="0"/>
              <a:t>hundred </a:t>
            </a:r>
            <a:r>
              <a:rPr lang="en-US" sz="2400" dirty="0" smtClean="0"/>
              <a:t>BILLION dollars”    - </a:t>
            </a:r>
            <a:r>
              <a:rPr lang="en-US" sz="2400" dirty="0" err="1" smtClean="0"/>
              <a:t>Dr</a:t>
            </a:r>
            <a:r>
              <a:rPr lang="en-US" sz="2400" dirty="0" smtClean="0"/>
              <a:t> Evil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8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(not) the $$$$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2025" y="2078037"/>
            <a:ext cx="2084388" cy="642938"/>
          </a:xfrm>
          <a:prstGeom prst="rect">
            <a:avLst/>
          </a:prstGeom>
          <a:noFill/>
        </p:spPr>
        <p:txBody>
          <a:bodyPr lIns="80156" tIns="40078" rIns="80156" bIns="40078">
            <a:spAutoFit/>
          </a:bodyPr>
          <a:lstStyle/>
          <a:p>
            <a:pPr>
              <a:defRPr/>
            </a:pPr>
            <a:r>
              <a:rPr lang="en-IE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Information security spend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2163" y="5197475"/>
            <a:ext cx="2084387" cy="642937"/>
          </a:xfrm>
          <a:prstGeom prst="rect">
            <a:avLst/>
          </a:prstGeom>
          <a:noFill/>
        </p:spPr>
        <p:txBody>
          <a:bodyPr lIns="80156" tIns="40078" rIns="80156" bIns="40078">
            <a:spAutoFit/>
          </a:bodyPr>
          <a:lstStyle/>
          <a:p>
            <a:pPr>
              <a:defRPr/>
            </a:pPr>
            <a:r>
              <a:rPr lang="en-IE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Security incidents (business impact)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2668" t="30621" r="46028" b="50356"/>
          <a:stretch>
            <a:fillRect/>
          </a:stretch>
        </p:blipFill>
        <p:spPr bwMode="auto">
          <a:xfrm>
            <a:off x="1609725" y="2357437"/>
            <a:ext cx="5449888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urved Connector 16"/>
          <p:cNvCxnSpPr>
            <a:cxnSpLocks noChangeShapeType="1"/>
          </p:cNvCxnSpPr>
          <p:nvPr/>
        </p:nvCxnSpPr>
        <p:spPr bwMode="auto">
          <a:xfrm>
            <a:off x="1854200" y="5167312"/>
            <a:ext cx="585788" cy="622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2181225" y="2743200"/>
            <a:ext cx="4013200" cy="2887662"/>
          </a:xfrm>
          <a:custGeom>
            <a:avLst/>
            <a:gdLst>
              <a:gd name="T0" fmla="*/ 0 w 5259965"/>
              <a:gd name="T1" fmla="*/ 2988200 h 2951349"/>
              <a:gd name="T2" fmla="*/ 1362474 w 5259965"/>
              <a:gd name="T3" fmla="*/ 2877525 h 2951349"/>
              <a:gd name="T4" fmla="*/ 4247712 w 5259965"/>
              <a:gd name="T5" fmla="*/ 1155726 h 2951349"/>
              <a:gd name="T6" fmla="*/ 4694237 w 5259965"/>
              <a:gd name="T7" fmla="*/ 0 h 2951349"/>
              <a:gd name="T8" fmla="*/ 4694237 w 5259965"/>
              <a:gd name="T9" fmla="*/ 0 h 2951349"/>
              <a:gd name="T10" fmla="*/ 4694237 w 5259965"/>
              <a:gd name="T11" fmla="*/ 0 h 29513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59965"/>
              <a:gd name="T19" fmla="*/ 0 h 2951349"/>
              <a:gd name="T20" fmla="*/ 5259965 w 5259965"/>
              <a:gd name="T21" fmla="*/ 2951349 h 29513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59965" h="2951349">
                <a:moveTo>
                  <a:pt x="0" y="2770780"/>
                </a:moveTo>
                <a:cubicBezTo>
                  <a:pt x="532411" y="2769710"/>
                  <a:pt x="733402" y="2951349"/>
                  <a:pt x="1526673" y="2668158"/>
                </a:cubicBezTo>
                <a:cubicBezTo>
                  <a:pt x="2319944" y="2384967"/>
                  <a:pt x="4137412" y="1516329"/>
                  <a:pt x="4759627" y="1071636"/>
                </a:cubicBezTo>
                <a:cubicBezTo>
                  <a:pt x="5029135" y="827910"/>
                  <a:pt x="5176575" y="178606"/>
                  <a:pt x="5259965" y="0"/>
                </a:cubicBezTo>
              </a:path>
            </a:pathLst>
          </a:custGeom>
          <a:noFill/>
          <a:ln w="76200">
            <a:solidFill>
              <a:srgbClr val="A8B69D"/>
            </a:solidFill>
            <a:round/>
            <a:headEnd/>
            <a:tailEnd type="triangle" w="med" len="med"/>
          </a:ln>
          <a:effectLst>
            <a:outerShdw dist="38100" dir="2700000" algn="tl" rotWithShape="0">
              <a:schemeClr val="bg2">
                <a:alpha val="42999"/>
              </a:schemeClr>
            </a:outerShdw>
          </a:effectLst>
        </p:spPr>
        <p:txBody>
          <a:bodyPr lIns="80156" tIns="40078" rIns="80156" bIns="40078"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21"/>
          <p:cNvSpPr>
            <a:spLocks noChangeArrowheads="1"/>
          </p:cNvSpPr>
          <p:nvPr/>
        </p:nvSpPr>
        <p:spPr bwMode="auto">
          <a:xfrm flipH="1">
            <a:off x="2041525" y="2963862"/>
            <a:ext cx="4672013" cy="2679700"/>
          </a:xfrm>
          <a:custGeom>
            <a:avLst/>
            <a:gdLst>
              <a:gd name="T0" fmla="*/ 0 w 5771328"/>
              <a:gd name="T1" fmla="*/ 0 h 3070142"/>
              <a:gd name="T2" fmla="*/ 2430095 w 5771328"/>
              <a:gd name="T3" fmla="*/ 2245668 h 3070142"/>
              <a:gd name="T4" fmla="*/ 4155946 w 5771328"/>
              <a:gd name="T5" fmla="*/ 1153673 h 3070142"/>
              <a:gd name="T6" fmla="*/ 0 60000 65536"/>
              <a:gd name="T7" fmla="*/ 0 60000 65536"/>
              <a:gd name="T8" fmla="*/ 0 60000 65536"/>
              <a:gd name="T9" fmla="*/ 0 w 5771328"/>
              <a:gd name="T10" fmla="*/ 0 h 3070142"/>
              <a:gd name="T11" fmla="*/ 5771328 w 5771328"/>
              <a:gd name="T12" fmla="*/ 3070142 h 3070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71328" h="3070142">
                <a:moveTo>
                  <a:pt x="0" y="0"/>
                </a:moveTo>
                <a:cubicBezTo>
                  <a:pt x="65215" y="777144"/>
                  <a:pt x="2412763" y="2585864"/>
                  <a:pt x="3374651" y="2828003"/>
                </a:cubicBezTo>
                <a:cubicBezTo>
                  <a:pt x="4336539" y="3070142"/>
                  <a:pt x="5105426" y="1675462"/>
                  <a:pt x="5771328" y="1452836"/>
                </a:cubicBezTo>
              </a:path>
            </a:pathLst>
          </a:custGeom>
          <a:noFill/>
          <a:ln w="76200">
            <a:solidFill>
              <a:schemeClr val="accent6"/>
            </a:solidFill>
            <a:round/>
            <a:headEnd type="triangle" w="med" len="med"/>
            <a:tailEnd/>
          </a:ln>
        </p:spPr>
        <p:txBody>
          <a:bodyPr lIns="80156" tIns="40078" rIns="80156" bIns="40078"/>
          <a:lstStyle/>
          <a:p>
            <a:pPr eaLnBrk="0" hangingPunct="0"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……we are approaching this problem </a:t>
            </a:r>
          </a:p>
          <a:p>
            <a:pPr marL="0" indent="0">
              <a:buNone/>
            </a:pPr>
            <a:r>
              <a:rPr lang="en-US" dirty="0" smtClean="0"/>
              <a:t>[software &lt;in&gt;Security]  completely wrong and have been for years…..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Asymmetric Arms Race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traditional end of cycle / Annual </a:t>
            </a:r>
            <a:r>
              <a:rPr lang="en-US" dirty="0" err="1" smtClean="0"/>
              <a:t>pentest</a:t>
            </a:r>
            <a:r>
              <a:rPr lang="en-US" dirty="0" smtClean="0"/>
              <a:t> only gives minimal security…..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 Gothic"/>
        <a:cs typeface="MS Gothic"/>
      </a:majorFont>
      <a:minorFont>
        <a:latin typeface="Tahom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cc_pp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WA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1118</Words>
  <Application>Microsoft Office PowerPoint</Application>
  <PresentationFormat>On-screen Show (4:3)</PresentationFormat>
  <Paragraphs>269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1_Office Theme</vt:lpstr>
      <vt:lpstr>bcc_pp_v2</vt:lpstr>
      <vt:lpstr>OWASP</vt:lpstr>
      <vt:lpstr>Web Security – Everything we know is wrong   </vt:lpstr>
      <vt:lpstr>PowerPoint Presentation</vt:lpstr>
      <vt:lpstr>PowerPoint Presentation</vt:lpstr>
      <vt:lpstr>PowerPoint Presentation</vt:lpstr>
      <vt:lpstr>PowerPoint Presentation</vt:lpstr>
      <vt:lpstr>Its (not) the $$$$</vt:lpstr>
      <vt:lpstr>PowerPoint Presentation</vt:lpstr>
      <vt:lpstr>PowerPoint Presentation</vt:lpstr>
      <vt:lpstr>PowerPoint Presentation</vt:lpstr>
      <vt:lpstr>PowerPoint Presentation</vt:lpstr>
      <vt:lpstr>An inconvenient truth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food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– Everything we know is wrong.</dc:title>
  <dc:creator>Eoin Keary</dc:creator>
  <cp:lastModifiedBy>Eoin Keary</cp:lastModifiedBy>
  <cp:revision>66</cp:revision>
  <dcterms:created xsi:type="dcterms:W3CDTF">2012-09-13T14:33:06Z</dcterms:created>
  <dcterms:modified xsi:type="dcterms:W3CDTF">2013-11-21T13:44:16Z</dcterms:modified>
</cp:coreProperties>
</file>