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5"/>
  </p:sldMasterIdLst>
  <p:notesMasterIdLst>
    <p:notesMasterId r:id="rId55"/>
  </p:notesMasterIdLst>
  <p:handoutMasterIdLst>
    <p:handoutMasterId r:id="rId56"/>
  </p:handoutMasterIdLst>
  <p:sldIdLst>
    <p:sldId id="256" r:id="rId6"/>
    <p:sldId id="450" r:id="rId7"/>
    <p:sldId id="396" r:id="rId8"/>
    <p:sldId id="421" r:id="rId9"/>
    <p:sldId id="398" r:id="rId10"/>
    <p:sldId id="399" r:id="rId11"/>
    <p:sldId id="309" r:id="rId12"/>
    <p:sldId id="468" r:id="rId13"/>
    <p:sldId id="311" r:id="rId14"/>
    <p:sldId id="451" r:id="rId15"/>
    <p:sldId id="479" r:id="rId16"/>
    <p:sldId id="447" r:id="rId17"/>
    <p:sldId id="470" r:id="rId18"/>
    <p:sldId id="444" r:id="rId19"/>
    <p:sldId id="445" r:id="rId20"/>
    <p:sldId id="446" r:id="rId21"/>
    <p:sldId id="448" r:id="rId22"/>
    <p:sldId id="474" r:id="rId23"/>
    <p:sldId id="471" r:id="rId24"/>
    <p:sldId id="472" r:id="rId25"/>
    <p:sldId id="452" r:id="rId26"/>
    <p:sldId id="475" r:id="rId27"/>
    <p:sldId id="476" r:id="rId28"/>
    <p:sldId id="477" r:id="rId29"/>
    <p:sldId id="478" r:id="rId30"/>
    <p:sldId id="454" r:id="rId31"/>
    <p:sldId id="440" r:id="rId32"/>
    <p:sldId id="441" r:id="rId33"/>
    <p:sldId id="458" r:id="rId34"/>
    <p:sldId id="459" r:id="rId35"/>
    <p:sldId id="460" r:id="rId36"/>
    <p:sldId id="425" r:id="rId37"/>
    <p:sldId id="442" r:id="rId38"/>
    <p:sldId id="449" r:id="rId39"/>
    <p:sldId id="464" r:id="rId40"/>
    <p:sldId id="465" r:id="rId41"/>
    <p:sldId id="466" r:id="rId42"/>
    <p:sldId id="467" r:id="rId43"/>
    <p:sldId id="469" r:id="rId44"/>
    <p:sldId id="480" r:id="rId45"/>
    <p:sldId id="407" r:id="rId46"/>
    <p:sldId id="435" r:id="rId47"/>
    <p:sldId id="473" r:id="rId48"/>
    <p:sldId id="455" r:id="rId49"/>
    <p:sldId id="456" r:id="rId50"/>
    <p:sldId id="457" r:id="rId51"/>
    <p:sldId id="437" r:id="rId52"/>
    <p:sldId id="310" r:id="rId53"/>
    <p:sldId id="453" r:id="rId54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ts val="2500"/>
      </a:lnSpc>
      <a:spcBef>
        <a:spcPct val="0"/>
      </a:spcBef>
      <a:spcAft>
        <a:spcPts val="1000"/>
      </a:spcAft>
      <a:buClr>
        <a:srgbClr val="FDAA03"/>
      </a:buClr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ts val="2500"/>
      </a:lnSpc>
      <a:spcBef>
        <a:spcPct val="0"/>
      </a:spcBef>
      <a:spcAft>
        <a:spcPts val="1000"/>
      </a:spcAft>
      <a:buClr>
        <a:srgbClr val="FDAA03"/>
      </a:buClr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ts val="2500"/>
      </a:lnSpc>
      <a:spcBef>
        <a:spcPct val="0"/>
      </a:spcBef>
      <a:spcAft>
        <a:spcPts val="1000"/>
      </a:spcAft>
      <a:buClr>
        <a:srgbClr val="FDAA03"/>
      </a:buClr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ts val="2500"/>
      </a:lnSpc>
      <a:spcBef>
        <a:spcPct val="0"/>
      </a:spcBef>
      <a:spcAft>
        <a:spcPts val="1000"/>
      </a:spcAft>
      <a:buClr>
        <a:srgbClr val="FDAA03"/>
      </a:buClr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ts val="2500"/>
      </a:lnSpc>
      <a:spcBef>
        <a:spcPct val="0"/>
      </a:spcBef>
      <a:spcAft>
        <a:spcPts val="1000"/>
      </a:spcAft>
      <a:buClr>
        <a:srgbClr val="FDAA03"/>
      </a:buClr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erts, Glenn F." initials="GFR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3FF"/>
    <a:srgbClr val="0046AD"/>
    <a:srgbClr val="B6BF00"/>
    <a:srgbClr val="FFFF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139" autoAdjust="0"/>
    <p:restoredTop sz="90309" autoAdjust="0"/>
  </p:normalViewPr>
  <p:slideViewPr>
    <p:cSldViewPr snapToGrid="0">
      <p:cViewPr>
        <p:scale>
          <a:sx n="110" d="100"/>
          <a:sy n="110" d="100"/>
        </p:scale>
        <p:origin x="-2384" y="-360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-3516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commentAuthors" Target="commentAuthors.xml"/><Relationship Id="rId59" Type="http://schemas.openxmlformats.org/officeDocument/2006/relationships/presProps" Target="presProps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Aft>
                <a:spcPct val="0"/>
              </a:spcAft>
              <a:buClrTx/>
              <a:defRPr sz="1200" b="0"/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Aft>
                <a:spcPct val="0"/>
              </a:spcAft>
              <a:buClrTx/>
              <a:defRPr sz="1200" b="0"/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Aft>
                <a:spcPct val="0"/>
              </a:spcAft>
              <a:buClrTx/>
              <a:defRPr sz="1200" b="0"/>
            </a:lvl1pPr>
          </a:lstStyle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Aft>
                <a:spcPct val="0"/>
              </a:spcAft>
              <a:buClrTx/>
              <a:defRPr sz="1200" b="0"/>
            </a:lvl1pPr>
          </a:lstStyle>
          <a:p>
            <a:fld id="{FEA2C0C7-6E20-4D11-829A-FB0064360B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6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Aft>
                <a:spcPct val="0"/>
              </a:spcAft>
              <a:buClrTx/>
              <a:defRPr sz="1200" b="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Aft>
                <a:spcPct val="0"/>
              </a:spcAft>
              <a:buClrTx/>
              <a:defRPr sz="1200" b="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Aft>
                <a:spcPct val="0"/>
              </a:spcAft>
              <a:buClrTx/>
              <a:defRPr sz="1200" b="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Aft>
                <a:spcPct val="0"/>
              </a:spcAft>
              <a:buClrTx/>
              <a:defRPr sz="1200" b="0"/>
            </a:lvl1pPr>
          </a:lstStyle>
          <a:p>
            <a:fld id="{575D93EA-E77E-4ECF-AC89-CC6B81F2E6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80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2FE1C3-FF7E-4A3C-9DEA-E6B5525D8182}" type="slidenum">
              <a:rPr lang="en-US"/>
              <a:pPr/>
              <a:t>1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http://en.wikipedia.org/wiki/Return-oriented_programming</a:t>
            </a:r>
          </a:p>
          <a:p>
            <a:r>
              <a:rPr lang="en-US" dirty="0" smtClean="0"/>
              <a:t>http://en.wikipedia.org/wiki/Return-to-libc_attack</a:t>
            </a:r>
          </a:p>
          <a:p>
            <a:r>
              <a:rPr lang="en-US" dirty="0" smtClean="0"/>
              <a:t>http://www.infosecwriters.com/text_resources/pdf/return-to-libc.pdf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4B371-47EF-4F94-805C-A1A2AA5EDDC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11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4B371-47EF-4F94-805C-A1A2AA5EDDC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9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Maintain and enhance existing open source MDM server</a:t>
            </a:r>
          </a:p>
          <a:p>
            <a:pPr lvl="1"/>
            <a:r>
              <a:rPr lang="en-US" sz="1400" dirty="0" smtClean="0"/>
              <a:t>Additional commands for managed applications</a:t>
            </a:r>
          </a:p>
          <a:p>
            <a:pPr lvl="1"/>
            <a:r>
              <a:rPr lang="en-US" sz="1400" dirty="0" smtClean="0"/>
              <a:t>Scripts for </a:t>
            </a:r>
            <a:r>
              <a:rPr lang="en-US" sz="1400" dirty="0" err="1" smtClean="0"/>
              <a:t>autogenerating</a:t>
            </a:r>
            <a:r>
              <a:rPr lang="en-US" sz="1400" dirty="0" smtClean="0"/>
              <a:t> certificates and needed </a:t>
            </a:r>
            <a:r>
              <a:rPr lang="en-US" sz="1400" dirty="0" err="1" smtClean="0"/>
              <a:t>plist</a:t>
            </a:r>
            <a:r>
              <a:rPr lang="en-US" sz="1400" dirty="0" smtClean="0"/>
              <a:t> files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Updating server to handle multiple enrolled devices</a:t>
            </a:r>
          </a:p>
          <a:p>
            <a:r>
              <a:rPr lang="en-US" sz="1600" dirty="0" smtClean="0"/>
              <a:t>Understand and</a:t>
            </a:r>
            <a:r>
              <a:rPr lang="en-US" sz="1600" baseline="0" dirty="0" smtClean="0"/>
              <a:t> test low level command structure</a:t>
            </a:r>
            <a:endParaRPr lang="en-US" sz="1600" dirty="0" smtClean="0"/>
          </a:p>
          <a:p>
            <a:pPr lvl="1"/>
            <a:r>
              <a:rPr lang="en-US" sz="1400" dirty="0" smtClean="0"/>
              <a:t>JSON formatted commands directly communicated to server</a:t>
            </a:r>
          </a:p>
          <a:p>
            <a:pPr lvl="1"/>
            <a:r>
              <a:rPr lang="en-US" sz="1400" dirty="0" smtClean="0"/>
              <a:t>Direct communication with server after initial Apple push request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Still</a:t>
            </a:r>
            <a:r>
              <a:rPr lang="en-US" sz="1400" baseline="0" dirty="0" smtClean="0"/>
              <a:t> need to t</a:t>
            </a:r>
            <a:r>
              <a:rPr lang="en-US" sz="1400" dirty="0" smtClean="0"/>
              <a:t>est iOS 7 MDM improvements (Application specific configuration dictionaries)</a:t>
            </a:r>
          </a:p>
          <a:p>
            <a:r>
              <a:rPr lang="en-US" sz="1600" dirty="0" smtClean="0"/>
              <a:t>Find limitations of MDM</a:t>
            </a:r>
          </a:p>
          <a:p>
            <a:pPr lvl="1"/>
            <a:r>
              <a:rPr lang="en-US" sz="1400" dirty="0" smtClean="0"/>
              <a:t>Messages sent to a device in standby or off are not received</a:t>
            </a:r>
          </a:p>
          <a:p>
            <a:pPr lvl="1"/>
            <a:r>
              <a:rPr lang="en-US" sz="1400" dirty="0" smtClean="0"/>
              <a:t>Must continually send until receiving an acknowledgment</a:t>
            </a:r>
          </a:p>
          <a:p>
            <a:pPr lvl="1"/>
            <a:r>
              <a:rPr lang="en-US" sz="1400" dirty="0" smtClean="0"/>
              <a:t>No application specific management, besides uninstall, until iOS 7</a:t>
            </a:r>
          </a:p>
          <a:p>
            <a:r>
              <a:rPr lang="en-US" sz="1600" dirty="0" smtClean="0"/>
              <a:t>Ability to secure individual applications</a:t>
            </a:r>
          </a:p>
          <a:p>
            <a:pPr lvl="1"/>
            <a:r>
              <a:rPr lang="en-US" sz="1400" dirty="0" smtClean="0"/>
              <a:t>Managed application removal, deletes entire sandbox for app</a:t>
            </a:r>
          </a:p>
          <a:p>
            <a:pPr lvl="1"/>
            <a:r>
              <a:rPr lang="en-US" sz="1400" dirty="0" smtClean="0"/>
              <a:t>Monitoring application that provides additional security to iMAS enabled apps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D93EA-E77E-4ECF-AC89-CC6B81F2E61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73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6312776" y="6533104"/>
            <a:ext cx="25523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  <a:spcAft>
                <a:spcPct val="0"/>
              </a:spcAft>
              <a:buClrTx/>
            </a:pPr>
            <a:r>
              <a:rPr lang="en-US" altLang="en-US" sz="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T Std" pitchFamily="34" charset="0"/>
              </a:rPr>
              <a:t>© 2013</a:t>
            </a:r>
            <a:r>
              <a:rPr lang="en-US" altLang="en-US" sz="800" b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T Std" pitchFamily="34" charset="0"/>
              </a:rPr>
              <a:t> </a:t>
            </a:r>
            <a:r>
              <a:rPr lang="en-US" altLang="en-US" sz="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T Std" pitchFamily="34" charset="0"/>
              </a:rPr>
              <a:t>The MITRE Corporation. All rights reserved.</a:t>
            </a:r>
            <a:endParaRPr lang="en-US" altLang="en-US" sz="800" b="0" dirty="0">
              <a:solidFill>
                <a:schemeClr val="tx1">
                  <a:lumMod val="50000"/>
                  <a:lumOff val="50000"/>
                </a:schemeClr>
              </a:solidFill>
              <a:latin typeface="Helvetica LT Std" pitchFamily="34" charset="0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783116" y="2568939"/>
            <a:ext cx="4602163" cy="389922"/>
          </a:xfrm>
        </p:spPr>
        <p:txBody>
          <a:bodyPr/>
          <a:lstStyle>
            <a:lvl1pPr marL="0" indent="0">
              <a:buFont typeface="Wingdings" pitchFamily="2" charset="2"/>
              <a:buNone/>
              <a:defRPr b="1" spc="0" baseline="0">
                <a:solidFill>
                  <a:schemeClr val="tx2"/>
                </a:solidFill>
                <a:latin typeface="Helvetica LT Std" pitchFamily="34" charset="0"/>
                <a:cs typeface="Calibri" pitchFamily="34" charset="0"/>
              </a:defRPr>
            </a:lvl1pPr>
          </a:lstStyle>
          <a:p>
            <a:r>
              <a:rPr lang="en-US" altLang="en-US" dirty="0" smtClean="0"/>
              <a:t>Author</a:t>
            </a:r>
            <a:endParaRPr lang="en-US" altLang="en-US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757146" y="368932"/>
            <a:ext cx="7246620" cy="1981200"/>
          </a:xfrm>
        </p:spPr>
        <p:txBody>
          <a:bodyPr anchor="b" anchorCtr="0">
            <a:normAutofit/>
          </a:bodyPr>
          <a:lstStyle>
            <a:lvl1pPr algn="l">
              <a:lnSpc>
                <a:spcPts val="4400"/>
              </a:lnSpc>
              <a:defRPr sz="4000" b="1">
                <a:solidFill>
                  <a:schemeClr val="tx2"/>
                </a:solidFill>
                <a:latin typeface="Helvetica LT Std" pitchFamily="34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0" y="0"/>
            <a:ext cx="407324" cy="2398143"/>
          </a:xfrm>
          <a:prstGeom prst="rect">
            <a:avLst/>
          </a:prstGeom>
          <a:solidFill>
            <a:srgbClr val="C1CD2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823649" y="2448468"/>
            <a:ext cx="7944793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C1CD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0" y="2510287"/>
            <a:ext cx="407324" cy="434771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823649" y="6534227"/>
            <a:ext cx="7944793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C1CD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433" y="6250820"/>
            <a:ext cx="670505" cy="24382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84280" y="6529860"/>
            <a:ext cx="3042485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0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Approved </a:t>
            </a:r>
            <a:r>
              <a:rPr lang="en-US" sz="1000" b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for Public Release: Case #13-2148</a:t>
            </a:r>
            <a:endParaRPr lang="en-US" sz="1000" b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33527-BB03-47C3-B68C-229951B94A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00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3400"/>
              </a:lnSpc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enter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 </a:t>
            </a:r>
            <a:fld id="{B9AE4E6B-A92F-4F57-91B7-F22BFFFFBCB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Slide Number Placeholder 1"/>
          <p:cNvSpPr txBox="1">
            <a:spLocks/>
          </p:cNvSpPr>
          <p:nvPr userDrawn="1"/>
        </p:nvSpPr>
        <p:spPr bwMode="auto">
          <a:xfrm>
            <a:off x="1524000" y="6535579"/>
            <a:ext cx="1219200" cy="13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64" tIns="46033" rIns="92064" bIns="46033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defRPr sz="800" b="1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EFDC0DFB-3B68-47FF-A6A6-16E6F38A9E96}" type="datetime8">
              <a:rPr lang="en-US" smtClean="0"/>
              <a:pPr/>
              <a:t>11/21/13 08:15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54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lnSpc>
                <a:spcPts val="3200"/>
              </a:lnSpc>
              <a:defRPr>
                <a:solidFill>
                  <a:schemeClr val="tx2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600"/>
              </a:spcAft>
              <a:defRPr sz="20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2pPr>
            <a:lvl3pPr>
              <a:spcAft>
                <a:spcPts val="600"/>
              </a:spcAft>
              <a:defRPr sz="18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1217" y="76200"/>
            <a:ext cx="495766" cy="1809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fld id="{CA538793-F95B-4CFC-9A87-DBAD57B24C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1706" y="6530196"/>
            <a:ext cx="7556739" cy="2862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>
              <a:lnSpc>
                <a:spcPts val="1300"/>
              </a:lnSpc>
              <a:spcAft>
                <a:spcPct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pPr algn="l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2013 The MITRE Corporation. All rights reserved. 	</a:t>
            </a:r>
            <a:r>
              <a:rPr lang="en-US" b="0" dirty="0" smtClean="0">
                <a:solidFill>
                  <a:schemeClr val="tx1"/>
                </a:solidFill>
                <a:latin typeface="Arial" charset="0"/>
              </a:rPr>
              <a:t>Approved for Public Release: Case #13-2148</a:t>
            </a:r>
            <a:endParaRPr lang="en-US" b="0" dirty="0" smtClean="0"/>
          </a:p>
          <a:p>
            <a:pPr algn="l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ternate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24245" y="4025438"/>
            <a:ext cx="7946694" cy="1371600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443293" y="4083050"/>
            <a:ext cx="1271016" cy="127101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74246" y="4083050"/>
            <a:ext cx="1271016" cy="127101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188055" y="4083050"/>
            <a:ext cx="1271016" cy="127101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501864" y="4083050"/>
            <a:ext cx="1271016" cy="127101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815673" y="4083050"/>
            <a:ext cx="1271016" cy="127101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129482" y="4083050"/>
            <a:ext cx="1271016" cy="127101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6314380" y="6533104"/>
            <a:ext cx="255069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  <a:spcAft>
                <a:spcPct val="0"/>
              </a:spcAft>
              <a:buClrTx/>
            </a:pPr>
            <a:r>
              <a:rPr lang="en-US" altLang="en-US" sz="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T Std" pitchFamily="34" charset="0"/>
              </a:rPr>
              <a:t>© 2013</a:t>
            </a:r>
            <a:r>
              <a:rPr lang="en-US" altLang="en-US" sz="800" b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T Std" pitchFamily="34" charset="0"/>
              </a:rPr>
              <a:t> </a:t>
            </a:r>
            <a:r>
              <a:rPr lang="en-US" altLang="en-US" sz="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T Std" pitchFamily="34" charset="0"/>
              </a:rPr>
              <a:t>The MITRE Corporation. All rights reserved.</a:t>
            </a:r>
            <a:endParaRPr lang="en-US" altLang="en-US" sz="800" b="0" dirty="0">
              <a:solidFill>
                <a:schemeClr val="tx1">
                  <a:lumMod val="50000"/>
                  <a:lumOff val="50000"/>
                </a:schemeClr>
              </a:solidFill>
              <a:latin typeface="Helvetica LT Std" pitchFamily="34" charset="0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783116" y="2568939"/>
            <a:ext cx="4602163" cy="389922"/>
          </a:xfrm>
        </p:spPr>
        <p:txBody>
          <a:bodyPr/>
          <a:lstStyle>
            <a:lvl1pPr marL="0" indent="0">
              <a:buFont typeface="Wingdings" pitchFamily="2" charset="2"/>
              <a:buNone/>
              <a:defRPr b="1" spc="0" baseline="0">
                <a:solidFill>
                  <a:schemeClr val="tx2"/>
                </a:solidFill>
                <a:latin typeface="Helvetica LT Std" pitchFamily="34" charset="0"/>
                <a:cs typeface="Calibri" pitchFamily="34" charset="0"/>
              </a:defRPr>
            </a:lvl1pPr>
          </a:lstStyle>
          <a:p>
            <a:r>
              <a:rPr lang="en-US" altLang="en-US" dirty="0" smtClean="0"/>
              <a:t>Author</a:t>
            </a:r>
            <a:endParaRPr lang="en-US" altLang="en-US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757146" y="368932"/>
            <a:ext cx="7246620" cy="1981200"/>
          </a:xfrm>
        </p:spPr>
        <p:txBody>
          <a:bodyPr anchor="b" anchorCtr="0">
            <a:normAutofit/>
          </a:bodyPr>
          <a:lstStyle>
            <a:lvl1pPr algn="l">
              <a:lnSpc>
                <a:spcPts val="4400"/>
              </a:lnSpc>
              <a:defRPr sz="4000" b="1">
                <a:solidFill>
                  <a:schemeClr val="tx2"/>
                </a:solidFill>
                <a:latin typeface="Helvetica LT Std" pitchFamily="34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0" y="0"/>
            <a:ext cx="407324" cy="2398143"/>
          </a:xfrm>
          <a:prstGeom prst="rect">
            <a:avLst/>
          </a:prstGeom>
          <a:solidFill>
            <a:srgbClr val="C1CD2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823649" y="2448468"/>
            <a:ext cx="7944793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C1CD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0" y="2510287"/>
            <a:ext cx="407324" cy="434771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823649" y="6534227"/>
            <a:ext cx="7944793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C1CD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433" y="6250820"/>
            <a:ext cx="670505" cy="2438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0520" y="106913"/>
            <a:ext cx="8030418" cy="184666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200" i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Center or Organization Name Here</a:t>
            </a:r>
            <a:endParaRPr lang="en-US" sz="1200" i="0">
              <a:solidFill>
                <a:schemeClr val="tx2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2045" y="4353828"/>
            <a:ext cx="9012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ea typeface="Verdana" pitchFamily="34" charset="0"/>
                <a:cs typeface="Verdana" pitchFamily="34" charset="0"/>
              </a:rPr>
              <a:t>Optional</a:t>
            </a:r>
            <a:r>
              <a:rPr lang="en-US" sz="1400" baseline="0" smtClean="0">
                <a:ea typeface="Verdana" pitchFamily="34" charset="0"/>
                <a:cs typeface="Verdana" pitchFamily="34" charset="0"/>
              </a:rPr>
              <a:t> </a:t>
            </a: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ea typeface="Verdana" pitchFamily="34" charset="0"/>
                <a:cs typeface="Verdana" pitchFamily="34" charset="0"/>
              </a:rPr>
              <a:t>Image</a:t>
            </a:r>
            <a:endParaRPr lang="en-US" sz="1400" dirty="0" smtClean="0"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dirty="0" smtClean="0">
                <a:ea typeface="Verdana" pitchFamily="34" charset="0"/>
                <a:cs typeface="Verdana" pitchFamily="34" charset="0"/>
              </a:rPr>
              <a:t>Here</a:t>
            </a:r>
            <a:endParaRPr lang="en-US" sz="14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72959" y="4353828"/>
            <a:ext cx="9012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ea typeface="Verdana" pitchFamily="34" charset="0"/>
                <a:cs typeface="Verdana" pitchFamily="34" charset="0"/>
              </a:rPr>
              <a:t>Optional</a:t>
            </a:r>
            <a:r>
              <a:rPr lang="en-US" sz="1400" baseline="0" smtClean="0">
                <a:ea typeface="Verdana" pitchFamily="34" charset="0"/>
                <a:cs typeface="Verdana" pitchFamily="34" charset="0"/>
              </a:rPr>
              <a:t> </a:t>
            </a: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ea typeface="Verdana" pitchFamily="34" charset="0"/>
                <a:cs typeface="Verdana" pitchFamily="34" charset="0"/>
              </a:rPr>
              <a:t>Image</a:t>
            </a:r>
            <a:endParaRPr lang="en-US" sz="1400" dirty="0" smtClean="0"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dirty="0" smtClean="0">
                <a:ea typeface="Verdana" pitchFamily="34" charset="0"/>
                <a:cs typeface="Verdana" pitchFamily="34" charset="0"/>
              </a:rPr>
              <a:t>Here</a:t>
            </a:r>
            <a:endParaRPr lang="en-US" sz="14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83873" y="4353828"/>
            <a:ext cx="9012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ea typeface="Verdana" pitchFamily="34" charset="0"/>
                <a:cs typeface="Verdana" pitchFamily="34" charset="0"/>
              </a:rPr>
              <a:t>Optional</a:t>
            </a:r>
            <a:r>
              <a:rPr lang="en-US" sz="1400" baseline="0" smtClean="0">
                <a:ea typeface="Verdana" pitchFamily="34" charset="0"/>
                <a:cs typeface="Verdana" pitchFamily="34" charset="0"/>
              </a:rPr>
              <a:t> </a:t>
            </a: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ea typeface="Verdana" pitchFamily="34" charset="0"/>
                <a:cs typeface="Verdana" pitchFamily="34" charset="0"/>
              </a:rPr>
              <a:t>Image</a:t>
            </a:r>
            <a:endParaRPr lang="en-US" sz="1400" dirty="0" smtClean="0"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dirty="0" smtClean="0">
                <a:ea typeface="Verdana" pitchFamily="34" charset="0"/>
                <a:cs typeface="Verdana" pitchFamily="34" charset="0"/>
              </a:rPr>
              <a:t>Here</a:t>
            </a:r>
            <a:endParaRPr lang="en-US" sz="14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94787" y="4353828"/>
            <a:ext cx="9012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ea typeface="Verdana" pitchFamily="34" charset="0"/>
                <a:cs typeface="Verdana" pitchFamily="34" charset="0"/>
              </a:rPr>
              <a:t>Optional</a:t>
            </a:r>
            <a:r>
              <a:rPr lang="en-US" sz="1400" baseline="0" smtClean="0">
                <a:ea typeface="Verdana" pitchFamily="34" charset="0"/>
                <a:cs typeface="Verdana" pitchFamily="34" charset="0"/>
              </a:rPr>
              <a:t> </a:t>
            </a: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ea typeface="Verdana" pitchFamily="34" charset="0"/>
                <a:cs typeface="Verdana" pitchFamily="34" charset="0"/>
              </a:rPr>
              <a:t>Image</a:t>
            </a:r>
            <a:endParaRPr lang="en-US" sz="1400" dirty="0" smtClean="0"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dirty="0" smtClean="0">
                <a:ea typeface="Verdana" pitchFamily="34" charset="0"/>
                <a:cs typeface="Verdana" pitchFamily="34" charset="0"/>
              </a:rPr>
              <a:t>Here</a:t>
            </a:r>
            <a:endParaRPr lang="en-US" sz="14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05701" y="4353828"/>
            <a:ext cx="9012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ea typeface="Verdana" pitchFamily="34" charset="0"/>
                <a:cs typeface="Verdana" pitchFamily="34" charset="0"/>
              </a:rPr>
              <a:t>Optional</a:t>
            </a:r>
            <a:r>
              <a:rPr lang="en-US" sz="1400" baseline="0" smtClean="0">
                <a:ea typeface="Verdana" pitchFamily="34" charset="0"/>
                <a:cs typeface="Verdana" pitchFamily="34" charset="0"/>
              </a:rPr>
              <a:t> </a:t>
            </a: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ea typeface="Verdana" pitchFamily="34" charset="0"/>
                <a:cs typeface="Verdana" pitchFamily="34" charset="0"/>
              </a:rPr>
              <a:t>Image</a:t>
            </a:r>
            <a:endParaRPr lang="en-US" sz="1400" dirty="0" smtClean="0"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dirty="0" smtClean="0">
                <a:ea typeface="Verdana" pitchFamily="34" charset="0"/>
                <a:cs typeface="Verdana" pitchFamily="34" charset="0"/>
              </a:rPr>
              <a:t>Here</a:t>
            </a:r>
            <a:endParaRPr lang="en-US" sz="14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16615" y="4353828"/>
            <a:ext cx="9012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ea typeface="Verdana" pitchFamily="34" charset="0"/>
                <a:cs typeface="Verdana" pitchFamily="34" charset="0"/>
              </a:rPr>
              <a:t>Optional</a:t>
            </a:r>
            <a:r>
              <a:rPr lang="en-US" sz="1400" baseline="0" smtClean="0">
                <a:ea typeface="Verdana" pitchFamily="34" charset="0"/>
                <a:cs typeface="Verdana" pitchFamily="34" charset="0"/>
              </a:rPr>
              <a:t> </a:t>
            </a: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ea typeface="Verdana" pitchFamily="34" charset="0"/>
                <a:cs typeface="Verdana" pitchFamily="34" charset="0"/>
              </a:rPr>
              <a:t>Image</a:t>
            </a:r>
            <a:endParaRPr lang="en-US" sz="1400" dirty="0" smtClean="0"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dirty="0" smtClean="0">
                <a:ea typeface="Verdana" pitchFamily="34" charset="0"/>
                <a:cs typeface="Verdana" pitchFamily="34" charset="0"/>
              </a:rPr>
              <a:t>Here</a:t>
            </a:r>
            <a:endParaRPr lang="en-US" sz="14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437585" y="6538487"/>
            <a:ext cx="3042485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0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Approved </a:t>
            </a:r>
            <a:r>
              <a:rPr lang="en-US" sz="1000" b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for Public Release: Case #13-2148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1314947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 bwMode="auto">
          <a:xfrm>
            <a:off x="838200" y="3276600"/>
            <a:ext cx="7780020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C1CD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 Box 34"/>
          <p:cNvSpPr txBox="1">
            <a:spLocks noChangeArrowheads="1"/>
          </p:cNvSpPr>
          <p:nvPr/>
        </p:nvSpPr>
        <p:spPr bwMode="auto">
          <a:xfrm>
            <a:off x="6288502" y="6590252"/>
            <a:ext cx="255069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  <a:spcAft>
                <a:spcPct val="0"/>
              </a:spcAft>
              <a:buClrTx/>
            </a:pPr>
            <a:r>
              <a:rPr lang="en-US" altLang="en-US" sz="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© 2013</a:t>
            </a:r>
            <a:r>
              <a:rPr lang="en-US" altLang="en-US" sz="800" b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 </a:t>
            </a:r>
            <a:r>
              <a:rPr lang="en-US" altLang="en-US" sz="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The MITRE Corporation. All rights reserved.</a:t>
            </a:r>
            <a:endParaRPr lang="en-US" altLang="en-US" sz="800" b="0" dirty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0" y="0"/>
            <a:ext cx="407324" cy="3124200"/>
          </a:xfrm>
          <a:prstGeom prst="rect">
            <a:avLst/>
          </a:prstGeom>
          <a:solidFill>
            <a:srgbClr val="C1CD2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0" y="3352800"/>
            <a:ext cx="407324" cy="35052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6917" y="76200"/>
            <a:ext cx="495766" cy="1809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fld id="{2C333527-BB03-47C3-B68C-229951B94A0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823649" y="6534227"/>
            <a:ext cx="7944793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C1CD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49" y="6250820"/>
            <a:ext cx="670505" cy="243820"/>
          </a:xfrm>
          <a:prstGeom prst="rect">
            <a:avLst/>
          </a:prstGeom>
        </p:spPr>
      </p:pic>
      <p:sp>
        <p:nvSpPr>
          <p:cNvPr id="13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23649" y="3463137"/>
            <a:ext cx="4602163" cy="389922"/>
          </a:xfrm>
        </p:spPr>
        <p:txBody>
          <a:bodyPr/>
          <a:lstStyle>
            <a:lvl1pPr marL="0" indent="0">
              <a:buFont typeface="Wingdings" pitchFamily="2" charset="2"/>
              <a:buNone/>
              <a:defRPr b="1" spc="300" baseline="0">
                <a:solidFill>
                  <a:schemeClr val="tx2"/>
                </a:solidFill>
                <a:latin typeface="Helvetica LT Std" pitchFamily="34" charset="0"/>
                <a:cs typeface="Calibri" pitchFamily="34" charset="0"/>
              </a:defRPr>
            </a:lvl1pPr>
          </a:lstStyle>
          <a:p>
            <a:r>
              <a:rPr lang="en-US" altLang="en-US" smtClean="0"/>
              <a:t>Subtitle</a:t>
            </a:r>
            <a:endParaRPr lang="en-US" altLang="en-US" dirty="0"/>
          </a:p>
        </p:txBody>
      </p:sp>
      <p:sp>
        <p:nvSpPr>
          <p:cNvPr id="21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762000" y="1041287"/>
            <a:ext cx="7246620" cy="1981200"/>
          </a:xfrm>
        </p:spPr>
        <p:txBody>
          <a:bodyPr anchor="b" anchorCtr="0">
            <a:normAutofit/>
          </a:bodyPr>
          <a:lstStyle>
            <a:lvl1pPr algn="l">
              <a:lnSpc>
                <a:spcPts val="4400"/>
              </a:lnSpc>
              <a:defRPr sz="4000" b="1">
                <a:solidFill>
                  <a:schemeClr val="tx2"/>
                </a:solidFill>
                <a:latin typeface="Helvetica LT Std" pitchFamily="34" charset="0"/>
                <a:cs typeface="Times New Roman" pitchFamily="18" charset="0"/>
              </a:defRPr>
            </a:lvl1pPr>
          </a:lstStyle>
          <a:p>
            <a:r>
              <a:rPr lang="en-US" smtClean="0"/>
              <a:t>Section Title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3434514" y="6535579"/>
            <a:ext cx="3042485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0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Approved </a:t>
            </a:r>
            <a:r>
              <a:rPr lang="en-US" sz="1000" b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for Public Release: Case #13-2148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995634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98596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498596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6917" y="76200"/>
            <a:ext cx="495766" cy="1809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fld id="{63337DF1-FFD0-467C-AEC8-891FB64B6D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0485" y="6594600"/>
            <a:ext cx="6539439" cy="2218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>
              <a:lnSpc>
                <a:spcPts val="1300"/>
              </a:lnSpc>
              <a:spcAft>
                <a:spcPct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2013 The MITRE Corporation. All rights reserved. 	</a:t>
            </a:r>
            <a:r>
              <a:rPr lang="en-US" b="0" dirty="0" smtClean="0">
                <a:solidFill>
                  <a:schemeClr val="tx1"/>
                </a:solidFill>
                <a:latin typeface="Arial" charset="0"/>
              </a:rPr>
              <a:t>Approved for Public Release: Case #13-2148</a:t>
            </a:r>
            <a:endParaRPr lang="en-US" b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85365"/>
            <a:ext cx="4040188" cy="487362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48927"/>
            <a:ext cx="4040188" cy="3951288"/>
          </a:xfrm>
        </p:spPr>
        <p:txBody>
          <a:bodyPr>
            <a:norm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5" y="2048927"/>
            <a:ext cx="4041775" cy="3951288"/>
          </a:xfrm>
        </p:spPr>
        <p:txBody>
          <a:bodyPr>
            <a:norm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800600" y="1485365"/>
            <a:ext cx="4040188" cy="487362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336917" y="76200"/>
            <a:ext cx="495766" cy="1809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fld id="{2C333527-BB03-47C3-B68C-229951B94A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0485" y="6594600"/>
            <a:ext cx="7048397" cy="2218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>
              <a:lnSpc>
                <a:spcPts val="1300"/>
              </a:lnSpc>
              <a:spcAft>
                <a:spcPct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2013 The MITRE Corporation. All rights reserved. 	</a:t>
            </a:r>
            <a:r>
              <a:rPr lang="en-US" b="0" dirty="0" smtClean="0">
                <a:solidFill>
                  <a:schemeClr val="tx1"/>
                </a:solidFill>
                <a:latin typeface="Arial" charset="0"/>
              </a:rPr>
              <a:t>Approved for Public Release: Case #13-2148</a:t>
            </a:r>
            <a:endParaRPr lang="en-US" b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9445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3770" y="6642339"/>
            <a:ext cx="6496923" cy="1740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>
              <a:lnSpc>
                <a:spcPts val="1300"/>
              </a:lnSpc>
              <a:spcAft>
                <a:spcPct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2013 The MITRE Corporation. All rights reserved. 	</a:t>
            </a:r>
            <a:r>
              <a:rPr lang="en-US" b="0" dirty="0" smtClean="0">
                <a:solidFill>
                  <a:schemeClr val="tx1"/>
                </a:solidFill>
                <a:latin typeface="Arial" charset="0"/>
              </a:rPr>
              <a:t>Approved for Public Release: Case #13-2148</a:t>
            </a:r>
            <a:endParaRPr lang="en-US" b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6917" y="76200"/>
            <a:ext cx="495766" cy="1809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fld id="{C385EAEB-546A-4E88-B145-1FAD9C4081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6917" y="76200"/>
            <a:ext cx="495766" cy="1809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fld id="{6EC1F5EB-BA1D-4F22-94ED-B2480B2BF3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3770" y="6613070"/>
            <a:ext cx="6540055" cy="2449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>
              <a:lnSpc>
                <a:spcPts val="1300"/>
              </a:lnSpc>
              <a:spcAft>
                <a:spcPct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2013 The MITRE Corporation. All rights reserved. 	</a:t>
            </a:r>
            <a:r>
              <a:rPr lang="en-US" b="0" dirty="0" smtClean="0">
                <a:solidFill>
                  <a:schemeClr val="tx1"/>
                </a:solidFill>
                <a:latin typeface="Arial" charset="0"/>
              </a:rPr>
              <a:t>Approved for Public Release: Case #13-2148</a:t>
            </a:r>
            <a:endParaRPr lang="en-US" b="0" dirty="0" smtClean="0"/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71894" y="6478601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tx2"/>
                </a:solidFill>
                <a:latin typeface="MITRE" pitchFamily="82" charset="0"/>
              </a:rPr>
              <a:t>MITRE</a:t>
            </a:r>
            <a:endParaRPr lang="en-US">
              <a:solidFill>
                <a:schemeClr val="tx2"/>
              </a:solidFill>
              <a:latin typeface="MITRE" pitchFamily="82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0" y="0"/>
            <a:ext cx="407324" cy="1288473"/>
          </a:xfrm>
          <a:prstGeom prst="rect">
            <a:avLst/>
          </a:prstGeom>
          <a:solidFill>
            <a:srgbClr val="C1CD2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0" y="1446415"/>
            <a:ext cx="407324" cy="541158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6917" y="76200"/>
            <a:ext cx="495766" cy="1809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fld id="{2C333527-BB03-47C3-B68C-229951B94A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3771" y="6613070"/>
            <a:ext cx="6626320" cy="2449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>
              <a:lnSpc>
                <a:spcPts val="1300"/>
              </a:lnSpc>
              <a:spcAft>
                <a:spcPct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2013 The MITRE Corporation. All rights reserved. 	</a:t>
            </a:r>
            <a:r>
              <a:rPr lang="en-US" b="0" dirty="0" smtClean="0">
                <a:solidFill>
                  <a:schemeClr val="tx1"/>
                </a:solidFill>
                <a:latin typeface="Arial" charset="0"/>
              </a:rPr>
              <a:t>Approved for Public Release: Case #13-2148</a:t>
            </a:r>
            <a:endParaRPr lang="en-US" b="0" dirty="0" smtClean="0"/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82296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308" y="6594600"/>
            <a:ext cx="5834738" cy="2218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>
              <a:lnSpc>
                <a:spcPts val="1300"/>
              </a:lnSpc>
              <a:spcAft>
                <a:spcPct val="0"/>
              </a:spcAft>
              <a:tabLst>
                <a:tab pos="3600450" algn="l"/>
              </a:tabLst>
              <a:defRPr sz="8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2013 The MITRE Corporation. All rights reserved.  For internal MITRE use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618308" y="1295400"/>
            <a:ext cx="8220892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C1CD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0" y="1"/>
            <a:ext cx="407324" cy="1219200"/>
          </a:xfrm>
          <a:prstGeom prst="rect">
            <a:avLst/>
          </a:prstGeom>
          <a:solidFill>
            <a:srgbClr val="C1CD2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1371601"/>
            <a:ext cx="407324" cy="5486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7681" y="76200"/>
            <a:ext cx="495766" cy="1809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fld id="{2C333527-BB03-47C3-B68C-229951B94A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947" y="6540145"/>
            <a:ext cx="670505" cy="2438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8" r:id="rId10"/>
    <p:sldLayoutId id="214748366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lang="en-US" sz="2800" b="1" kern="1200">
          <a:solidFill>
            <a:schemeClr val="tx2"/>
          </a:solidFill>
          <a:latin typeface="Helvetica LT Std" pitchFamily="34" charset="0"/>
          <a:ea typeface="Verdana" pitchFamily="34" charset="0"/>
          <a:cs typeface="Verdana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120000"/>
        <a:buFont typeface="Wingdings" pitchFamily="2" charset="2"/>
        <a:buChar char="§"/>
        <a:defRPr sz="2000" b="1" kern="1200">
          <a:solidFill>
            <a:schemeClr val="tx1"/>
          </a:solidFill>
          <a:latin typeface="Helvetica LT Std" pitchFamily="34" charset="0"/>
          <a:ea typeface="+mn-ea"/>
          <a:cs typeface="Calibri" pitchFamily="34" charset="0"/>
        </a:defRPr>
      </a:lvl1pPr>
      <a:lvl2pPr marL="515938" indent="-228600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Helvetica LT Std" pitchFamily="34" charset="0"/>
          <a:ea typeface="+mn-ea"/>
          <a:cs typeface="Calibri" pitchFamily="34" charset="0"/>
        </a:defRPr>
      </a:lvl2pPr>
      <a:lvl3pPr marL="747713" indent="-231775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110000"/>
        <a:buFont typeface="Wingdings" pitchFamily="2" charset="2"/>
        <a:buChar char="§"/>
        <a:defRPr sz="1800" kern="1200">
          <a:solidFill>
            <a:schemeClr val="tx1"/>
          </a:solidFill>
          <a:latin typeface="Helvetica LT Std" pitchFamily="34" charset="0"/>
          <a:ea typeface="+mn-ea"/>
          <a:cs typeface="Calibr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ecpartners.com/blog/2013/february/ssl-pinning-on-ios.aspx" TargetMode="External"/><Relationship Id="rId4" Type="http://schemas.openxmlformats.org/officeDocument/2006/relationships/image" Target="../media/image37.png"/><Relationship Id="rId5" Type="http://schemas.openxmlformats.org/officeDocument/2006/relationships/hyperlink" Target="https://github.com/project-imas/ssl-conservatory" TargetMode="External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roject-imas/app-password" TargetMode="External"/><Relationship Id="rId4" Type="http://schemas.openxmlformats.org/officeDocument/2006/relationships/hyperlink" Target="https://github.com/project-imas/encrypted-core-data" TargetMode="External"/><Relationship Id="rId5" Type="http://schemas.openxmlformats.org/officeDocument/2006/relationships/hyperlink" Target="https://raw.github.com/project-imas/passcode-check/master/passcode-check.png" TargetMode="External"/><Relationship Id="rId6" Type="http://schemas.openxmlformats.org/officeDocument/2006/relationships/image" Target="../media/image39.png"/><Relationship Id="rId7" Type="http://schemas.openxmlformats.org/officeDocument/2006/relationships/hyperlink" Target="https://github.com/project-imas/AppPasswordSampleApp" TargetMode="External"/><Relationship Id="rId8" Type="http://schemas.openxmlformats.org/officeDocument/2006/relationships/image" Target="../media/image40.jpeg"/><Relationship Id="rId9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project-imas/passcode-check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roject-imas/securefoundation" TargetMode="External"/><Relationship Id="rId4" Type="http://schemas.openxmlformats.org/officeDocument/2006/relationships/hyperlink" Target="https://github.com/project-imas/iOS-openSSL-FIPS" TargetMode="External"/><Relationship Id="rId5" Type="http://schemas.openxmlformats.org/officeDocument/2006/relationships/image" Target="../media/image42.jpeg"/><Relationship Id="rId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project-imas/security-check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project-imas/memory-security" TargetMode="External"/><Relationship Id="rId3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project-imas/forced-inlini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roject-imas/mdm-server" TargetMode="External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hyperlink" Target="https://github.com/project-imas/Remail-iPhone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8" Type="http://schemas.openxmlformats.org/officeDocument/2006/relationships/image" Target="../media/image72.png"/><Relationship Id="rId9" Type="http://schemas.openxmlformats.org/officeDocument/2006/relationships/image" Target="../media/image73.png"/><Relationship Id="rId10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3" Type="http://schemas.openxmlformats.org/officeDocument/2006/relationships/hyperlink" Target="https://www.owasp.org/index.php/Mobile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roject-imas.github.com/" TargetMode="External"/><Relationship Id="rId3" Type="http://schemas.openxmlformats.org/officeDocument/2006/relationships/image" Target="../media/image77.png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5.png"/><Relationship Id="rId1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project-imas/app-password" TargetMode="External"/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6" Type="http://schemas.openxmlformats.org/officeDocument/2006/relationships/image" Target="../media/image55.png"/><Relationship Id="rId7" Type="http://schemas.openxmlformats.org/officeDocument/2006/relationships/image" Target="../media/image81.png"/><Relationship Id="rId8" Type="http://schemas.openxmlformats.org/officeDocument/2006/relationships/image" Target="../media/image82.png"/><Relationship Id="rId9" Type="http://schemas.openxmlformats.org/officeDocument/2006/relationships/image" Target="../media/image83.png"/><Relationship Id="rId10" Type="http://schemas.openxmlformats.org/officeDocument/2006/relationships/image" Target="../media/image8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githalytics.com/" TargetMode="External"/><Relationship Id="rId4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outu.be/92A3kg_kUSc" TargetMode="External"/><Relationship Id="rId3" Type="http://schemas.openxmlformats.org/officeDocument/2006/relationships/image" Target="../media/image8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www.zdnet.com/ios-6-granted-fips-140-2-approved-for-u-s-government-use-7000015019/" TargetMode="External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hyperlink" Target="https://project-imas.github.com/" TargetMode="External"/><Relationship Id="rId6" Type="http://schemas.openxmlformats.org/officeDocument/2006/relationships/hyperlink" Target="mailto:gganley@mitre.org" TargetMode="External"/><Relationship Id="rId7" Type="http://schemas.openxmlformats.org/officeDocument/2006/relationships/hyperlink" Target="mailto:gblack@mitre.org" TargetMode="External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4" Type="http://schemas.openxmlformats.org/officeDocument/2006/relationships/image" Target="../media/image96.png"/><Relationship Id="rId5" Type="http://schemas.openxmlformats.org/officeDocument/2006/relationships/image" Target="../media/image97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4" Type="http://schemas.openxmlformats.org/officeDocument/2006/relationships/image" Target="../media/image101.png"/><Relationship Id="rId5" Type="http://schemas.openxmlformats.org/officeDocument/2006/relationships/image" Target="../media/image2.png"/><Relationship Id="rId6" Type="http://schemas.openxmlformats.org/officeDocument/2006/relationships/image" Target="../media/image102.jpeg"/><Relationship Id="rId7" Type="http://schemas.openxmlformats.org/officeDocument/2006/relationships/image" Target="../media/image103.png"/><Relationship Id="rId8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5.jpeg"/><Relationship Id="rId5" Type="http://schemas.openxmlformats.org/officeDocument/2006/relationships/image" Target="../media/image106.png"/><Relationship Id="rId6" Type="http://schemas.openxmlformats.org/officeDocument/2006/relationships/image" Target="../media/image107.jpeg"/><Relationship Id="rId7" Type="http://schemas.openxmlformats.org/officeDocument/2006/relationships/image" Target="../media/image2.png"/><Relationship Id="rId8" Type="http://schemas.openxmlformats.org/officeDocument/2006/relationships/image" Target="../media/image108.png"/><Relationship Id="rId9" Type="http://schemas.openxmlformats.org/officeDocument/2006/relationships/image" Target="../media/image109.png"/><Relationship Id="rId10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4" Type="http://schemas.openxmlformats.org/officeDocument/2006/relationships/image" Target="../media/image27.png"/><Relationship Id="rId5" Type="http://schemas.openxmlformats.org/officeDocument/2006/relationships/image" Target="../media/image113.jpeg"/><Relationship Id="rId6" Type="http://schemas.openxmlformats.org/officeDocument/2006/relationships/image" Target="../media/image1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vasi0n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jpe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png"/><Relationship Id="rId7" Type="http://schemas.openxmlformats.org/officeDocument/2006/relationships/image" Target="../media/image2.png"/><Relationship Id="rId8" Type="http://schemas.openxmlformats.org/officeDocument/2006/relationships/image" Target="../media/image25.jpe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005" y="2552882"/>
            <a:ext cx="4602163" cy="187624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1600" dirty="0" smtClean="0"/>
              <a:t>November 2013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754379" y="1180457"/>
            <a:ext cx="8235711" cy="1143000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US" dirty="0"/>
              <a:t>iOS Mobile Application Security (iMAS)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738313" y="2901311"/>
            <a:ext cx="3302584" cy="1866700"/>
            <a:chOff x="4774616" y="3924500"/>
            <a:chExt cx="3302584" cy="18667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356" y="3924500"/>
              <a:ext cx="3112541" cy="18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4832455"/>
              <a:ext cx="1447800" cy="958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 descr="92B5A6C3-5B20-4EDA-B65E-854259E68F6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616" y="3939536"/>
              <a:ext cx="918314" cy="918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836223" y="2543057"/>
            <a:ext cx="3018776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FY13 -14 MITRE Research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6223" y="5115320"/>
            <a:ext cx="7324366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kern="0" dirty="0">
                <a:solidFill>
                  <a:schemeClr val="tx2"/>
                </a:solidFill>
              </a:rPr>
              <a:t>Research Team: Gregg </a:t>
            </a:r>
            <a:r>
              <a:rPr lang="en-US" kern="0" dirty="0" smtClean="0">
                <a:solidFill>
                  <a:schemeClr val="tx2"/>
                </a:solidFill>
              </a:rPr>
              <a:t>Ganley(PI) and </a:t>
            </a:r>
            <a:r>
              <a:rPr lang="en-US" kern="0" dirty="0">
                <a:solidFill>
                  <a:schemeClr val="tx2"/>
                </a:solidFill>
              </a:rPr>
              <a:t>Gavin Black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1404" y="1497419"/>
            <a:ext cx="7696200" cy="533400"/>
          </a:xfrm>
        </p:spPr>
        <p:txBody>
          <a:bodyPr/>
          <a:lstStyle/>
          <a:p>
            <a:r>
              <a:rPr lang="en-US" dirty="0" smtClean="0"/>
              <a:t>24 threats most relevant to the</a:t>
            </a:r>
            <a:r>
              <a:rPr lang="en-US" baseline="0" dirty="0" smtClean="0"/>
              <a:t> mobile environment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Threats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905001" y="2261830"/>
            <a:ext cx="2743199" cy="510502"/>
            <a:chOff x="1844801" y="4746"/>
            <a:chExt cx="3279648" cy="510502"/>
          </a:xfrm>
        </p:grpSpPr>
        <p:sp>
          <p:nvSpPr>
            <p:cNvPr id="22" name="Round Same Side Corner Rectangle 21"/>
            <p:cNvSpPr/>
            <p:nvPr/>
          </p:nvSpPr>
          <p:spPr>
            <a:xfrm rot="5400000">
              <a:off x="3229374" y="-1379827"/>
              <a:ext cx="510502" cy="3279648"/>
            </a:xfrm>
            <a:prstGeom prst="round2SameRect">
              <a:avLst/>
            </a:pr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ound Same Side Corner Rectangle 4"/>
            <p:cNvSpPr/>
            <p:nvPr/>
          </p:nvSpPr>
          <p:spPr>
            <a:xfrm>
              <a:off x="1844802" y="29666"/>
              <a:ext cx="3254727" cy="4606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/>
                <a:t>Malware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/>
                <a:t>Exploitation of Vulnerable App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/>
                <a:t>Exploitation of Vulnerable OS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04800" y="2266133"/>
            <a:ext cx="1600201" cy="501893"/>
            <a:chOff x="0" y="9049"/>
            <a:chExt cx="1844802" cy="501893"/>
          </a:xfrm>
        </p:grpSpPr>
        <p:sp>
          <p:nvSpPr>
            <p:cNvPr id="20" name="Rounded Rectangle 19"/>
            <p:cNvSpPr/>
            <p:nvPr/>
          </p:nvSpPr>
          <p:spPr>
            <a:xfrm>
              <a:off x="0" y="9049"/>
              <a:ext cx="1844802" cy="50189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6"/>
            <p:cNvSpPr/>
            <p:nvPr/>
          </p:nvSpPr>
          <p:spPr>
            <a:xfrm>
              <a:off x="24500" y="33549"/>
              <a:ext cx="1795802" cy="4528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/>
                <a:t>Software-Based </a:t>
              </a:r>
              <a:br>
                <a:rPr lang="en-US" sz="1200" kern="1200"/>
              </a:br>
              <a:r>
                <a:rPr lang="en-US" sz="1200" kern="1200"/>
                <a:t>Threats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05003" y="2781436"/>
            <a:ext cx="2743198" cy="597639"/>
            <a:chOff x="1844802" y="524352"/>
            <a:chExt cx="3279648" cy="597639"/>
          </a:xfrm>
        </p:grpSpPr>
        <p:sp>
          <p:nvSpPr>
            <p:cNvPr id="18" name="Round Same Side Corner Rectangle 17"/>
            <p:cNvSpPr/>
            <p:nvPr/>
          </p:nvSpPr>
          <p:spPr>
            <a:xfrm rot="5400000">
              <a:off x="3185806" y="-816652"/>
              <a:ext cx="597639" cy="3279648"/>
            </a:xfrm>
            <a:prstGeom prst="round2SameRect">
              <a:avLst/>
            </a:pr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ound Same Side Corner Rectangle 8"/>
            <p:cNvSpPr/>
            <p:nvPr/>
          </p:nvSpPr>
          <p:spPr>
            <a:xfrm>
              <a:off x="1844802" y="553526"/>
              <a:ext cx="3250474" cy="539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/>
                <a:t>Mobile Code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/>
                <a:t>Drive-By-Downloads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/>
                <a:t>Exploitation of Vulnerable Browser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4800" y="2799456"/>
            <a:ext cx="1600201" cy="560866"/>
            <a:chOff x="0" y="542372"/>
            <a:chExt cx="1844802" cy="560866"/>
          </a:xfrm>
        </p:grpSpPr>
        <p:sp>
          <p:nvSpPr>
            <p:cNvPr id="16" name="Rounded Rectangle 15"/>
            <p:cNvSpPr/>
            <p:nvPr/>
          </p:nvSpPr>
          <p:spPr>
            <a:xfrm>
              <a:off x="0" y="542372"/>
              <a:ext cx="1844802" cy="560866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10"/>
            <p:cNvSpPr/>
            <p:nvPr/>
          </p:nvSpPr>
          <p:spPr>
            <a:xfrm>
              <a:off x="27379" y="569751"/>
              <a:ext cx="1790044" cy="5061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/>
                <a:t>Web-Based </a:t>
              </a:r>
              <a:br>
                <a:rPr lang="en-US" sz="1200" kern="1200"/>
              </a:br>
              <a:r>
                <a:rPr lang="en-US" sz="1200" kern="1200"/>
                <a:t>Threats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05000" y="3409056"/>
            <a:ext cx="2743198" cy="2286000"/>
            <a:chOff x="1844802" y="1131095"/>
            <a:chExt cx="3279648" cy="1883209"/>
          </a:xfrm>
        </p:grpSpPr>
        <p:sp>
          <p:nvSpPr>
            <p:cNvPr id="14" name="Round Same Side Corner Rectangle 13"/>
            <p:cNvSpPr/>
            <p:nvPr/>
          </p:nvSpPr>
          <p:spPr>
            <a:xfrm rot="5400000">
              <a:off x="2543021" y="432876"/>
              <a:ext cx="1883209" cy="3279648"/>
            </a:xfrm>
            <a:prstGeom prst="round2SameRect">
              <a:avLst/>
            </a:prstGeom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 Same Side Corner Rectangle 12"/>
            <p:cNvSpPr/>
            <p:nvPr/>
          </p:nvSpPr>
          <p:spPr>
            <a:xfrm>
              <a:off x="1844802" y="1223027"/>
              <a:ext cx="3187717" cy="16993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57150" lvl="1" indent="-57150" algn="l" defTabSz="4445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en-US" sz="1000" kern="1200" dirty="0"/>
                <a:t>Data/Voice Collection over the air</a:t>
              </a:r>
            </a:p>
            <a:p>
              <a:pPr marL="274320" lvl="2" indent="-57150" algn="l" defTabSz="4445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en-US" sz="1000" kern="1200" dirty="0"/>
                <a:t>Bluetooth</a:t>
              </a:r>
            </a:p>
            <a:p>
              <a:pPr marL="274320" lvl="2" indent="-57150" algn="l" defTabSz="4445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en-US" sz="1000" kern="1200" dirty="0" err="1"/>
                <a:t>WiFi</a:t>
              </a:r>
              <a:endParaRPr lang="en-US" sz="1000" kern="1200" dirty="0"/>
            </a:p>
            <a:p>
              <a:pPr marL="274320" lvl="2" indent="-57150" algn="l" defTabSz="4445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en-US" sz="1000" kern="1200" dirty="0"/>
                <a:t>Cellular</a:t>
              </a:r>
            </a:p>
            <a:p>
              <a:pPr marL="57150" lvl="1" indent="-57150" algn="l" defTabSz="4445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en-US" sz="1000" kern="1200" dirty="0"/>
                <a:t>Data/Voice Collection over the network</a:t>
              </a:r>
            </a:p>
            <a:p>
              <a:pPr marL="57150" lvl="1" indent="-57150" algn="l" defTabSz="4445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en-US" sz="1000" kern="1200" dirty="0"/>
                <a:t>Manipulation of data-in-transit</a:t>
              </a:r>
            </a:p>
            <a:p>
              <a:pPr marL="57150" lvl="1" indent="-57150" algn="l" defTabSz="4445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en-US" sz="1000" kern="1200" dirty="0"/>
                <a:t>Connection to Masqueraded service</a:t>
              </a:r>
            </a:p>
            <a:p>
              <a:pPr marL="57150" lvl="1" indent="-57150" algn="l" defTabSz="4445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en-US" sz="1000" kern="1200" dirty="0"/>
                <a:t>Jamming</a:t>
              </a:r>
            </a:p>
            <a:p>
              <a:pPr marL="274320" lvl="2" indent="-57150" algn="l" defTabSz="4445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en-US" sz="1000" kern="1200" dirty="0"/>
                <a:t>GPS</a:t>
              </a:r>
            </a:p>
            <a:p>
              <a:pPr marL="274320" lvl="2" indent="-57150" algn="l" defTabSz="4445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en-US" sz="1000" kern="1200" dirty="0"/>
                <a:t>Mobile Carrier</a:t>
              </a:r>
            </a:p>
            <a:p>
              <a:pPr marL="274320" lvl="2" indent="-57150" algn="l" defTabSz="4445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en-US" sz="1000" kern="1200" dirty="0" err="1"/>
                <a:t>WiFi</a:t>
              </a:r>
              <a:endParaRPr lang="en-US" sz="1000" kern="1200" dirty="0"/>
            </a:p>
            <a:p>
              <a:pPr marL="57150" lvl="1" indent="-57150" algn="l" defTabSz="4445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en-US" sz="1000" kern="1200" dirty="0"/>
                <a:t>Flooding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4797" y="3446568"/>
            <a:ext cx="1600201" cy="2193151"/>
            <a:chOff x="0" y="1168608"/>
            <a:chExt cx="1844802" cy="1806720"/>
          </a:xfrm>
        </p:grpSpPr>
        <p:sp>
          <p:nvSpPr>
            <p:cNvPr id="12" name="Rounded Rectangle 11"/>
            <p:cNvSpPr/>
            <p:nvPr/>
          </p:nvSpPr>
          <p:spPr>
            <a:xfrm>
              <a:off x="0" y="1168608"/>
              <a:ext cx="1844802" cy="180672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14"/>
            <p:cNvSpPr/>
            <p:nvPr/>
          </p:nvSpPr>
          <p:spPr>
            <a:xfrm>
              <a:off x="88197" y="1256805"/>
              <a:ext cx="1668408" cy="16303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/>
                <a:t>Network-Based </a:t>
              </a:r>
              <a:br>
                <a:rPr lang="en-US" sz="1200" kern="1200" dirty="0"/>
              </a:br>
              <a:r>
                <a:rPr lang="en-US" sz="1200" kern="1200" dirty="0"/>
                <a:t>Threats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324600" y="2189856"/>
            <a:ext cx="2596816" cy="911464"/>
            <a:chOff x="1844801" y="3097260"/>
            <a:chExt cx="3279648" cy="911464"/>
          </a:xfrm>
        </p:grpSpPr>
        <p:sp>
          <p:nvSpPr>
            <p:cNvPr id="40" name="Round Same Side Corner Rectangle 39"/>
            <p:cNvSpPr/>
            <p:nvPr/>
          </p:nvSpPr>
          <p:spPr>
            <a:xfrm rot="5400000">
              <a:off x="3028893" y="1913168"/>
              <a:ext cx="911464" cy="3279648"/>
            </a:xfrm>
            <a:prstGeom prst="round2SameRect">
              <a:avLst/>
            </a:prstGeom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Round Same Side Corner Rectangle 4"/>
            <p:cNvSpPr/>
            <p:nvPr/>
          </p:nvSpPr>
          <p:spPr>
            <a:xfrm>
              <a:off x="1844801" y="3141754"/>
              <a:ext cx="3235154" cy="8224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/>
                <a:t>Loss of Device</a:t>
              </a:r>
            </a:p>
            <a:p>
              <a:pPr marL="274320" lvl="2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/>
                <a:t>Data recovered by unauthorized party</a:t>
              </a:r>
            </a:p>
            <a:p>
              <a:pPr marL="274320" lvl="2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/>
                <a:t>Use of authorized Credentials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/>
                <a:t>Physical Tamper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/>
                <a:t>Supply Chain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876799" y="2140837"/>
            <a:ext cx="1447801" cy="1007405"/>
            <a:chOff x="0" y="3048241"/>
            <a:chExt cx="1844802" cy="1007405"/>
          </a:xfrm>
        </p:grpSpPr>
        <p:sp>
          <p:nvSpPr>
            <p:cNvPr id="38" name="Rounded Rectangle 37"/>
            <p:cNvSpPr/>
            <p:nvPr/>
          </p:nvSpPr>
          <p:spPr>
            <a:xfrm>
              <a:off x="0" y="3048241"/>
              <a:ext cx="1844802" cy="1007405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ounded Rectangle 6"/>
            <p:cNvSpPr/>
            <p:nvPr/>
          </p:nvSpPr>
          <p:spPr>
            <a:xfrm>
              <a:off x="49177" y="3097418"/>
              <a:ext cx="1746448" cy="9090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/>
                <a:t>Physical-Based </a:t>
              </a:r>
              <a:br>
                <a:rPr lang="en-US" sz="1200" kern="1200" dirty="0"/>
              </a:br>
              <a:r>
                <a:rPr lang="en-US" sz="1200" kern="1200" dirty="0"/>
                <a:t>Threats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324601" y="3240996"/>
            <a:ext cx="2596815" cy="485141"/>
            <a:chOff x="1844802" y="4148400"/>
            <a:chExt cx="3279648" cy="485141"/>
          </a:xfrm>
        </p:grpSpPr>
        <p:sp>
          <p:nvSpPr>
            <p:cNvPr id="36" name="Round Same Side Corner Rectangle 35"/>
            <p:cNvSpPr/>
            <p:nvPr/>
          </p:nvSpPr>
          <p:spPr>
            <a:xfrm rot="5400000">
              <a:off x="3242055" y="2751147"/>
              <a:ext cx="485141" cy="3279648"/>
            </a:xfrm>
            <a:prstGeom prst="round2SameRect">
              <a:avLst/>
            </a:prstGeom>
            <a:solidFill>
              <a:schemeClr val="accent6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6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Round Same Side Corner Rectangle 8"/>
            <p:cNvSpPr/>
            <p:nvPr/>
          </p:nvSpPr>
          <p:spPr>
            <a:xfrm>
              <a:off x="1844802" y="4172084"/>
              <a:ext cx="3255965" cy="4377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0" kern="1200"/>
                <a:t>Access to Enterprise Resources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876799" y="3157265"/>
            <a:ext cx="1447801" cy="650604"/>
            <a:chOff x="0" y="4064669"/>
            <a:chExt cx="1844802" cy="650604"/>
          </a:xfrm>
        </p:grpSpPr>
        <p:sp>
          <p:nvSpPr>
            <p:cNvPr id="34" name="Rounded Rectangle 33"/>
            <p:cNvSpPr/>
            <p:nvPr/>
          </p:nvSpPr>
          <p:spPr>
            <a:xfrm>
              <a:off x="0" y="4064669"/>
              <a:ext cx="1844802" cy="650604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ounded Rectangle 10"/>
            <p:cNvSpPr/>
            <p:nvPr/>
          </p:nvSpPr>
          <p:spPr>
            <a:xfrm>
              <a:off x="31760" y="4096429"/>
              <a:ext cx="1781282" cy="5870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/>
                <a:t>Enterprise-Based </a:t>
              </a:r>
              <a:br>
                <a:rPr lang="en-US" sz="1200" kern="1200" dirty="0"/>
              </a:br>
              <a:r>
                <a:rPr lang="en-US" sz="1200" kern="1200" dirty="0"/>
                <a:t>Threats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324600" y="3856926"/>
            <a:ext cx="2667000" cy="1691084"/>
            <a:chOff x="1844801" y="4764330"/>
            <a:chExt cx="3279648" cy="1691084"/>
          </a:xfrm>
        </p:grpSpPr>
        <p:sp>
          <p:nvSpPr>
            <p:cNvPr id="32" name="Round Same Side Corner Rectangle 31"/>
            <p:cNvSpPr/>
            <p:nvPr/>
          </p:nvSpPr>
          <p:spPr>
            <a:xfrm rot="5400000">
              <a:off x="2639083" y="3970048"/>
              <a:ext cx="1691084" cy="3279648"/>
            </a:xfrm>
            <a:prstGeom prst="round2SameRect">
              <a:avLst/>
            </a:pr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ound Same Side Corner Rectangle 12"/>
            <p:cNvSpPr/>
            <p:nvPr/>
          </p:nvSpPr>
          <p:spPr>
            <a:xfrm>
              <a:off x="1844801" y="4846882"/>
              <a:ext cx="3197096" cy="15259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/>
                <a:t>Social Engineering</a:t>
              </a:r>
            </a:p>
            <a:p>
              <a:pPr marL="274320" lvl="2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/>
                <a:t>Phishing / Spear Phishing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/>
                <a:t>Theft/Misuse  of Services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/>
                <a:t>Malicious Insider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/>
                <a:t>Tracking</a:t>
              </a:r>
            </a:p>
            <a:p>
              <a:pPr marL="274320" lvl="2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 err="1"/>
                <a:t>Geolocation</a:t>
              </a:r>
              <a:endParaRPr lang="en-US" sz="1000" kern="1200" dirty="0"/>
            </a:p>
            <a:p>
              <a:pPr marL="274320" lvl="2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/>
                <a:t>Tower/Signal </a:t>
              </a:r>
              <a:r>
                <a:rPr lang="en-US" sz="1000" kern="1200" dirty="0" err="1"/>
                <a:t>Traingulation</a:t>
              </a:r>
              <a:endParaRPr lang="en-US" sz="1000" kern="1200" dirty="0"/>
            </a:p>
            <a:p>
              <a:pPr marL="274320" lvl="2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 err="1"/>
                <a:t>Geotagging</a:t>
              </a:r>
              <a:endParaRPr lang="en-US" sz="1000" kern="1200" dirty="0"/>
            </a:p>
            <a:p>
              <a:pPr marL="274320" lvl="2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/>
                <a:t>Mining of Call Records / Billing </a:t>
              </a:r>
            </a:p>
            <a:p>
              <a:pPr marL="274320" lvl="2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/>
                <a:t>Usage Patterns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876799" y="3889679"/>
            <a:ext cx="1447801" cy="1622163"/>
            <a:chOff x="0" y="4797083"/>
            <a:chExt cx="1844802" cy="1622163"/>
          </a:xfrm>
        </p:grpSpPr>
        <p:sp>
          <p:nvSpPr>
            <p:cNvPr id="30" name="Rounded Rectangle 29"/>
            <p:cNvSpPr/>
            <p:nvPr/>
          </p:nvSpPr>
          <p:spPr>
            <a:xfrm>
              <a:off x="0" y="4797083"/>
              <a:ext cx="1844802" cy="162216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14"/>
            <p:cNvSpPr/>
            <p:nvPr/>
          </p:nvSpPr>
          <p:spPr>
            <a:xfrm>
              <a:off x="79187" y="4876270"/>
              <a:ext cx="1686428" cy="14637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/>
                <a:t>User-Based </a:t>
              </a:r>
              <a:br>
                <a:rPr lang="en-US" sz="1200" kern="1200"/>
              </a:br>
              <a:r>
                <a:rPr lang="en-US" sz="1200" kern="1200"/>
                <a:t>Threats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-47819"/>
            <a:ext cx="2133600" cy="133343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 rot="3140767">
            <a:off x="6654822" y="669507"/>
            <a:ext cx="186686" cy="518398"/>
          </a:xfrm>
          <a:prstGeom prst="downArrow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18680" y="104971"/>
            <a:ext cx="1106392" cy="353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700" dirty="0" smtClean="0">
                <a:ea typeface="Verdana" pitchFamily="34" charset="0"/>
                <a:cs typeface="Verdana" pitchFamily="34" charset="0"/>
              </a:rPr>
              <a:t>DoD CIO Report FY11</a:t>
            </a:r>
            <a:endParaRPr lang="en-US" sz="7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791075" y="2066030"/>
            <a:ext cx="4276725" cy="17908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75898" y="2189856"/>
            <a:ext cx="4419601" cy="1219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32329" y="5879606"/>
            <a:ext cx="274320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50% (12) iMAS Applicable</a:t>
            </a:r>
            <a:endParaRPr lang="en-US" sz="1600" dirty="0"/>
          </a:p>
        </p:txBody>
      </p:sp>
      <p:sp>
        <p:nvSpPr>
          <p:cNvPr id="47" name="Rectangle 46"/>
          <p:cNvSpPr/>
          <p:nvPr/>
        </p:nvSpPr>
        <p:spPr bwMode="auto">
          <a:xfrm>
            <a:off x="875409" y="5955038"/>
            <a:ext cx="609600" cy="228600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51217" y="76200"/>
            <a:ext cx="495766" cy="180918"/>
          </a:xfrm>
        </p:spPr>
        <p:txBody>
          <a:bodyPr/>
          <a:lstStyle/>
          <a:p>
            <a:fld id="{CA538793-F95B-4CFC-9A87-DBAD57B24C1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9" name="Footer Placeholder 4"/>
          <p:cNvSpPr txBox="1">
            <a:spLocks/>
          </p:cNvSpPr>
          <p:nvPr/>
        </p:nvSpPr>
        <p:spPr>
          <a:xfrm>
            <a:off x="491706" y="6530196"/>
            <a:ext cx="7556739" cy="28623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2013 The MITRE Corporation. All rights reserved. 	</a:t>
            </a:r>
            <a:r>
              <a:rPr lang="en-US" sz="800" b="0" dirty="0" smtClean="0"/>
              <a:t>Approved for Public Release: Case #13-2148</a:t>
            </a:r>
            <a:endParaRPr lang="en-US" sz="800" b="0" dirty="0"/>
          </a:p>
        </p:txBody>
      </p:sp>
      <p:sp>
        <p:nvSpPr>
          <p:cNvPr id="50" name="Rectangle 49"/>
          <p:cNvSpPr/>
          <p:nvPr/>
        </p:nvSpPr>
        <p:spPr>
          <a:xfrm>
            <a:off x="278522" y="4374931"/>
            <a:ext cx="4419601" cy="4887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33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OWASP Mobile Top Ten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t="6665" b="6665"/>
          <a:stretch>
            <a:fillRect/>
          </a:stretch>
        </p:blipFill>
        <p:spPr>
          <a:xfrm>
            <a:off x="609600" y="381000"/>
            <a:ext cx="8229600" cy="57451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538793-F95B-4CFC-9A87-DBAD57B24C1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2013 The MITRE Corporation. All rights reserved. 	</a:t>
            </a:r>
            <a:r>
              <a:rPr lang="en-US" b="0" smtClean="0">
                <a:solidFill>
                  <a:schemeClr val="tx1"/>
                </a:solidFill>
                <a:latin typeface="Arial" charset="0"/>
              </a:rPr>
              <a:t>Approved for Public Release: Case #13-2148</a:t>
            </a:r>
            <a:endParaRPr lang="en-US" b="0" smtClean="0"/>
          </a:p>
          <a:p>
            <a:pPr algn="l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1720274"/>
            <a:ext cx="1916545" cy="1431636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02582" y="3304311"/>
            <a:ext cx="1916545" cy="1431636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73218" y="4770583"/>
            <a:ext cx="1916545" cy="1431636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7400" y="3315856"/>
            <a:ext cx="1916545" cy="1431636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05218" y="4782129"/>
            <a:ext cx="1916545" cy="1431636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82127" y="3281220"/>
            <a:ext cx="1916545" cy="1431636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00965" y="5498606"/>
            <a:ext cx="2743200" cy="40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6</a:t>
            </a:r>
            <a:r>
              <a:rPr lang="en-US" sz="1600" dirty="0" smtClean="0"/>
              <a:t>0% (6) iMAS Apply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6925227" y="5285401"/>
            <a:ext cx="609600" cy="228600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444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-9230" y="5924549"/>
            <a:ext cx="542777" cy="567671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9230" y="1804459"/>
            <a:ext cx="542777" cy="2267681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cxnSp>
        <p:nvCxnSpPr>
          <p:cNvPr id="78" name="Straight Connector 77"/>
          <p:cNvCxnSpPr/>
          <p:nvPr/>
        </p:nvCxnSpPr>
        <p:spPr bwMode="auto">
          <a:xfrm>
            <a:off x="6083585" y="1531274"/>
            <a:ext cx="0" cy="446811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Rectangle 63"/>
          <p:cNvSpPr/>
          <p:nvPr/>
        </p:nvSpPr>
        <p:spPr bwMode="auto">
          <a:xfrm>
            <a:off x="990601" y="2795855"/>
            <a:ext cx="5044282" cy="2607119"/>
          </a:xfrm>
          <a:prstGeom prst="rect">
            <a:avLst/>
          </a:prstGeom>
          <a:solidFill>
            <a:schemeClr val="tx2">
              <a:lumMod val="40000"/>
              <a:lumOff val="60000"/>
              <a:alpha val="3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6" name="Rectangle 2055"/>
          <p:cNvSpPr/>
          <p:nvPr/>
        </p:nvSpPr>
        <p:spPr bwMode="auto">
          <a:xfrm>
            <a:off x="990601" y="3704727"/>
            <a:ext cx="3286124" cy="1681131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5259" y="274638"/>
            <a:ext cx="8436341" cy="944562"/>
          </a:xfrm>
        </p:spPr>
        <p:txBody>
          <a:bodyPr/>
          <a:lstStyle/>
          <a:p>
            <a:r>
              <a:rPr lang="en-US" dirty="0" smtClean="0"/>
              <a:t>iMAS App Security “trade-space” Comparison</a:t>
            </a:r>
            <a:br>
              <a:rPr lang="en-US" dirty="0" smtClean="0"/>
            </a:br>
            <a:r>
              <a:rPr lang="en-US" sz="2000" dirty="0" smtClean="0"/>
              <a:t>Sep 2013</a:t>
            </a:r>
            <a:endParaRPr lang="en-US" sz="20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980442" y="1409657"/>
            <a:ext cx="10158" cy="3976203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990600" y="5385860"/>
            <a:ext cx="7239000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798735" y="6047428"/>
            <a:ext cx="3638560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Mobile App Classification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-152400" y="1804460"/>
            <a:ext cx="1295871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Security Controls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384678" y="5368065"/>
            <a:ext cx="1129922" cy="41293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dirty="0" smtClean="0"/>
              <a:t>Consumer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508511" y="5368065"/>
            <a:ext cx="944489" cy="41293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1200" dirty="0" smtClean="0"/>
              <a:t>Enterprise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4897168" y="5368065"/>
            <a:ext cx="1175322" cy="41293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Enterprise+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flipV="1">
            <a:off x="1066800" y="2337860"/>
            <a:ext cx="5867400" cy="2974812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3188360" y="4183308"/>
            <a:ext cx="694421" cy="3678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iOS </a:t>
            </a:r>
            <a:r>
              <a:rPr lang="en-US" sz="1100" dirty="0" smtClean="0"/>
              <a:t>v6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2049" name="Oval 2048"/>
          <p:cNvSpPr/>
          <p:nvPr/>
        </p:nvSpPr>
        <p:spPr bwMode="auto">
          <a:xfrm>
            <a:off x="3245443" y="4067402"/>
            <a:ext cx="170883" cy="183929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3508511" y="3937228"/>
            <a:ext cx="170883" cy="183929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15129" y="3949258"/>
            <a:ext cx="551754" cy="3678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MDM</a:t>
            </a:r>
            <a:endParaRPr lang="en-US" sz="1200" dirty="0"/>
          </a:p>
        </p:txBody>
      </p:sp>
      <p:sp>
        <p:nvSpPr>
          <p:cNvPr id="38" name="Oval 37"/>
          <p:cNvSpPr/>
          <p:nvPr/>
        </p:nvSpPr>
        <p:spPr bwMode="auto">
          <a:xfrm>
            <a:off x="3999839" y="3721408"/>
            <a:ext cx="170883" cy="183929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00500" y="3910707"/>
            <a:ext cx="853119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1000"/>
              </a:lnSpc>
              <a:spcAft>
                <a:spcPts val="0"/>
              </a:spcAft>
            </a:pPr>
            <a:r>
              <a:rPr lang="en-US" sz="1000" dirty="0" smtClean="0"/>
              <a:t>App </a:t>
            </a:r>
          </a:p>
          <a:p>
            <a:pPr algn="l">
              <a:lnSpc>
                <a:spcPts val="1000"/>
              </a:lnSpc>
              <a:spcAft>
                <a:spcPts val="0"/>
              </a:spcAft>
            </a:pPr>
            <a:r>
              <a:rPr lang="en-US" sz="1000" dirty="0" smtClean="0"/>
              <a:t>Containers</a:t>
            </a:r>
            <a:endParaRPr lang="en-US" sz="1000" dirty="0"/>
          </a:p>
        </p:txBody>
      </p:sp>
      <p:pic>
        <p:nvPicPr>
          <p:cNvPr id="2052" name="Picture 4" descr="http://www-bgr-com.vimg.net/wp-content/uploads/2010/06/ios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90" y="4726884"/>
            <a:ext cx="890588" cy="58578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Oval 50"/>
          <p:cNvSpPr/>
          <p:nvPr/>
        </p:nvSpPr>
        <p:spPr bwMode="auto">
          <a:xfrm>
            <a:off x="5866517" y="2790929"/>
            <a:ext cx="170883" cy="183929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6308874" y="2509790"/>
            <a:ext cx="170883" cy="183929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400637" y="2414337"/>
            <a:ext cx="2058577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Art of the Possible </a:t>
            </a:r>
            <a:r>
              <a:rPr lang="en-US" sz="1050" dirty="0" smtClean="0"/>
              <a:t>(2014+)</a:t>
            </a:r>
            <a:endParaRPr lang="en-US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1397421" y="4953382"/>
            <a:ext cx="2382768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State of the Art </a:t>
            </a:r>
            <a:r>
              <a:rPr lang="en-US" sz="1050" i="1" dirty="0" smtClean="0"/>
              <a:t>(Sep 2013)</a:t>
            </a:r>
            <a:endParaRPr lang="en-US" sz="1050" i="1" dirty="0"/>
          </a:p>
        </p:txBody>
      </p:sp>
      <p:sp>
        <p:nvSpPr>
          <p:cNvPr id="60" name="TextBox 59"/>
          <p:cNvSpPr txBox="1"/>
          <p:nvPr/>
        </p:nvSpPr>
        <p:spPr>
          <a:xfrm>
            <a:off x="407488" y="3917173"/>
            <a:ext cx="450764" cy="3678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iOS</a:t>
            </a:r>
            <a:endParaRPr lang="en-US" sz="1200" dirty="0"/>
          </a:p>
        </p:txBody>
      </p:sp>
      <p:sp>
        <p:nvSpPr>
          <p:cNvPr id="61" name="TextBox 60"/>
          <p:cNvSpPr txBox="1"/>
          <p:nvPr/>
        </p:nvSpPr>
        <p:spPr>
          <a:xfrm>
            <a:off x="-30872" y="3344794"/>
            <a:ext cx="1085555" cy="3678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iOS w/COTS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6034883" y="2731832"/>
            <a:ext cx="1287532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iMAS </a:t>
            </a:r>
            <a:r>
              <a:rPr lang="en-US" sz="1050" dirty="0" smtClean="0"/>
              <a:t>(Sep 2014)</a:t>
            </a:r>
            <a:endParaRPr lang="en-US" sz="1050" dirty="0"/>
          </a:p>
        </p:txBody>
      </p:sp>
      <p:sp>
        <p:nvSpPr>
          <p:cNvPr id="2058" name="Right Arrow 2057"/>
          <p:cNvSpPr/>
          <p:nvPr/>
        </p:nvSpPr>
        <p:spPr bwMode="auto">
          <a:xfrm rot="20005300">
            <a:off x="5739787" y="2548585"/>
            <a:ext cx="547096" cy="227521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Right Arrow 66"/>
          <p:cNvSpPr/>
          <p:nvPr/>
        </p:nvSpPr>
        <p:spPr bwMode="auto">
          <a:xfrm rot="20005300">
            <a:off x="3684018" y="3719355"/>
            <a:ext cx="297064" cy="154010"/>
          </a:xfrm>
          <a:prstGeom prst="rightArrow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0" name="TextBox 2059"/>
          <p:cNvSpPr txBox="1"/>
          <p:nvPr/>
        </p:nvSpPr>
        <p:spPr>
          <a:xfrm>
            <a:off x="5425814" y="4124623"/>
            <a:ext cx="3659171" cy="10541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99"/>
                </a:solidFill>
              </a:rPr>
              <a:t>iMAS controls raise security levels, bringing it closer to the Art of the Possible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67276" y="5606866"/>
            <a:ext cx="1875924" cy="41293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dirty="0" smtClean="0"/>
              <a:t>Unclassified (Internet)</a:t>
            </a:r>
            <a:endParaRPr lang="en-US" sz="1200" dirty="0"/>
          </a:p>
        </p:txBody>
      </p:sp>
      <p:sp>
        <p:nvSpPr>
          <p:cNvPr id="82" name="TextBox 81"/>
          <p:cNvSpPr txBox="1"/>
          <p:nvPr/>
        </p:nvSpPr>
        <p:spPr>
          <a:xfrm>
            <a:off x="3415636" y="5606866"/>
            <a:ext cx="2246129" cy="41293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1200" dirty="0" smtClean="0"/>
              <a:t>Sensitive (NIPRNET/MITRE)</a:t>
            </a:r>
            <a:endParaRPr lang="en-US" sz="1200" dirty="0"/>
          </a:p>
        </p:txBody>
      </p:sp>
      <p:sp>
        <p:nvSpPr>
          <p:cNvPr id="83" name="TextBox 82"/>
          <p:cNvSpPr txBox="1"/>
          <p:nvPr/>
        </p:nvSpPr>
        <p:spPr>
          <a:xfrm>
            <a:off x="6394315" y="5471892"/>
            <a:ext cx="2254142" cy="41293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1200" dirty="0" smtClean="0"/>
              <a:t>Classified (SIPRNET/JWICS)</a:t>
            </a:r>
            <a:endParaRPr lang="en-US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4483901" y="4618125"/>
            <a:ext cx="697628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iMAS</a:t>
            </a:r>
            <a:endParaRPr lang="en-US" sz="1600" i="1" dirty="0"/>
          </a:p>
        </p:txBody>
      </p:sp>
      <p:sp>
        <p:nvSpPr>
          <p:cNvPr id="52" name="TextBox 51"/>
          <p:cNvSpPr txBox="1"/>
          <p:nvPr/>
        </p:nvSpPr>
        <p:spPr>
          <a:xfrm>
            <a:off x="1557446" y="2795855"/>
            <a:ext cx="697628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iMAS</a:t>
            </a:r>
            <a:endParaRPr lang="en-US" sz="1600" i="1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801102" y="2810321"/>
            <a:ext cx="312953" cy="0"/>
          </a:xfrm>
          <a:prstGeom prst="line">
            <a:avLst/>
          </a:prstGeom>
          <a:solidFill>
            <a:srgbClr val="FFCC99"/>
          </a:solidFill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1001" y="2414337"/>
            <a:ext cx="1042272" cy="3678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iOS w/iMAS</a:t>
            </a:r>
            <a:endParaRPr lang="en-US" sz="1200" dirty="0"/>
          </a:p>
        </p:txBody>
      </p:sp>
      <p:cxnSp>
        <p:nvCxnSpPr>
          <p:cNvPr id="55" name="Straight Connector 54"/>
          <p:cNvCxnSpPr/>
          <p:nvPr/>
        </p:nvCxnSpPr>
        <p:spPr bwMode="auto">
          <a:xfrm>
            <a:off x="848726" y="3721408"/>
            <a:ext cx="312953" cy="0"/>
          </a:xfrm>
          <a:prstGeom prst="line">
            <a:avLst/>
          </a:prstGeom>
          <a:solidFill>
            <a:srgbClr val="FFCC99"/>
          </a:solidFill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848727" y="4119885"/>
            <a:ext cx="312953" cy="0"/>
          </a:xfrm>
          <a:prstGeom prst="line">
            <a:avLst/>
          </a:prstGeom>
          <a:solidFill>
            <a:srgbClr val="FFCC99"/>
          </a:solidFill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504032" y="6213820"/>
            <a:ext cx="1781968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300"/>
              </a:lnSpc>
              <a:spcAft>
                <a:spcPts val="0"/>
              </a:spcAft>
            </a:pPr>
            <a:r>
              <a:rPr lang="en-US" sz="1000" dirty="0" smtClean="0"/>
              <a:t>State of the Art </a:t>
            </a:r>
            <a:r>
              <a:rPr lang="en-US" sz="800" dirty="0" smtClean="0"/>
              <a:t>(Sep 2013</a:t>
            </a:r>
            <a:r>
              <a:rPr lang="en-US" sz="1000" dirty="0" smtClean="0"/>
              <a:t>)</a:t>
            </a:r>
            <a:endParaRPr lang="en-US" sz="1000" dirty="0"/>
          </a:p>
        </p:txBody>
      </p:sp>
      <p:sp>
        <p:nvSpPr>
          <p:cNvPr id="66" name="Rectangle 65"/>
          <p:cNvSpPr/>
          <p:nvPr/>
        </p:nvSpPr>
        <p:spPr bwMode="auto">
          <a:xfrm>
            <a:off x="99761" y="6253894"/>
            <a:ext cx="455498" cy="134001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04032" y="6047428"/>
            <a:ext cx="1172368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300"/>
              </a:lnSpc>
              <a:spcAft>
                <a:spcPts val="0"/>
              </a:spcAft>
            </a:pPr>
            <a:r>
              <a:rPr lang="en-US" sz="1000" dirty="0" smtClean="0"/>
              <a:t>iMAS </a:t>
            </a:r>
            <a:r>
              <a:rPr lang="en-US" sz="800" dirty="0" smtClean="0"/>
              <a:t>(Sep 2014)</a:t>
            </a:r>
            <a:endParaRPr lang="en-US" sz="800" dirty="0"/>
          </a:p>
        </p:txBody>
      </p:sp>
      <p:sp>
        <p:nvSpPr>
          <p:cNvPr id="69" name="Rectangle 68"/>
          <p:cNvSpPr/>
          <p:nvPr/>
        </p:nvSpPr>
        <p:spPr bwMode="auto">
          <a:xfrm>
            <a:off x="99761" y="6087502"/>
            <a:ext cx="455498" cy="1340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Arc 6"/>
          <p:cNvSpPr/>
          <p:nvPr/>
        </p:nvSpPr>
        <p:spPr bwMode="auto">
          <a:xfrm rot="18705718">
            <a:off x="1528231" y="3794826"/>
            <a:ext cx="4944537" cy="1619534"/>
          </a:xfrm>
          <a:prstGeom prst="arc">
            <a:avLst>
              <a:gd name="adj1" fmla="val 15948046"/>
              <a:gd name="adj2" fmla="val 75572"/>
            </a:avLst>
          </a:pr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319594" y="2750541"/>
            <a:ext cx="1651833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spcAft>
                <a:spcPts val="0"/>
              </a:spcAft>
            </a:pPr>
            <a:r>
              <a:rPr lang="en-US" sz="900" dirty="0"/>
              <a:t>w</a:t>
            </a:r>
            <a:r>
              <a:rPr lang="en-US" sz="900" dirty="0" smtClean="0"/>
              <a:t>ith or without COTS</a:t>
            </a:r>
            <a:endParaRPr lang="en-US" sz="900" dirty="0"/>
          </a:p>
        </p:txBody>
      </p:sp>
      <p:sp>
        <p:nvSpPr>
          <p:cNvPr id="74" name="TextBox 73"/>
          <p:cNvSpPr txBox="1"/>
          <p:nvPr/>
        </p:nvSpPr>
        <p:spPr>
          <a:xfrm>
            <a:off x="4862588" y="2350366"/>
            <a:ext cx="1651833" cy="253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spcAft>
                <a:spcPts val="0"/>
              </a:spcAft>
            </a:pPr>
            <a:r>
              <a:rPr lang="en-US" sz="900" dirty="0" smtClean="0"/>
              <a:t>Open Source</a:t>
            </a:r>
            <a:endParaRPr lang="en-US" sz="900" dirty="0"/>
          </a:p>
        </p:txBody>
      </p:sp>
      <p:grpSp>
        <p:nvGrpSpPr>
          <p:cNvPr id="70" name="Group 69"/>
          <p:cNvGrpSpPr/>
          <p:nvPr/>
        </p:nvGrpSpPr>
        <p:grpSpPr>
          <a:xfrm>
            <a:off x="4483901" y="1778049"/>
            <a:ext cx="1113968" cy="578146"/>
            <a:chOff x="4826875" y="3924299"/>
            <a:chExt cx="3250325" cy="186690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7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356" y="3924500"/>
              <a:ext cx="3112541" cy="18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7448" y="4698721"/>
              <a:ext cx="1649752" cy="1092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" name="Picture 2" descr="C:\Users\gganley\AppData\Local\Microsoft\Windows\Temporary Internet Files\Content.Outlook\XV8NKU5M\iMAS-3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875" y="3924299"/>
              <a:ext cx="896181" cy="896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51217" y="76200"/>
            <a:ext cx="495766" cy="180918"/>
          </a:xfrm>
        </p:spPr>
        <p:txBody>
          <a:bodyPr/>
          <a:lstStyle/>
          <a:p>
            <a:fld id="{CA538793-F95B-4CFC-9A87-DBAD57B24C1D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57578" y="4285031"/>
            <a:ext cx="208777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005203" y="3138310"/>
            <a:ext cx="4281768" cy="645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327375" y="3184949"/>
            <a:ext cx="0" cy="218136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045350" y="4321664"/>
            <a:ext cx="0" cy="106419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635063" y="4208369"/>
            <a:ext cx="1201979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spcAft>
                <a:spcPts val="0"/>
              </a:spcAft>
            </a:pPr>
            <a:r>
              <a:rPr lang="en-US" sz="900" dirty="0" smtClean="0"/>
              <a:t>iOS v4/5</a:t>
            </a:r>
            <a:endParaRPr lang="en-US" sz="900" dirty="0"/>
          </a:p>
        </p:txBody>
      </p:sp>
      <p:sp>
        <p:nvSpPr>
          <p:cNvPr id="87" name="TextBox 86"/>
          <p:cNvSpPr txBox="1"/>
          <p:nvPr/>
        </p:nvSpPr>
        <p:spPr>
          <a:xfrm>
            <a:off x="787979" y="3114825"/>
            <a:ext cx="1271691" cy="253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spcAft>
                <a:spcPts val="0"/>
              </a:spcAft>
            </a:pPr>
            <a:r>
              <a:rPr lang="en-US" sz="900" dirty="0" smtClean="0"/>
              <a:t>Sept 2013 level</a:t>
            </a:r>
            <a:endParaRPr lang="en-US" sz="900" dirty="0"/>
          </a:p>
        </p:txBody>
      </p:sp>
      <p:cxnSp>
        <p:nvCxnSpPr>
          <p:cNvPr id="80" name="Straight Connector 79"/>
          <p:cNvCxnSpPr/>
          <p:nvPr/>
        </p:nvCxnSpPr>
        <p:spPr bwMode="auto">
          <a:xfrm>
            <a:off x="2659938" y="1579318"/>
            <a:ext cx="0" cy="446811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Oval 87"/>
          <p:cNvSpPr/>
          <p:nvPr/>
        </p:nvSpPr>
        <p:spPr bwMode="auto">
          <a:xfrm>
            <a:off x="5201529" y="3067176"/>
            <a:ext cx="170883" cy="183929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308192" y="3070546"/>
            <a:ext cx="1287532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iMAS </a:t>
            </a:r>
            <a:r>
              <a:rPr lang="en-US" sz="1050" dirty="0" smtClean="0"/>
              <a:t>(Sep 2013)</a:t>
            </a:r>
            <a:endParaRPr lang="en-US" sz="1050" dirty="0"/>
          </a:p>
        </p:txBody>
      </p:sp>
      <p:sp>
        <p:nvSpPr>
          <p:cNvPr id="90" name="TextBox 89"/>
          <p:cNvSpPr txBox="1"/>
          <p:nvPr/>
        </p:nvSpPr>
        <p:spPr>
          <a:xfrm>
            <a:off x="15073" y="2801657"/>
            <a:ext cx="1042272" cy="3678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iOS w/iMAS</a:t>
            </a:r>
            <a:endParaRPr lang="en-US" sz="1200" dirty="0"/>
          </a:p>
        </p:txBody>
      </p:sp>
      <p:cxnSp>
        <p:nvCxnSpPr>
          <p:cNvPr id="91" name="Straight Connector 90"/>
          <p:cNvCxnSpPr/>
          <p:nvPr/>
        </p:nvCxnSpPr>
        <p:spPr bwMode="auto">
          <a:xfrm>
            <a:off x="819519" y="3138310"/>
            <a:ext cx="312953" cy="0"/>
          </a:xfrm>
          <a:prstGeom prst="line">
            <a:avLst/>
          </a:prstGeom>
          <a:solidFill>
            <a:srgbClr val="FFCC99"/>
          </a:solidFill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Rectangle 3"/>
          <p:cNvSpPr/>
          <p:nvPr/>
        </p:nvSpPr>
        <p:spPr>
          <a:xfrm>
            <a:off x="6371431" y="5891944"/>
            <a:ext cx="2591593" cy="723901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 smtClean="0">
                <a:solidFill>
                  <a:srgbClr val="000099"/>
                </a:solidFill>
              </a:rPr>
              <a:t>iOS v7 security TBD needs +investigation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1706" y="6656324"/>
            <a:ext cx="7556739" cy="286239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2013 The MITRE Corporation. All rights reserved. 	</a:t>
            </a:r>
            <a:r>
              <a:rPr lang="en-US" b="0" dirty="0" smtClean="0">
                <a:solidFill>
                  <a:schemeClr val="tx1"/>
                </a:solidFill>
                <a:latin typeface="Arial" charset="0"/>
              </a:rPr>
              <a:t>Approved for Public Release: Case #13-2148</a:t>
            </a:r>
            <a:endParaRPr lang="en-US" b="0" dirty="0" smtClean="0"/>
          </a:p>
          <a:p>
            <a:pPr algn="l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9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495675"/>
            <a:ext cx="8229600" cy="2630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iMAS Security Controls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538793-F95B-4CFC-9A87-DBAD57B24C1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2013 The MITRE Corporation. All rights reserved. 	</a:t>
            </a:r>
            <a:r>
              <a:rPr lang="en-US" b="0" dirty="0">
                <a:solidFill>
                  <a:schemeClr val="tx1"/>
                </a:solidFill>
                <a:latin typeface="Arial" charset="0"/>
              </a:rPr>
              <a:t>Approved for Public Release: Case #13-2148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2369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ounded Rectangle 138"/>
          <p:cNvSpPr/>
          <p:nvPr/>
        </p:nvSpPr>
        <p:spPr>
          <a:xfrm>
            <a:off x="2656371" y="5637567"/>
            <a:ext cx="1692843" cy="702344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iMAS – Security Controls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53820" y="3856242"/>
            <a:ext cx="1126261" cy="468172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696267" y="6076012"/>
            <a:ext cx="1545031" cy="438185"/>
            <a:chOff x="6807702" y="557545"/>
            <a:chExt cx="1545031" cy="438185"/>
          </a:xfrm>
        </p:grpSpPr>
        <p:sp>
          <p:nvSpPr>
            <p:cNvPr id="7" name="Rounded Rectangle 6"/>
            <p:cNvSpPr/>
            <p:nvPr/>
          </p:nvSpPr>
          <p:spPr>
            <a:xfrm>
              <a:off x="6829350" y="557545"/>
              <a:ext cx="1523383" cy="438185"/>
            </a:xfrm>
            <a:prstGeom prst="round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mtClean="0">
                <a:solidFill>
                  <a:schemeClr val="tx1"/>
                </a:solidFill>
              </a:endParaRPr>
            </a:p>
          </p:txBody>
        </p:sp>
        <p:sp>
          <p:nvSpPr>
            <p:cNvPr id="8" name="Rectangle 9"/>
            <p:cNvSpPr>
              <a:spLocks/>
            </p:cNvSpPr>
            <p:nvPr/>
          </p:nvSpPr>
          <p:spPr bwMode="auto">
            <a:xfrm>
              <a:off x="6807702" y="565225"/>
              <a:ext cx="1505276" cy="3810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>
                <a:lnSpc>
                  <a:spcPts val="1600"/>
                </a:lnSpc>
              </a:pPr>
              <a:r>
                <a:rPr lang="en-US" sz="1200" dirty="0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Secure Foundation OpenSSL / FIPS</a:t>
              </a:r>
              <a:endParaRPr lang="en-US" sz="1200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</p:grpSp>
      <p:sp>
        <p:nvSpPr>
          <p:cNvPr id="9" name="Rectangle 8"/>
          <p:cNvSpPr>
            <a:spLocks/>
          </p:cNvSpPr>
          <p:nvPr/>
        </p:nvSpPr>
        <p:spPr bwMode="auto">
          <a:xfrm>
            <a:off x="812343" y="3879095"/>
            <a:ext cx="1067738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ts val="1600"/>
              </a:lnSpc>
            </a:pPr>
            <a:r>
              <a:rPr lang="en-US" sz="12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AppPassword</a:t>
            </a:r>
            <a:endParaRPr lang="en-US" sz="12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784468" y="2254146"/>
            <a:ext cx="1192657" cy="468172"/>
            <a:chOff x="7958310" y="80439"/>
            <a:chExt cx="1192657" cy="468172"/>
          </a:xfrm>
        </p:grpSpPr>
        <p:sp>
          <p:nvSpPr>
            <p:cNvPr id="10" name="Rounded Rectangle 9"/>
            <p:cNvSpPr/>
            <p:nvPr/>
          </p:nvSpPr>
          <p:spPr>
            <a:xfrm>
              <a:off x="7958310" y="80439"/>
              <a:ext cx="1192657" cy="468172"/>
            </a:xfrm>
            <a:prstGeom prst="round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mtClean="0">
                <a:solidFill>
                  <a:schemeClr val="tx1"/>
                </a:solidFill>
              </a:endParaRPr>
            </a:p>
          </p:txBody>
        </p:sp>
        <p:sp>
          <p:nvSpPr>
            <p:cNvPr id="11" name="Rectangle 9"/>
            <p:cNvSpPr>
              <a:spLocks/>
            </p:cNvSpPr>
            <p:nvPr/>
          </p:nvSpPr>
          <p:spPr bwMode="auto">
            <a:xfrm>
              <a:off x="7958311" y="166714"/>
              <a:ext cx="1185341" cy="3810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>
                <a:lnSpc>
                  <a:spcPts val="800"/>
                </a:lnSpc>
                <a:spcAft>
                  <a:spcPts val="0"/>
                </a:spcAft>
              </a:pPr>
              <a:r>
                <a:rPr lang="en-US" sz="1200" dirty="0" smtClean="0">
                  <a:ea typeface="Gill Sans" charset="0"/>
                  <a:cs typeface="Gill Sans" charset="0"/>
                </a:rPr>
                <a:t>Passcode</a:t>
              </a:r>
              <a:endParaRPr lang="en-US" sz="1200" dirty="0">
                <a:ea typeface="Gill Sans" charset="0"/>
                <a:cs typeface="Gill Sans" charset="0"/>
              </a:endParaRPr>
            </a:p>
            <a:p>
              <a:pPr>
                <a:lnSpc>
                  <a:spcPts val="1200"/>
                </a:lnSpc>
                <a:spcAft>
                  <a:spcPts val="0"/>
                </a:spcAft>
              </a:pPr>
              <a:r>
                <a:rPr lang="en-US" sz="1200" dirty="0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Check</a:t>
              </a:r>
            </a:p>
            <a:p>
              <a:pPr>
                <a:lnSpc>
                  <a:spcPts val="800"/>
                </a:lnSpc>
                <a:spcAft>
                  <a:spcPts val="0"/>
                </a:spcAft>
              </a:pPr>
              <a:endParaRPr lang="en-US" sz="1200" dirty="0" smtClean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5082902" y="3167956"/>
            <a:ext cx="1193338" cy="468172"/>
            <a:chOff x="11496285" y="-1490840"/>
            <a:chExt cx="1193338" cy="468172"/>
          </a:xfrm>
        </p:grpSpPr>
        <p:sp>
          <p:nvSpPr>
            <p:cNvPr id="12" name="Rounded Rectangle 11"/>
            <p:cNvSpPr/>
            <p:nvPr/>
          </p:nvSpPr>
          <p:spPr>
            <a:xfrm>
              <a:off x="11496285" y="-1490840"/>
              <a:ext cx="1192657" cy="468172"/>
            </a:xfrm>
            <a:prstGeom prst="round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mtClean="0">
                <a:solidFill>
                  <a:schemeClr val="tx1"/>
                </a:solidFill>
              </a:endParaRPr>
            </a:p>
          </p:txBody>
        </p:sp>
        <p:sp>
          <p:nvSpPr>
            <p:cNvPr id="13" name="Rectangle 9"/>
            <p:cNvSpPr>
              <a:spLocks/>
            </p:cNvSpPr>
            <p:nvPr/>
          </p:nvSpPr>
          <p:spPr bwMode="auto">
            <a:xfrm>
              <a:off x="11504282" y="-1409858"/>
              <a:ext cx="1185341" cy="3810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>
                <a:lnSpc>
                  <a:spcPts val="800"/>
                </a:lnSpc>
                <a:spcAft>
                  <a:spcPts val="0"/>
                </a:spcAft>
              </a:pPr>
              <a:r>
                <a:rPr lang="en-US" sz="1200" dirty="0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Security-Check</a:t>
              </a:r>
            </a:p>
            <a:p>
              <a:pPr>
                <a:lnSpc>
                  <a:spcPts val="800"/>
                </a:lnSpc>
                <a:spcAft>
                  <a:spcPts val="0"/>
                </a:spcAft>
              </a:pPr>
              <a:endParaRPr lang="en-US" sz="1200" dirty="0" smtClean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  <a:p>
              <a:pPr>
                <a:lnSpc>
                  <a:spcPts val="800"/>
                </a:lnSpc>
              </a:pPr>
              <a:r>
                <a:rPr lang="en-US" sz="800" dirty="0" smtClean="0">
                  <a:ea typeface="Gill Sans" charset="0"/>
                  <a:cs typeface="Gill Sans" charset="0"/>
                </a:rPr>
                <a:t>Jailbreak / debugger attach</a:t>
              </a:r>
              <a:endParaRPr lang="en-US" sz="800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696267" y="5574012"/>
            <a:ext cx="1192657" cy="468172"/>
            <a:chOff x="10347054" y="80439"/>
            <a:chExt cx="1192657" cy="468172"/>
          </a:xfrm>
        </p:grpSpPr>
        <p:sp>
          <p:nvSpPr>
            <p:cNvPr id="14" name="Rounded Rectangle 13"/>
            <p:cNvSpPr/>
            <p:nvPr/>
          </p:nvSpPr>
          <p:spPr>
            <a:xfrm>
              <a:off x="10347054" y="80439"/>
              <a:ext cx="1192657" cy="468172"/>
            </a:xfrm>
            <a:prstGeom prst="round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mtClean="0">
                <a:solidFill>
                  <a:schemeClr val="tx1"/>
                </a:solidFill>
              </a:endParaRPr>
            </a:p>
          </p:txBody>
        </p:sp>
        <p:sp>
          <p:nvSpPr>
            <p:cNvPr id="15" name="Rectangle 9"/>
            <p:cNvSpPr>
              <a:spLocks/>
            </p:cNvSpPr>
            <p:nvPr/>
          </p:nvSpPr>
          <p:spPr bwMode="auto">
            <a:xfrm>
              <a:off x="10354370" y="152692"/>
              <a:ext cx="1185341" cy="3810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>
                <a:lnSpc>
                  <a:spcPts val="1200"/>
                </a:lnSpc>
                <a:spcAft>
                  <a:spcPts val="0"/>
                </a:spcAft>
              </a:pPr>
              <a:r>
                <a:rPr lang="en-US" sz="1200" dirty="0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Encrypted Core Data</a:t>
              </a:r>
            </a:p>
            <a:p>
              <a:pPr>
                <a:lnSpc>
                  <a:spcPts val="800"/>
                </a:lnSpc>
                <a:spcAft>
                  <a:spcPts val="0"/>
                </a:spcAft>
              </a:pPr>
              <a:endParaRPr lang="en-US" sz="1200" dirty="0" smtClean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6961209" y="2893259"/>
            <a:ext cx="1126261" cy="468172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7" name="Rectangle 9"/>
          <p:cNvSpPr>
            <a:spLocks/>
          </p:cNvSpPr>
          <p:nvPr/>
        </p:nvSpPr>
        <p:spPr bwMode="auto">
          <a:xfrm>
            <a:off x="7003830" y="2931828"/>
            <a:ext cx="1067738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ts val="1600"/>
              </a:lnSpc>
            </a:pPr>
            <a:r>
              <a:rPr lang="en-US" sz="12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AppIntegrity Check</a:t>
            </a:r>
            <a:endParaRPr lang="en-US" sz="12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957766" y="2293123"/>
            <a:ext cx="1192657" cy="468172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9" name="Rectangle 9"/>
          <p:cNvSpPr>
            <a:spLocks/>
          </p:cNvSpPr>
          <p:nvPr/>
        </p:nvSpPr>
        <p:spPr bwMode="auto">
          <a:xfrm>
            <a:off x="6957767" y="2387060"/>
            <a:ext cx="1185341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ts val="800"/>
              </a:lnSpc>
              <a:spcAft>
                <a:spcPts val="0"/>
              </a:spcAft>
            </a:pPr>
            <a:r>
              <a:rPr lang="en-US" sz="1200" dirty="0" smtClean="0">
                <a:ea typeface="Gill Sans" charset="0"/>
                <a:cs typeface="Gill Sans" charset="0"/>
              </a:rPr>
              <a:t>Forced-inlining</a:t>
            </a:r>
            <a:endParaRPr lang="en-US" sz="1200" dirty="0" smtClean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067367" y="4304724"/>
            <a:ext cx="1192657" cy="468172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21" name="Rectangle 9"/>
          <p:cNvSpPr>
            <a:spLocks/>
          </p:cNvSpPr>
          <p:nvPr/>
        </p:nvSpPr>
        <p:spPr bwMode="auto">
          <a:xfrm>
            <a:off x="5075364" y="4383843"/>
            <a:ext cx="1185341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Encrypted RAM Disk</a:t>
            </a:r>
            <a:endParaRPr lang="en-US" sz="8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954111" y="3544451"/>
            <a:ext cx="1192657" cy="474482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25" name="Rectangle 9"/>
          <p:cNvSpPr>
            <a:spLocks/>
          </p:cNvSpPr>
          <p:nvPr/>
        </p:nvSpPr>
        <p:spPr bwMode="auto">
          <a:xfrm>
            <a:off x="6961425" y="3565207"/>
            <a:ext cx="1185341" cy="37332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ts val="1200"/>
              </a:lnSpc>
              <a:spcAft>
                <a:spcPts val="0"/>
              </a:spcAft>
            </a:pPr>
            <a:endParaRPr lang="en-US" sz="1200" dirty="0" smtClean="0">
              <a:solidFill>
                <a:schemeClr val="tx1"/>
              </a:solidFill>
              <a:ea typeface="Gill Sans" charset="0"/>
              <a:cs typeface="Gill Sans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Encrypted Code Modules (ECM)</a:t>
            </a:r>
          </a:p>
          <a:p>
            <a:pPr>
              <a:lnSpc>
                <a:spcPts val="800"/>
              </a:lnSpc>
              <a:spcAft>
                <a:spcPts val="0"/>
              </a:spcAft>
            </a:pPr>
            <a:endParaRPr lang="en-US" sz="1200" dirty="0" smtClean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4964703" y="2407391"/>
            <a:ext cx="1447800" cy="533400"/>
            <a:chOff x="7175728" y="6719448"/>
            <a:chExt cx="1447800" cy="533400"/>
          </a:xfrm>
        </p:grpSpPr>
        <p:sp>
          <p:nvSpPr>
            <p:cNvPr id="68" name="Rectangle 67"/>
            <p:cNvSpPr/>
            <p:nvPr/>
          </p:nvSpPr>
          <p:spPr bwMode="auto">
            <a:xfrm>
              <a:off x="7175728" y="6719448"/>
              <a:ext cx="1447800" cy="53340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ts val="25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FDAA03"/>
                </a:buClr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Rectangle 9"/>
            <p:cNvSpPr>
              <a:spLocks/>
            </p:cNvSpPr>
            <p:nvPr/>
          </p:nvSpPr>
          <p:spPr bwMode="auto">
            <a:xfrm>
              <a:off x="7175728" y="6795648"/>
              <a:ext cx="1447800" cy="3683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>
                <a:lnSpc>
                  <a:spcPts val="1500"/>
                </a:lnSpc>
              </a:pPr>
              <a:r>
                <a:rPr lang="en-US" sz="1200" dirty="0" smtClean="0">
                  <a:ea typeface="Gill Sans" charset="0"/>
                  <a:cs typeface="Gill Sans" charset="0"/>
                </a:rPr>
                <a:t>Jailbreak / Root Access</a:t>
              </a:r>
              <a:endParaRPr lang="en-US" sz="1200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4964702" y="1748975"/>
            <a:ext cx="1614227" cy="533400"/>
            <a:chOff x="5727928" y="6719448"/>
            <a:chExt cx="1466850" cy="533400"/>
          </a:xfrm>
        </p:grpSpPr>
        <p:sp>
          <p:nvSpPr>
            <p:cNvPr id="67" name="Rectangle 66"/>
            <p:cNvSpPr/>
            <p:nvPr/>
          </p:nvSpPr>
          <p:spPr bwMode="auto">
            <a:xfrm>
              <a:off x="5727928" y="6719448"/>
              <a:ext cx="1447800" cy="53340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ts val="25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FDAA03"/>
                </a:buClr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Rectangle 9"/>
            <p:cNvSpPr>
              <a:spLocks/>
            </p:cNvSpPr>
            <p:nvPr/>
          </p:nvSpPr>
          <p:spPr bwMode="auto">
            <a:xfrm>
              <a:off x="5746978" y="6808348"/>
              <a:ext cx="1447800" cy="3683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200" dirty="0" smtClean="0">
                  <a:ea typeface="Gill Sans" charset="0"/>
                  <a:cs typeface="Gill Sans" charset="0"/>
                </a:rPr>
                <a:t>RAM and Debugger</a:t>
              </a:r>
              <a:endParaRPr lang="en-US" sz="1200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696267" y="4873947"/>
            <a:ext cx="1447800" cy="533400"/>
            <a:chOff x="10071328" y="6719448"/>
            <a:chExt cx="1447800" cy="533400"/>
          </a:xfrm>
        </p:grpSpPr>
        <p:sp>
          <p:nvSpPr>
            <p:cNvPr id="72" name="Rectangle 71"/>
            <p:cNvSpPr/>
            <p:nvPr/>
          </p:nvSpPr>
          <p:spPr bwMode="auto">
            <a:xfrm>
              <a:off x="10071328" y="6719448"/>
              <a:ext cx="1447800" cy="53340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ts val="25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FDAA03"/>
                </a:buClr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Rectangle 9"/>
            <p:cNvSpPr>
              <a:spLocks/>
            </p:cNvSpPr>
            <p:nvPr/>
          </p:nvSpPr>
          <p:spPr bwMode="auto">
            <a:xfrm>
              <a:off x="10071328" y="6817873"/>
              <a:ext cx="1447800" cy="3683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>
                <a:lnSpc>
                  <a:spcPts val="700"/>
                </a:lnSpc>
              </a:pPr>
              <a:r>
                <a:rPr lang="en-US" sz="1200" dirty="0" smtClean="0">
                  <a:ea typeface="Gill Sans" charset="0"/>
                  <a:cs typeface="Gill Sans" charset="0"/>
                </a:rPr>
                <a:t>Keychain</a:t>
              </a:r>
            </a:p>
            <a:p>
              <a:pPr>
                <a:lnSpc>
                  <a:spcPts val="700"/>
                </a:lnSpc>
              </a:pPr>
              <a:r>
                <a:rPr lang="en-US" sz="1200" dirty="0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CoreData</a:t>
              </a:r>
              <a:endParaRPr lang="en-US" sz="1200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793498" y="1749654"/>
            <a:ext cx="1327651" cy="390525"/>
            <a:chOff x="6314802" y="5735198"/>
            <a:chExt cx="1327651" cy="390525"/>
          </a:xfrm>
        </p:grpSpPr>
        <p:sp>
          <p:nvSpPr>
            <p:cNvPr id="92" name="Rectangle 91"/>
            <p:cNvSpPr/>
            <p:nvPr/>
          </p:nvSpPr>
          <p:spPr bwMode="auto">
            <a:xfrm>
              <a:off x="6314802" y="5787586"/>
              <a:ext cx="1327651" cy="32385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ts val="25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FDAA03"/>
                </a:buClr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Rectangle 9"/>
            <p:cNvSpPr>
              <a:spLocks/>
            </p:cNvSpPr>
            <p:nvPr/>
          </p:nvSpPr>
          <p:spPr bwMode="auto">
            <a:xfrm>
              <a:off x="6337529" y="5735198"/>
              <a:ext cx="1295400" cy="39052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200" dirty="0" smtClean="0">
                  <a:ea typeface="Gill Sans" charset="0"/>
                  <a:cs typeface="Gill Sans" charset="0"/>
                </a:rPr>
                <a:t>4 Digit Passcode</a:t>
              </a:r>
              <a:endParaRPr lang="en-US" sz="1200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371" y="1848772"/>
            <a:ext cx="1692843" cy="356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TextBox 100"/>
          <p:cNvSpPr txBox="1"/>
          <p:nvPr/>
        </p:nvSpPr>
        <p:spPr>
          <a:xfrm>
            <a:off x="450020" y="1338019"/>
            <a:ext cx="1680653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>
                <a:ea typeface="Verdana" pitchFamily="34" charset="0"/>
                <a:cs typeface="Verdana" pitchFamily="34" charset="0"/>
              </a:rPr>
              <a:t>Device Access:</a:t>
            </a:r>
            <a:endParaRPr lang="en-US" sz="16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41144" y="4466837"/>
            <a:ext cx="1465851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>
                <a:ea typeface="Verdana" pitchFamily="34" charset="0"/>
                <a:cs typeface="Verdana" pitchFamily="34" charset="0"/>
              </a:rPr>
              <a:t>Data At Rest:</a:t>
            </a:r>
            <a:endParaRPr lang="en-US" sz="16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74065" y="3034725"/>
            <a:ext cx="1417760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>
                <a:ea typeface="Verdana" pitchFamily="34" charset="0"/>
                <a:cs typeface="Verdana" pitchFamily="34" charset="0"/>
              </a:rPr>
              <a:t>App Access:</a:t>
            </a:r>
            <a:endParaRPr lang="en-US" sz="1600" dirty="0"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756341" y="3389494"/>
            <a:ext cx="1327651" cy="390525"/>
            <a:chOff x="6314802" y="5735198"/>
            <a:chExt cx="1327651" cy="390525"/>
          </a:xfrm>
        </p:grpSpPr>
        <p:sp>
          <p:nvSpPr>
            <p:cNvPr id="111" name="Rectangle 110"/>
            <p:cNvSpPr/>
            <p:nvPr/>
          </p:nvSpPr>
          <p:spPr bwMode="auto">
            <a:xfrm>
              <a:off x="6314802" y="5787586"/>
              <a:ext cx="1327651" cy="32385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ts val="25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FDAA03"/>
                </a:buClr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Rectangle 9"/>
            <p:cNvSpPr>
              <a:spLocks/>
            </p:cNvSpPr>
            <p:nvPr/>
          </p:nvSpPr>
          <p:spPr bwMode="auto">
            <a:xfrm>
              <a:off x="6337529" y="5735198"/>
              <a:ext cx="1295400" cy="39052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200" dirty="0" smtClean="0">
                  <a:ea typeface="Gill Sans" charset="0"/>
                  <a:cs typeface="Gill Sans" charset="0"/>
                </a:rPr>
                <a:t>None</a:t>
              </a:r>
              <a:endParaRPr lang="en-US" sz="1200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4716923" y="1322382"/>
            <a:ext cx="1143262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>
                <a:ea typeface="Verdana" pitchFamily="34" charset="0"/>
                <a:cs typeface="Verdana" pitchFamily="34" charset="0"/>
              </a:rPr>
              <a:t>Run-time:</a:t>
            </a:r>
            <a:endParaRPr lang="en-US" sz="16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5068953" y="3728634"/>
            <a:ext cx="1192657" cy="468172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18" name="Rectangle 9"/>
          <p:cNvSpPr>
            <a:spLocks/>
          </p:cNvSpPr>
          <p:nvPr/>
        </p:nvSpPr>
        <p:spPr bwMode="auto">
          <a:xfrm>
            <a:off x="5090899" y="3748027"/>
            <a:ext cx="1185341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Memory Security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782008" y="1325961"/>
            <a:ext cx="2217275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>
                <a:ea typeface="Verdana" pitchFamily="34" charset="0"/>
                <a:cs typeface="Verdana" pitchFamily="34" charset="0"/>
              </a:rPr>
              <a:t>AppStore / Malware:</a:t>
            </a:r>
            <a:endParaRPr lang="en-US" sz="16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6892453" y="1758064"/>
            <a:ext cx="1447800" cy="425612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3" name="Rectangle 9"/>
          <p:cNvSpPr>
            <a:spLocks/>
          </p:cNvSpPr>
          <p:nvPr/>
        </p:nvSpPr>
        <p:spPr bwMode="auto">
          <a:xfrm>
            <a:off x="6911503" y="1806545"/>
            <a:ext cx="1447800" cy="368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ts val="700"/>
              </a:lnSpc>
            </a:pPr>
            <a:r>
              <a:rPr lang="en-US" sz="12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App Tampering</a:t>
            </a:r>
            <a:endParaRPr lang="en-US" sz="12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723294" y="4114992"/>
            <a:ext cx="1668918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>
                <a:ea typeface="Verdana" pitchFamily="34" charset="0"/>
                <a:cs typeface="Verdana" pitchFamily="34" charset="0"/>
              </a:rPr>
              <a:t>Data in Transit:</a:t>
            </a:r>
            <a:endParaRPr lang="en-US" sz="16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7173381" y="5884519"/>
            <a:ext cx="1844543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Vulnerable Areas</a:t>
            </a:r>
            <a:endParaRPr lang="en-US" sz="1600" dirty="0"/>
          </a:p>
        </p:txBody>
      </p:sp>
      <p:sp>
        <p:nvSpPr>
          <p:cNvPr id="135" name="Rectangle 134"/>
          <p:cNvSpPr/>
          <p:nvPr/>
        </p:nvSpPr>
        <p:spPr bwMode="auto">
          <a:xfrm>
            <a:off x="6579549" y="5948550"/>
            <a:ext cx="609600" cy="228600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7210470" y="5545337"/>
            <a:ext cx="1788813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iMAS</a:t>
            </a:r>
            <a:endParaRPr lang="en-US" sz="1600" dirty="0"/>
          </a:p>
        </p:txBody>
      </p:sp>
      <p:sp>
        <p:nvSpPr>
          <p:cNvPr id="137" name="Rectangle 136"/>
          <p:cNvSpPr/>
          <p:nvPr/>
        </p:nvSpPr>
        <p:spPr bwMode="auto">
          <a:xfrm>
            <a:off x="6578558" y="5627465"/>
            <a:ext cx="609600" cy="228600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656370" y="5669914"/>
            <a:ext cx="174919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1000"/>
              </a:lnSpc>
              <a:spcAft>
                <a:spcPts val="600"/>
              </a:spcAft>
            </a:pPr>
            <a:r>
              <a:rPr lang="en-US" sz="1200" dirty="0" smtClean="0">
                <a:ea typeface="Verdana" pitchFamily="34" charset="0"/>
                <a:cs typeface="Verdana" pitchFamily="34" charset="0"/>
              </a:rPr>
              <a:t>Lightning Connector</a:t>
            </a:r>
          </a:p>
          <a:p>
            <a:pPr algn="l">
              <a:lnSpc>
                <a:spcPts val="1000"/>
              </a:lnSpc>
              <a:spcAft>
                <a:spcPts val="600"/>
              </a:spcAft>
            </a:pPr>
            <a:endParaRPr lang="en-US" sz="1200" dirty="0" smtClean="0">
              <a:ea typeface="Verdana" pitchFamily="34" charset="0"/>
              <a:cs typeface="Verdana" pitchFamily="34" charset="0"/>
            </a:endParaRPr>
          </a:p>
          <a:p>
            <a:pPr algn="l">
              <a:lnSpc>
                <a:spcPts val="1000"/>
              </a:lnSpc>
              <a:spcAft>
                <a:spcPts val="600"/>
              </a:spcAft>
            </a:pPr>
            <a:r>
              <a:rPr lang="en-US" sz="1200" dirty="0" smtClean="0">
                <a:ea typeface="Verdana" pitchFamily="34" charset="0"/>
                <a:cs typeface="Verdana" pitchFamily="34" charset="0"/>
              </a:rPr>
              <a:t>MDM Remote Control</a:t>
            </a:r>
            <a:endParaRPr lang="en-US" sz="12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26" name="5-Point Star 125"/>
          <p:cNvSpPr/>
          <p:nvPr/>
        </p:nvSpPr>
        <p:spPr>
          <a:xfrm>
            <a:off x="8052759" y="3457594"/>
            <a:ext cx="287494" cy="234864"/>
          </a:xfrm>
          <a:prstGeom prst="star5">
            <a:avLst/>
          </a:prstGeom>
          <a:solidFill>
            <a:schemeClr val="tx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43" name="5-Point Star 142"/>
          <p:cNvSpPr/>
          <p:nvPr/>
        </p:nvSpPr>
        <p:spPr>
          <a:xfrm>
            <a:off x="7991409" y="2834827"/>
            <a:ext cx="287494" cy="234864"/>
          </a:xfrm>
          <a:prstGeom prst="star5">
            <a:avLst/>
          </a:prstGeom>
          <a:solidFill>
            <a:schemeClr val="tx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46" name="5-Point Star 145"/>
          <p:cNvSpPr/>
          <p:nvPr/>
        </p:nvSpPr>
        <p:spPr>
          <a:xfrm>
            <a:off x="6131812" y="4222178"/>
            <a:ext cx="287494" cy="234864"/>
          </a:xfrm>
          <a:prstGeom prst="star5">
            <a:avLst/>
          </a:prstGeom>
          <a:solidFill>
            <a:schemeClr val="tx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47" name="5-Point Star 146"/>
          <p:cNvSpPr/>
          <p:nvPr/>
        </p:nvSpPr>
        <p:spPr>
          <a:xfrm>
            <a:off x="4205467" y="5506901"/>
            <a:ext cx="287494" cy="234864"/>
          </a:xfrm>
          <a:prstGeom prst="star5">
            <a:avLst/>
          </a:prstGeom>
          <a:solidFill>
            <a:schemeClr val="tx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48" name="5-Point Star 147"/>
          <p:cNvSpPr/>
          <p:nvPr/>
        </p:nvSpPr>
        <p:spPr>
          <a:xfrm>
            <a:off x="6768558" y="6230515"/>
            <a:ext cx="287494" cy="234864"/>
          </a:xfrm>
          <a:prstGeom prst="star5">
            <a:avLst/>
          </a:prstGeom>
          <a:solidFill>
            <a:schemeClr val="tx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7216329" y="6150180"/>
            <a:ext cx="1788813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Future Research</a:t>
            </a:r>
            <a:endParaRPr lang="en-US" sz="1600" dirty="0"/>
          </a:p>
        </p:txBody>
      </p:sp>
      <p:sp>
        <p:nvSpPr>
          <p:cNvPr id="15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51217" y="93452"/>
            <a:ext cx="495766" cy="180918"/>
          </a:xfrm>
        </p:spPr>
        <p:txBody>
          <a:bodyPr/>
          <a:lstStyle/>
          <a:p>
            <a:fld id="{CA538793-F95B-4CFC-9A87-DBAD57B24C1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964" y="4466837"/>
            <a:ext cx="1321825" cy="24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327" y="4772896"/>
            <a:ext cx="3039898" cy="57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1706" y="6632675"/>
            <a:ext cx="7556739" cy="286239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2013 The MITRE Corporation. All rights reserved. 	</a:t>
            </a:r>
            <a:r>
              <a:rPr lang="en-US" b="0" dirty="0" smtClean="0">
                <a:solidFill>
                  <a:schemeClr val="tx1"/>
                </a:solidFill>
                <a:latin typeface="Arial" charset="0"/>
              </a:rPr>
              <a:t>Approved for Public Release: Case #13-2148</a:t>
            </a:r>
            <a:endParaRPr lang="en-US" b="0" dirty="0" smtClean="0"/>
          </a:p>
          <a:p>
            <a:pPr algn="l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94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Security Controls</a:t>
            </a:r>
            <a:br>
              <a:rPr lang="en-US" dirty="0" smtClean="0"/>
            </a:br>
            <a:r>
              <a:rPr lang="en-US" sz="2200" dirty="0" smtClean="0"/>
              <a:t>Breakout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47800"/>
            <a:ext cx="6762751" cy="4678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2"/>
              </a:rPr>
              <a:t>Passcode Check</a:t>
            </a:r>
            <a:endParaRPr lang="en-US" dirty="0" smtClean="0"/>
          </a:p>
          <a:p>
            <a:pPr lvl="1"/>
            <a:r>
              <a:rPr lang="en-US" dirty="0" smtClean="0"/>
              <a:t>Programmatic library and method to enforce complex device passcode use</a:t>
            </a:r>
          </a:p>
          <a:p>
            <a:pPr lvl="1"/>
            <a:r>
              <a:rPr lang="en-US" dirty="0" smtClean="0"/>
              <a:t>When in place, extends jailbreak bruteforce passcode guessing duration to years from minutes</a:t>
            </a:r>
          </a:p>
          <a:p>
            <a:r>
              <a:rPr lang="en-US" dirty="0" smtClean="0">
                <a:hlinkClick r:id="rId3"/>
              </a:rPr>
              <a:t>App-Password</a:t>
            </a:r>
            <a:endParaRPr lang="en-US" dirty="0" smtClean="0"/>
          </a:p>
          <a:p>
            <a:pPr lvl="1"/>
            <a:r>
              <a:rPr lang="en-US" dirty="0"/>
              <a:t>Secure, simple, user </a:t>
            </a:r>
            <a:r>
              <a:rPr lang="en-US" dirty="0" smtClean="0"/>
              <a:t>resettable </a:t>
            </a:r>
            <a:r>
              <a:rPr lang="en-US" dirty="0"/>
              <a:t>password to protect </a:t>
            </a:r>
            <a:r>
              <a:rPr lang="en-US" dirty="0" smtClean="0"/>
              <a:t>access to an application and its data</a:t>
            </a:r>
          </a:p>
          <a:p>
            <a:pPr lvl="1"/>
            <a:r>
              <a:rPr lang="en-US" dirty="0" smtClean="0"/>
              <a:t>App level authentication enhances defense in depth</a:t>
            </a:r>
          </a:p>
          <a:p>
            <a:pPr lvl="1"/>
            <a:r>
              <a:rPr lang="en-US" dirty="0" smtClean="0"/>
              <a:t>Rotating keypad</a:t>
            </a:r>
          </a:p>
          <a:p>
            <a:r>
              <a:rPr lang="en-US" dirty="0" smtClean="0">
                <a:hlinkClick r:id="rId4"/>
              </a:rPr>
              <a:t>Encrypted-core-data</a:t>
            </a:r>
            <a:endParaRPr lang="en-US" dirty="0" smtClean="0"/>
          </a:p>
          <a:p>
            <a:pPr lvl="1"/>
            <a:r>
              <a:rPr lang="en-US" dirty="0" smtClean="0"/>
              <a:t>iOS CoreData </a:t>
            </a:r>
            <a:r>
              <a:rPr lang="en-US" dirty="0"/>
              <a:t>encrypted SQLite store using </a:t>
            </a:r>
            <a:r>
              <a:rPr lang="en-US" dirty="0" smtClean="0"/>
              <a:t>SQLCipher</a:t>
            </a:r>
          </a:p>
          <a:p>
            <a:pPr lvl="1"/>
            <a:r>
              <a:rPr lang="en-US" dirty="0" smtClean="0"/>
              <a:t>iMAS has made it easy for developers to incorporate a secure SQL DB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538793-F95B-4CFC-9A87-DBAD57B24C1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098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085850"/>
            <a:ext cx="1981200" cy="136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Login example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698" y="2829085"/>
            <a:ext cx="1323975" cy="199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github.com/project-imas/encrypted-core-data/blob/master/diagram.jpg?raw=true">
            <a:hlinkClick r:id="rId4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1" y="4899050"/>
            <a:ext cx="1860548" cy="161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1706" y="6530196"/>
            <a:ext cx="7556739" cy="286239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2013 The MITRE Corporation. All rights reserved. 	</a:t>
            </a:r>
            <a:r>
              <a:rPr lang="en-US" b="0" dirty="0" smtClean="0">
                <a:solidFill>
                  <a:schemeClr val="tx1"/>
                </a:solidFill>
                <a:latin typeface="Arial" charset="0"/>
              </a:rPr>
              <a:t>Approved for Public Release: Case #13-2148</a:t>
            </a:r>
            <a:endParaRPr lang="en-US" b="0" dirty="0" smtClean="0"/>
          </a:p>
          <a:p>
            <a:pPr algn="l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305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Security Controls</a:t>
            </a:r>
            <a:br>
              <a:rPr lang="en-US" dirty="0" smtClean="0"/>
            </a:br>
            <a:r>
              <a:rPr lang="en-US" sz="2200" dirty="0" smtClean="0"/>
              <a:t>Breakout (cont.)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6800850" cy="46783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Security-Check</a:t>
            </a:r>
            <a:endParaRPr lang="en-US" dirty="0" smtClean="0"/>
          </a:p>
          <a:p>
            <a:pPr lvl="1"/>
            <a:r>
              <a:rPr lang="en-US" dirty="0" smtClean="0"/>
              <a:t>Application </a:t>
            </a:r>
            <a:r>
              <a:rPr lang="en-US" dirty="0"/>
              <a:t>level, attached debug detect </a:t>
            </a:r>
            <a:r>
              <a:rPr lang="en-US" dirty="0" smtClean="0"/>
              <a:t>                  and </a:t>
            </a:r>
            <a:r>
              <a:rPr lang="en-US" dirty="0"/>
              <a:t>jailbreak </a:t>
            </a:r>
            <a:r>
              <a:rPr lang="en-US" dirty="0" smtClean="0"/>
              <a:t>testing</a:t>
            </a:r>
          </a:p>
          <a:p>
            <a:pPr lvl="1"/>
            <a:r>
              <a:rPr lang="en-US" dirty="0" smtClean="0"/>
              <a:t>iMAS added extensive anti-forensic               techniques to this library including; C macro functions, nameless function blocks, callback based, easy thread spawn for continuous checking.  </a:t>
            </a:r>
          </a:p>
          <a:p>
            <a:r>
              <a:rPr lang="en-US" dirty="0" smtClean="0">
                <a:hlinkClick r:id="rId3"/>
              </a:rPr>
              <a:t>Secure Foundation</a:t>
            </a:r>
            <a:endParaRPr lang="en-US" dirty="0" smtClean="0"/>
          </a:p>
          <a:p>
            <a:pPr lvl="1"/>
            <a:r>
              <a:rPr lang="en-US" dirty="0" smtClean="0"/>
              <a:t>OpenSSL based secure components enabling application authentication, secure file storage,        and app level file-based keychain</a:t>
            </a:r>
          </a:p>
          <a:p>
            <a:pPr lvl="1"/>
            <a:r>
              <a:rPr lang="en-US" dirty="0" smtClean="0"/>
              <a:t>iMAS alternative to Apple provided crypto support</a:t>
            </a:r>
          </a:p>
          <a:p>
            <a:r>
              <a:rPr lang="en-US" dirty="0" err="1" smtClean="0">
                <a:hlinkClick r:id="rId4"/>
              </a:rPr>
              <a:t>iOS</a:t>
            </a:r>
            <a:r>
              <a:rPr lang="en-US" dirty="0" smtClean="0">
                <a:hlinkClick r:id="rId4"/>
              </a:rPr>
              <a:t> </a:t>
            </a:r>
            <a:r>
              <a:rPr lang="en-US" dirty="0" err="1" smtClean="0">
                <a:hlinkClick r:id="rId4"/>
              </a:rPr>
              <a:t>OpenSSL</a:t>
            </a:r>
            <a:r>
              <a:rPr lang="en-US" dirty="0" smtClean="0">
                <a:hlinkClick r:id="rId4"/>
              </a:rPr>
              <a:t> FIPS</a:t>
            </a:r>
            <a:endParaRPr lang="en-US" dirty="0" smtClean="0"/>
          </a:p>
          <a:p>
            <a:pPr lvl="1"/>
            <a:r>
              <a:rPr lang="en-US" dirty="0" smtClean="0"/>
              <a:t>FIPS compliant </a:t>
            </a:r>
            <a:r>
              <a:rPr lang="en-US" dirty="0" err="1" smtClean="0"/>
              <a:t>openSSL</a:t>
            </a:r>
            <a:r>
              <a:rPr lang="en-US" dirty="0" smtClean="0"/>
              <a:t> drop-in ready for </a:t>
            </a:r>
            <a:r>
              <a:rPr lang="en-US" dirty="0" err="1" smtClean="0"/>
              <a:t>iOS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538793-F95B-4CFC-9A87-DBAD57B24C1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122" name="Picture 2" descr="https://github.com/project-imas/security-check/raw/master/security-check.jpg">
            <a:hlinkClick r:id="rId2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341" y="1476375"/>
            <a:ext cx="2999840" cy="130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04" y="3876674"/>
            <a:ext cx="2415302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1706" y="6530196"/>
            <a:ext cx="7556739" cy="286239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2013 The MITRE Corporation. All rights reserved. 	</a:t>
            </a:r>
            <a:r>
              <a:rPr lang="en-US" b="0" dirty="0" smtClean="0">
                <a:solidFill>
                  <a:schemeClr val="tx1"/>
                </a:solidFill>
                <a:latin typeface="Arial" charset="0"/>
              </a:rPr>
              <a:t>Approved for Public Release: Case #13-2148</a:t>
            </a:r>
            <a:endParaRPr lang="en-US" b="0" dirty="0" smtClean="0"/>
          </a:p>
          <a:p>
            <a:pPr algn="l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795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Security Controls</a:t>
            </a:r>
            <a:br>
              <a:rPr lang="en-US" dirty="0" smtClean="0"/>
            </a:br>
            <a:r>
              <a:rPr lang="en-US" sz="2200" dirty="0" smtClean="0"/>
              <a:t>Breakout (cont.)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6800850" cy="4678363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Memory-Security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Provides a set of tools for memory regions or individual variables </a:t>
            </a:r>
          </a:p>
          <a:p>
            <a:pPr lvl="1"/>
            <a:r>
              <a:rPr lang="en-US" dirty="0" smtClean="0"/>
              <a:t>Securing through </a:t>
            </a:r>
            <a:r>
              <a:rPr lang="en-US" dirty="0"/>
              <a:t>encryption</a:t>
            </a:r>
          </a:p>
          <a:p>
            <a:pPr lvl="1"/>
            <a:r>
              <a:rPr lang="en-US" dirty="0"/>
              <a:t>Clearing and zeroing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sections overwritten </a:t>
            </a:r>
            <a:r>
              <a:rPr lang="en-US" dirty="0" smtClean="0"/>
              <a:t>either </a:t>
            </a:r>
            <a:r>
              <a:rPr lang="en-US" dirty="0"/>
              <a:t>with an encrypted version or null </a:t>
            </a:r>
            <a:r>
              <a:rPr lang="en-US" dirty="0" smtClean="0"/>
              <a:t>bytes</a:t>
            </a:r>
          </a:p>
          <a:p>
            <a:pPr lvl="2"/>
            <a:r>
              <a:rPr lang="en-US" dirty="0" smtClean="0"/>
              <a:t>Automatic on App exit</a:t>
            </a:r>
            <a:endParaRPr lang="en-US" dirty="0"/>
          </a:p>
          <a:p>
            <a:pPr lvl="1"/>
            <a:r>
              <a:rPr lang="en-US" dirty="0"/>
              <a:t>Anti-tamper with checksum</a:t>
            </a:r>
          </a:p>
          <a:p>
            <a:pPr lvl="2"/>
            <a:r>
              <a:rPr lang="en-US" dirty="0"/>
              <a:t>For validating </a:t>
            </a:r>
            <a:r>
              <a:rPr lang="en-US" dirty="0" smtClean="0"/>
              <a:t>secure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538793-F95B-4CFC-9A87-DBAD57B24C1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1600200"/>
            <a:ext cx="20193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1706" y="6530196"/>
            <a:ext cx="7556739" cy="286239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2013 The MITRE Corporation. All rights reserved. 	</a:t>
            </a:r>
            <a:r>
              <a:rPr lang="en-US" b="0" dirty="0" smtClean="0">
                <a:solidFill>
                  <a:schemeClr val="tx1"/>
                </a:solidFill>
                <a:latin typeface="Arial" charset="0"/>
              </a:rPr>
              <a:t>Approved for Public Release: Case #13-2148</a:t>
            </a:r>
            <a:endParaRPr lang="en-US" b="0" dirty="0" smtClean="0"/>
          </a:p>
          <a:p>
            <a:pPr algn="l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979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Controls</a:t>
            </a:r>
            <a:br>
              <a:rPr lang="en-US" dirty="0"/>
            </a:br>
            <a:r>
              <a:rPr lang="en-US" sz="2200" dirty="0"/>
              <a:t>Breakout (cont</a:t>
            </a:r>
            <a:r>
              <a:rPr lang="en-US" sz="2200" dirty="0" smtClean="0"/>
              <a:t>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145" y="1447800"/>
            <a:ext cx="8615855" cy="5016062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smtClean="0">
                <a:hlinkClick r:id="rId2"/>
              </a:rPr>
              <a:t>Forced-inlining with Objective C</a:t>
            </a:r>
            <a:endParaRPr lang="en-US" sz="2400" dirty="0" smtClean="0"/>
          </a:p>
          <a:p>
            <a:endParaRPr lang="en-US" dirty="0" smtClean="0"/>
          </a:p>
          <a:p>
            <a:r>
              <a:rPr lang="en-US" dirty="0" smtClean="0"/>
              <a:t>Inlining </a:t>
            </a:r>
            <a:r>
              <a:rPr lang="en-US" dirty="0"/>
              <a:t>is considered an optimization technique. Using it for security requires compiler specific </a:t>
            </a:r>
            <a:r>
              <a:rPr lang="en-US" dirty="0" smtClean="0"/>
              <a:t>knowledge</a:t>
            </a:r>
            <a:endParaRPr lang="en-US" dirty="0"/>
          </a:p>
          <a:p>
            <a:pPr lvl="1"/>
            <a:r>
              <a:rPr lang="en-US" dirty="0"/>
              <a:t>Both Apple’s LLVM compiler and GNU’s GCC LLVM compiler honor the same set of directives and </a:t>
            </a:r>
            <a:r>
              <a:rPr lang="en-US" dirty="0" smtClean="0"/>
              <a:t>flags </a:t>
            </a:r>
            <a:endParaRPr lang="en-US" dirty="0"/>
          </a:p>
          <a:p>
            <a:pPr lvl="1"/>
            <a:r>
              <a:rPr lang="en-US" dirty="0"/>
              <a:t>GCC has the benefit of broader community that has documented </a:t>
            </a:r>
            <a:r>
              <a:rPr lang="en-US" dirty="0" smtClean="0"/>
              <a:t>quirks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always_inline</a:t>
            </a:r>
            <a:r>
              <a:rPr lang="en-US" dirty="0" smtClean="0"/>
              <a:t> </a:t>
            </a:r>
            <a:r>
              <a:rPr lang="en-US" dirty="0"/>
              <a:t>directive will force functions to be inlined in </a:t>
            </a:r>
            <a:r>
              <a:rPr lang="en-US" dirty="0" smtClean="0"/>
              <a:t>binary output, </a:t>
            </a:r>
            <a:r>
              <a:rPr lang="en-US" dirty="0"/>
              <a:t>provided the compiler flags are appropriately </a:t>
            </a:r>
            <a:r>
              <a:rPr lang="en-US" dirty="0" smtClean="0"/>
              <a:t>set</a:t>
            </a:r>
            <a:endParaRPr lang="en-US" dirty="0"/>
          </a:p>
          <a:p>
            <a:pPr lvl="1"/>
            <a:r>
              <a:rPr lang="en-US" dirty="0"/>
              <a:t>Example: inline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debug_check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()__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attribute__((always_inline));</a:t>
            </a:r>
          </a:p>
          <a:p>
            <a:pPr lvl="1"/>
            <a:r>
              <a:rPr lang="en-US" dirty="0"/>
              <a:t>Only needed on function declarations, and not </a:t>
            </a:r>
            <a:r>
              <a:rPr lang="en-US" dirty="0" smtClean="0"/>
              <a:t>implementations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Safest </a:t>
            </a:r>
            <a:r>
              <a:rPr lang="en-US" dirty="0"/>
              <a:t>to use optimization at the lowest level (-O1</a:t>
            </a:r>
            <a:r>
              <a:rPr lang="en-US" dirty="0" smtClean="0"/>
              <a:t>)  </a:t>
            </a:r>
            <a:endParaRPr lang="en-US" dirty="0"/>
          </a:p>
          <a:p>
            <a:pPr lvl="1"/>
            <a:r>
              <a:rPr lang="en-US" dirty="0" smtClean="0"/>
              <a:t>Not setting optimization </a:t>
            </a:r>
            <a:r>
              <a:rPr lang="en-US" dirty="0"/>
              <a:t>will remove inline functions</a:t>
            </a:r>
          </a:p>
          <a:p>
            <a:pPr lvl="1"/>
            <a:r>
              <a:rPr lang="en-US" dirty="0"/>
              <a:t>Difficult to reason what higher optimizations are doing (-O3 and above)</a:t>
            </a:r>
          </a:p>
          <a:p>
            <a:endParaRPr lang="en-US" dirty="0" smtClean="0"/>
          </a:p>
          <a:p>
            <a:r>
              <a:rPr lang="en-US" dirty="0" smtClean="0"/>
              <a:t>Inline </a:t>
            </a:r>
            <a:r>
              <a:rPr lang="en-US" dirty="0"/>
              <a:t>functions have a compiler limited size, must explicitly set the size as a compiler flag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(-finline-limit) </a:t>
            </a:r>
            <a:r>
              <a:rPr lang="en-US" dirty="0"/>
              <a:t>to ensure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always_inline</a:t>
            </a:r>
            <a:r>
              <a:rPr lang="en-US" dirty="0"/>
              <a:t> is </a:t>
            </a:r>
            <a:r>
              <a:rPr lang="en-US" dirty="0" smtClean="0"/>
              <a:t>honored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538793-F95B-4CFC-9A87-DBAD57B24C1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2013 The MITRE Corporation. All rights reserved. 	</a:t>
            </a:r>
            <a:r>
              <a:rPr lang="en-US" b="0" smtClean="0">
                <a:solidFill>
                  <a:schemeClr val="tx1"/>
                </a:solidFill>
                <a:latin typeface="Arial" charset="0"/>
              </a:rPr>
              <a:t>Approved for Public Release: Case #13-2148</a:t>
            </a:r>
            <a:endParaRPr lang="en-US" b="0" smtClean="0"/>
          </a:p>
          <a:p>
            <a:pPr algn="l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093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iMAS Availability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698" y="1320568"/>
            <a:ext cx="8229600" cy="4678363"/>
          </a:xfrm>
        </p:spPr>
        <p:txBody>
          <a:bodyPr/>
          <a:lstStyle/>
          <a:p>
            <a:r>
              <a:rPr lang="en-US" dirty="0" smtClean="0"/>
              <a:t>Available Today on github</a:t>
            </a:r>
          </a:p>
          <a:p>
            <a:pPr>
              <a:spcAft>
                <a:spcPts val="0"/>
              </a:spcAft>
            </a:pPr>
            <a:endParaRPr lang="en-US" dirty="0"/>
          </a:p>
          <a:p>
            <a:pPr>
              <a:spcAft>
                <a:spcPts val="0"/>
              </a:spcAft>
            </a:pPr>
            <a:endParaRPr lang="en-US" dirty="0" smtClean="0"/>
          </a:p>
          <a:p>
            <a:pPr>
              <a:spcAft>
                <a:spcPts val="0"/>
              </a:spcAft>
            </a:pPr>
            <a:endParaRPr lang="en-US" dirty="0" smtClean="0"/>
          </a:p>
          <a:p>
            <a:endParaRPr lang="en-US" dirty="0"/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/>
              <a:t>Oct - Dec 2013: Active Research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Future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59106" y="1736710"/>
            <a:ext cx="1126261" cy="468172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6406" y="2213816"/>
            <a:ext cx="1523383" cy="438185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9" name="Rectangle 9"/>
          <p:cNvSpPr>
            <a:spLocks/>
          </p:cNvSpPr>
          <p:nvPr/>
        </p:nvSpPr>
        <p:spPr bwMode="auto">
          <a:xfrm>
            <a:off x="734758" y="2221496"/>
            <a:ext cx="1505276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ts val="1600"/>
              </a:lnSpc>
            </a:pPr>
            <a:r>
              <a:rPr lang="en-US" sz="12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Secure Foundation OpenSSL</a:t>
            </a:r>
            <a:endParaRPr lang="en-US" sz="12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>
            <a:off x="817629" y="1735813"/>
            <a:ext cx="1067738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ts val="1600"/>
              </a:lnSpc>
            </a:pPr>
            <a:r>
              <a:rPr lang="en-US" sz="12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AppPassword</a:t>
            </a:r>
            <a:endParaRPr lang="en-US" sz="12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85366" y="1736710"/>
            <a:ext cx="1192657" cy="468172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1885367" y="1822985"/>
            <a:ext cx="1185341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ts val="800"/>
              </a:lnSpc>
              <a:spcAft>
                <a:spcPts val="0"/>
              </a:spcAft>
            </a:pPr>
            <a:r>
              <a:rPr lang="en-US" sz="1200" dirty="0" smtClean="0">
                <a:ea typeface="Gill Sans" charset="0"/>
                <a:cs typeface="Gill Sans" charset="0"/>
              </a:rPr>
              <a:t>Passcode</a:t>
            </a:r>
            <a:endParaRPr lang="en-US" sz="1200" dirty="0">
              <a:ea typeface="Gill Sans" charset="0"/>
              <a:cs typeface="Gill Sans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Check</a:t>
            </a:r>
          </a:p>
          <a:p>
            <a:pPr>
              <a:lnSpc>
                <a:spcPts val="800"/>
              </a:lnSpc>
              <a:spcAft>
                <a:spcPts val="0"/>
              </a:spcAft>
            </a:pPr>
            <a:endParaRPr lang="en-US" sz="1200" dirty="0" smtClean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78023" y="1736710"/>
            <a:ext cx="1192657" cy="468172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4" name="Rectangle 9"/>
          <p:cNvSpPr>
            <a:spLocks/>
          </p:cNvSpPr>
          <p:nvPr/>
        </p:nvSpPr>
        <p:spPr bwMode="auto">
          <a:xfrm>
            <a:off x="3086020" y="1817692"/>
            <a:ext cx="1185341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ts val="800"/>
              </a:lnSpc>
              <a:spcAft>
                <a:spcPts val="0"/>
              </a:spcAft>
            </a:pPr>
            <a:r>
              <a:rPr lang="en-US" sz="12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Security-Check</a:t>
            </a:r>
          </a:p>
          <a:p>
            <a:pPr>
              <a:lnSpc>
                <a:spcPts val="800"/>
              </a:lnSpc>
              <a:spcAft>
                <a:spcPts val="0"/>
              </a:spcAft>
            </a:pPr>
            <a:endParaRPr lang="en-US" sz="1200" dirty="0" smtClean="0">
              <a:solidFill>
                <a:schemeClr val="tx1"/>
              </a:solidFill>
              <a:ea typeface="Gill Sans" charset="0"/>
              <a:cs typeface="Gill Sans" charset="0"/>
            </a:endParaRPr>
          </a:p>
          <a:p>
            <a:pPr>
              <a:lnSpc>
                <a:spcPts val="800"/>
              </a:lnSpc>
            </a:pPr>
            <a:r>
              <a:rPr lang="en-US" sz="800" dirty="0" smtClean="0">
                <a:ea typeface="Gill Sans" charset="0"/>
                <a:cs typeface="Gill Sans" charset="0"/>
              </a:rPr>
              <a:t>Jailbreak / debugger attach</a:t>
            </a:r>
            <a:endParaRPr lang="en-US" sz="8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274110" y="1736710"/>
            <a:ext cx="1192657" cy="468172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4281426" y="1808963"/>
            <a:ext cx="1185341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Encrypted Core Data</a:t>
            </a:r>
          </a:p>
          <a:p>
            <a:pPr>
              <a:lnSpc>
                <a:spcPts val="800"/>
              </a:lnSpc>
              <a:spcAft>
                <a:spcPts val="0"/>
              </a:spcAft>
            </a:pPr>
            <a:endParaRPr lang="en-US" sz="1200" dirty="0" smtClean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76948" y="4134270"/>
            <a:ext cx="1126261" cy="468172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819569" y="4172839"/>
            <a:ext cx="1067738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ts val="1600"/>
              </a:lnSpc>
            </a:pPr>
            <a:r>
              <a:rPr lang="en-US" sz="12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AppIntegrity Check</a:t>
            </a:r>
            <a:endParaRPr lang="en-US" sz="12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234786" y="4146987"/>
            <a:ext cx="1192657" cy="468172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20" name="Rectangle 9"/>
          <p:cNvSpPr>
            <a:spLocks/>
          </p:cNvSpPr>
          <p:nvPr/>
        </p:nvSpPr>
        <p:spPr bwMode="auto">
          <a:xfrm>
            <a:off x="3234787" y="4240924"/>
            <a:ext cx="1185341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 dirty="0" smtClean="0">
                <a:ea typeface="Gill Sans" charset="0"/>
                <a:cs typeface="Gill Sans" charset="0"/>
              </a:rPr>
              <a:t>Secure MDM Remote Control</a:t>
            </a:r>
            <a:endParaRPr lang="en-US" sz="1200" dirty="0">
              <a:ea typeface="Gill Sans" charset="0"/>
              <a:cs typeface="Gill Sans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en-US" sz="1200" dirty="0" smtClean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43749" y="5337790"/>
            <a:ext cx="1192657" cy="468172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22" name="Rectangle 9"/>
          <p:cNvSpPr>
            <a:spLocks/>
          </p:cNvSpPr>
          <p:nvPr/>
        </p:nvSpPr>
        <p:spPr bwMode="auto">
          <a:xfrm>
            <a:off x="751746" y="5416909"/>
            <a:ext cx="1185341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Encrypted RAM Disk</a:t>
            </a:r>
            <a:endParaRPr lang="en-US" sz="8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976675" y="4148953"/>
            <a:ext cx="1192657" cy="474482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26" name="Rectangle 9"/>
          <p:cNvSpPr>
            <a:spLocks/>
          </p:cNvSpPr>
          <p:nvPr/>
        </p:nvSpPr>
        <p:spPr bwMode="auto">
          <a:xfrm>
            <a:off x="1983989" y="4169709"/>
            <a:ext cx="1185341" cy="37332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ts val="1200"/>
              </a:lnSpc>
              <a:spcAft>
                <a:spcPts val="0"/>
              </a:spcAft>
            </a:pPr>
            <a:endParaRPr lang="en-US" sz="1200" dirty="0" smtClean="0">
              <a:solidFill>
                <a:schemeClr val="tx1"/>
              </a:solidFill>
              <a:ea typeface="Gill Sans" charset="0"/>
              <a:cs typeface="Gill Sans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Encrypted Code Modules (ECM)</a:t>
            </a:r>
          </a:p>
          <a:p>
            <a:pPr>
              <a:lnSpc>
                <a:spcPts val="800"/>
              </a:lnSpc>
              <a:spcAft>
                <a:spcPts val="0"/>
              </a:spcAft>
            </a:pPr>
            <a:endParaRPr lang="en-US" sz="1200" dirty="0" smtClean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282924" y="2212870"/>
            <a:ext cx="1167654" cy="438185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44" name="Rectangle 9"/>
          <p:cNvSpPr>
            <a:spLocks/>
          </p:cNvSpPr>
          <p:nvPr/>
        </p:nvSpPr>
        <p:spPr bwMode="auto">
          <a:xfrm>
            <a:off x="2261275" y="2220550"/>
            <a:ext cx="1258313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ts val="1600"/>
              </a:lnSpc>
            </a:pPr>
            <a:r>
              <a:rPr lang="en-US" sz="12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OpenSSL FIPS</a:t>
            </a:r>
            <a:endParaRPr lang="en-US" sz="12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74836" y="3102420"/>
            <a:ext cx="1722199" cy="601877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47" name="Rectangle 9"/>
          <p:cNvSpPr>
            <a:spLocks/>
          </p:cNvSpPr>
          <p:nvPr/>
        </p:nvSpPr>
        <p:spPr bwMode="auto">
          <a:xfrm>
            <a:off x="974603" y="3411309"/>
            <a:ext cx="1185341" cy="30093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iMAS</a:t>
            </a:r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54" y="2796892"/>
            <a:ext cx="1638300" cy="61912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Content Placeholder 2"/>
          <p:cNvSpPr txBox="1">
            <a:spLocks/>
          </p:cNvSpPr>
          <p:nvPr/>
        </p:nvSpPr>
        <p:spPr>
          <a:xfrm>
            <a:off x="6138590" y="1612521"/>
            <a:ext cx="2311431" cy="20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1775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000" b="1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  <a:lvl2pPr marL="515938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2pPr>
            <a:lvl3pPr marL="747713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</a:pPr>
            <a:r>
              <a:rPr lang="en-US" sz="1100" dirty="0" smtClean="0"/>
              <a:t>App authentication</a:t>
            </a:r>
          </a:p>
          <a:p>
            <a:pPr fontAlgn="auto">
              <a:lnSpc>
                <a:spcPct val="100000"/>
              </a:lnSpc>
            </a:pPr>
            <a:r>
              <a:rPr lang="en-US" sz="1100" dirty="0" smtClean="0"/>
              <a:t>Encrypted SQLite</a:t>
            </a:r>
          </a:p>
          <a:p>
            <a:pPr fontAlgn="auto">
              <a:lnSpc>
                <a:spcPct val="100000"/>
              </a:lnSpc>
            </a:pPr>
            <a:r>
              <a:rPr lang="en-US" sz="1100" dirty="0" smtClean="0"/>
              <a:t>Data at rest protection</a:t>
            </a:r>
          </a:p>
          <a:p>
            <a:pPr fontAlgn="auto">
              <a:lnSpc>
                <a:spcPct val="100000"/>
              </a:lnSpc>
            </a:pPr>
            <a:r>
              <a:rPr lang="en-US" sz="1100" dirty="0" smtClean="0"/>
              <a:t>App at rest security</a:t>
            </a:r>
          </a:p>
          <a:p>
            <a:pPr fontAlgn="auto">
              <a:lnSpc>
                <a:spcPct val="100000"/>
              </a:lnSpc>
            </a:pPr>
            <a:r>
              <a:rPr lang="en-US" sz="1100" dirty="0" smtClean="0"/>
              <a:t>Device  Passcode check</a:t>
            </a:r>
          </a:p>
          <a:p>
            <a:pPr fontAlgn="auto">
              <a:lnSpc>
                <a:spcPct val="100000"/>
              </a:lnSpc>
            </a:pPr>
            <a:r>
              <a:rPr lang="en-US" sz="1100" dirty="0" smtClean="0"/>
              <a:t>Jailbreak detection</a:t>
            </a:r>
          </a:p>
          <a:p>
            <a:pPr fontAlgn="auto">
              <a:lnSpc>
                <a:spcPct val="100000"/>
              </a:lnSpc>
            </a:pPr>
            <a:r>
              <a:rPr lang="en-US" sz="1100" dirty="0" smtClean="0"/>
              <a:t>Debugger attach detect</a:t>
            </a:r>
          </a:p>
          <a:p>
            <a:pPr fontAlgn="auto">
              <a:lnSpc>
                <a:spcPct val="100000"/>
              </a:lnSpc>
            </a:pPr>
            <a:r>
              <a:rPr lang="en-US" sz="1100" dirty="0" smtClean="0"/>
              <a:t>FIPS compliance </a:t>
            </a:r>
            <a:r>
              <a:rPr lang="en-US" sz="1100" dirty="0" err="1" smtClean="0"/>
              <a:t>openSSL</a:t>
            </a:r>
            <a:endParaRPr lang="en-US" sz="1100" dirty="0" smtClean="0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5913313" y="1237648"/>
            <a:ext cx="2420434" cy="457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31775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000" b="1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  <a:lvl2pPr marL="515938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2pPr>
            <a:lvl3pPr marL="747713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buNone/>
            </a:pPr>
            <a:r>
              <a:rPr lang="en-US" dirty="0" smtClean="0"/>
              <a:t>Security Areas: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178" y="4637578"/>
            <a:ext cx="11620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178" y="5840831"/>
            <a:ext cx="11620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234" y="4634679"/>
            <a:ext cx="1190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284" y="5344381"/>
            <a:ext cx="11715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653" y="5165904"/>
            <a:ext cx="12001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759" y="5805962"/>
            <a:ext cx="11811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086" y="4299059"/>
            <a:ext cx="17049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" name="Straight Connector 60"/>
          <p:cNvCxnSpPr/>
          <p:nvPr/>
        </p:nvCxnSpPr>
        <p:spPr>
          <a:xfrm flipH="1">
            <a:off x="5936100" y="1371600"/>
            <a:ext cx="9524" cy="51548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ontent Placeholder 2"/>
          <p:cNvSpPr txBox="1">
            <a:spLocks/>
          </p:cNvSpPr>
          <p:nvPr/>
        </p:nvSpPr>
        <p:spPr>
          <a:xfrm>
            <a:off x="5895675" y="3681386"/>
            <a:ext cx="3172569" cy="886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1775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000" b="1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  <a:lvl2pPr marL="515938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2pPr>
            <a:lvl3pPr marL="747713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</a:pPr>
            <a:r>
              <a:rPr lang="en-US" sz="1600" dirty="0" smtClean="0"/>
              <a:t>Applicable OWASP Mobile Risks</a:t>
            </a:r>
            <a:r>
              <a:rPr lang="en-US" sz="1200" dirty="0" smtClean="0"/>
              <a:t> (6 out of 10)</a:t>
            </a:r>
            <a:endParaRPr lang="en-US" sz="1200" dirty="0"/>
          </a:p>
        </p:txBody>
      </p:sp>
      <p:sp>
        <p:nvSpPr>
          <p:cNvPr id="5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51217" y="76200"/>
            <a:ext cx="495766" cy="180918"/>
          </a:xfrm>
        </p:spPr>
        <p:txBody>
          <a:bodyPr/>
          <a:lstStyle/>
          <a:p>
            <a:fld id="{CA538793-F95B-4CFC-9A87-DBAD57B24C1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3" name="Footer Placeholder 4"/>
          <p:cNvSpPr txBox="1">
            <a:spLocks/>
          </p:cNvSpPr>
          <p:nvPr/>
        </p:nvSpPr>
        <p:spPr>
          <a:xfrm>
            <a:off x="491706" y="6530196"/>
            <a:ext cx="7556739" cy="28623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2013 The MITRE Corporation. All rights reserved. 	</a:t>
            </a:r>
            <a:r>
              <a:rPr lang="en-US" sz="800" b="0" dirty="0" smtClean="0"/>
              <a:t>Approved for Public Release: Case #13-2148</a:t>
            </a:r>
            <a:endParaRPr lang="en-US" sz="800" b="0" dirty="0"/>
          </a:p>
        </p:txBody>
      </p:sp>
      <p:sp>
        <p:nvSpPr>
          <p:cNvPr id="54" name="Rounded Rectangle 53"/>
          <p:cNvSpPr/>
          <p:nvPr/>
        </p:nvSpPr>
        <p:spPr>
          <a:xfrm>
            <a:off x="3456573" y="2213816"/>
            <a:ext cx="1192657" cy="430474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55" name="Rectangle 9"/>
          <p:cNvSpPr>
            <a:spLocks/>
          </p:cNvSpPr>
          <p:nvPr/>
        </p:nvSpPr>
        <p:spPr bwMode="auto">
          <a:xfrm>
            <a:off x="3456574" y="2270055"/>
            <a:ext cx="1185341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ts val="800"/>
              </a:lnSpc>
              <a:spcAft>
                <a:spcPts val="0"/>
              </a:spcAft>
            </a:pPr>
            <a:r>
              <a:rPr lang="en-US" sz="1200" dirty="0" smtClean="0">
                <a:ea typeface="Gill Sans" charset="0"/>
                <a:cs typeface="Gill Sans" charset="0"/>
              </a:rPr>
              <a:t>Forced-inlining</a:t>
            </a:r>
            <a:endParaRPr lang="en-US" sz="1200" dirty="0" smtClean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2685773" y="3139864"/>
            <a:ext cx="1192657" cy="468172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57" name="Rectangle 9"/>
          <p:cNvSpPr>
            <a:spLocks/>
          </p:cNvSpPr>
          <p:nvPr/>
        </p:nvSpPr>
        <p:spPr bwMode="auto">
          <a:xfrm>
            <a:off x="2685774" y="3233801"/>
            <a:ext cx="1185341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 dirty="0" smtClean="0">
                <a:ea typeface="Gill Sans" charset="0"/>
                <a:cs typeface="Gill Sans" charset="0"/>
              </a:rPr>
              <a:t>MDM Remote Control</a:t>
            </a:r>
            <a:endParaRPr lang="en-US" sz="1200" dirty="0">
              <a:ea typeface="Gill Sans" charset="0"/>
              <a:cs typeface="Gill Sans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en-US" sz="1200" dirty="0" smtClean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4658245" y="2216882"/>
            <a:ext cx="1192657" cy="430071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52" name="Rectangle 9"/>
          <p:cNvSpPr>
            <a:spLocks/>
          </p:cNvSpPr>
          <p:nvPr/>
        </p:nvSpPr>
        <p:spPr bwMode="auto">
          <a:xfrm>
            <a:off x="4680191" y="2236275"/>
            <a:ext cx="1185341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Memory Security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2017529" y="5343548"/>
            <a:ext cx="1192657" cy="468172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80" name="Rectangle 9"/>
          <p:cNvSpPr>
            <a:spLocks/>
          </p:cNvSpPr>
          <p:nvPr/>
        </p:nvSpPr>
        <p:spPr bwMode="auto">
          <a:xfrm>
            <a:off x="2025526" y="5422667"/>
            <a:ext cx="1185341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Dynamic App Bundling</a:t>
            </a:r>
            <a:endParaRPr lang="en-US" sz="8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3364427" y="5340271"/>
            <a:ext cx="1192657" cy="468172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82" name="Rectangle 9"/>
          <p:cNvSpPr>
            <a:spLocks/>
          </p:cNvSpPr>
          <p:nvPr/>
        </p:nvSpPr>
        <p:spPr bwMode="auto">
          <a:xfrm>
            <a:off x="3372424" y="5419390"/>
            <a:ext cx="1185341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Off-device Trust Check</a:t>
            </a:r>
            <a:endParaRPr lang="en-US" sz="8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798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29200" y="1295400"/>
            <a:ext cx="3810000" cy="5181600"/>
          </a:xfrm>
        </p:spPr>
        <p:txBody>
          <a:bodyPr/>
          <a:lstStyle/>
          <a:p>
            <a:r>
              <a:rPr lang="en-US" sz="1800" dirty="0" smtClean="0"/>
              <a:t>Not for profit, working in the public interest</a:t>
            </a:r>
            <a:endParaRPr lang="en-US" sz="1800" dirty="0"/>
          </a:p>
          <a:p>
            <a:endParaRPr lang="en-US" sz="1400" dirty="0" smtClean="0"/>
          </a:p>
          <a:p>
            <a:r>
              <a:rPr lang="en-US" sz="1800" dirty="0" smtClean="0"/>
              <a:t>MITRE does not manufacture products, enabling us to provide </a:t>
            </a:r>
            <a:r>
              <a:rPr lang="en-US" sz="1800" i="1" dirty="0" smtClean="0"/>
              <a:t>conflict-free guidance </a:t>
            </a:r>
          </a:p>
          <a:p>
            <a:endParaRPr lang="en-US" sz="1800" dirty="0" smtClean="0"/>
          </a:p>
          <a:p>
            <a:r>
              <a:rPr lang="en-US" sz="1800" dirty="0" smtClean="0"/>
              <a:t>MITRE operates several FFRDCs</a:t>
            </a:r>
          </a:p>
          <a:p>
            <a:pPr lvl="1"/>
            <a:r>
              <a:rPr lang="en-US" sz="1600" b="1" dirty="0" smtClean="0"/>
              <a:t>DoD, FAA, IRS, VA, DHS, U.S. Courts</a:t>
            </a:r>
          </a:p>
          <a:p>
            <a:endParaRPr lang="en-US" sz="1800" dirty="0" smtClean="0"/>
          </a:p>
          <a:p>
            <a:r>
              <a:rPr lang="en-US" sz="1800" dirty="0" smtClean="0"/>
              <a:t>MITRE invests in an independent R&amp;D (IR&amp;D) program to ‘look ahead’ for our sponsors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MITRE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37" y="1443182"/>
            <a:ext cx="447516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4"/>
          <p:cNvSpPr txBox="1">
            <a:spLocks/>
          </p:cNvSpPr>
          <p:nvPr/>
        </p:nvSpPr>
        <p:spPr>
          <a:xfrm>
            <a:off x="491706" y="6530196"/>
            <a:ext cx="7556739" cy="28623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2013 The MITRE Corporation. All rights reserved. 	</a:t>
            </a:r>
            <a:r>
              <a:rPr lang="en-US" sz="800" b="0" dirty="0" smtClean="0"/>
              <a:t>Approved for Public Release: Case #13-2148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3437783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495675"/>
            <a:ext cx="8229600" cy="2630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iMAS Deep Dive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538793-F95B-4CFC-9A87-DBAD57B24C1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2013 The MITRE Corporation. All rights reserved. 	</a:t>
            </a:r>
            <a:r>
              <a:rPr lang="en-US" b="0" dirty="0">
                <a:solidFill>
                  <a:schemeClr val="tx1"/>
                </a:solidFill>
                <a:latin typeface="Arial" charset="0"/>
              </a:rPr>
              <a:t>Approved for Public Release: Case #13-2148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29898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Security Check</a:t>
            </a:r>
            <a:br>
              <a:rPr lang="en-US" dirty="0" smtClean="0"/>
            </a:br>
            <a:r>
              <a:rPr lang="en-US" dirty="0" smtClean="0"/>
              <a:t>Deep Dive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4488611" cy="536958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Jailbreak and debug attach detection</a:t>
            </a:r>
          </a:p>
          <a:p>
            <a:r>
              <a:rPr lang="en-US" dirty="0" smtClean="0"/>
              <a:t>Two Interesting iMAS techniques</a:t>
            </a:r>
          </a:p>
          <a:p>
            <a:pPr marL="744538" lvl="1" indent="-457200">
              <a:buFont typeface="+mj-lt"/>
              <a:buAutoNum type="arabicPeriod"/>
            </a:pPr>
            <a:r>
              <a:rPr lang="en-US" dirty="0" err="1" smtClean="0"/>
              <a:t>Sysctl</a:t>
            </a:r>
            <a:endParaRPr lang="en-US" dirty="0" smtClean="0"/>
          </a:p>
          <a:p>
            <a:pPr lvl="2"/>
            <a:r>
              <a:rPr lang="en-US" dirty="0" smtClean="0"/>
              <a:t>Using </a:t>
            </a:r>
            <a:r>
              <a:rPr lang="en-US" dirty="0" err="1" smtClean="0"/>
              <a:t>sysctl</a:t>
            </a:r>
            <a:r>
              <a:rPr lang="en-US" dirty="0" smtClean="0"/>
              <a:t> call to detect if debugger is attached</a:t>
            </a:r>
          </a:p>
          <a:p>
            <a:pPr lvl="2"/>
            <a:r>
              <a:rPr lang="en-US" dirty="0" smtClean="0"/>
              <a:t>Forensically attacker can “catch” this and simply override to return false</a:t>
            </a:r>
          </a:p>
          <a:p>
            <a:pPr lvl="2"/>
            <a:r>
              <a:rPr lang="en-US" dirty="0" smtClean="0"/>
              <a:t>Instead, iMAS is making direct assembly call to read process flag directly</a:t>
            </a:r>
          </a:p>
          <a:p>
            <a:pPr marL="744538" lvl="1" indent="-457200">
              <a:buFont typeface="+mj-lt"/>
              <a:buAutoNum type="arabicPeriod"/>
            </a:pPr>
            <a:r>
              <a:rPr lang="en-US" dirty="0" smtClean="0"/>
              <a:t>LW Threads</a:t>
            </a:r>
          </a:p>
          <a:p>
            <a:pPr lvl="2"/>
            <a:r>
              <a:rPr lang="en-US" dirty="0" smtClean="0"/>
              <a:t>Making calls to JB and debugger detect repeatedly</a:t>
            </a:r>
          </a:p>
          <a:p>
            <a:r>
              <a:rPr lang="en-US" dirty="0" smtClean="0"/>
              <a:t>Both techniques are enormously more difficult to work around 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538793-F95B-4CFC-9A87-DBAD57B24C1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lnSpc>
                <a:spcPts val="12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2013 The MITRE Corporation. All rights reserved. 	</a:t>
            </a:r>
            <a:r>
              <a:rPr lang="en-US" b="0" dirty="0">
                <a:solidFill>
                  <a:schemeClr val="tx1"/>
                </a:solidFill>
                <a:latin typeface="Arial" charset="0"/>
              </a:rPr>
              <a:t>Approved for Public Release: Case #13-2148</a:t>
            </a:r>
            <a:endParaRPr lang="en-US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204" y="2369209"/>
            <a:ext cx="3676650" cy="444817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466" y="969214"/>
            <a:ext cx="4048125" cy="11239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054416" y="4688456"/>
            <a:ext cx="1314360" cy="284672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641" y="279175"/>
            <a:ext cx="640593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33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3093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Forced Inlining</a:t>
            </a:r>
            <a:br>
              <a:rPr lang="en-US" dirty="0" smtClean="0"/>
            </a:br>
            <a:r>
              <a:rPr lang="en-US" sz="2200" i="1" dirty="0"/>
              <a:t>Compromising Security Checks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538793-F95B-4CFC-9A87-DBAD57B24C1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2013 The MITRE Corporation. All rights reserved. 	</a:t>
            </a:r>
            <a:r>
              <a:rPr lang="en-US" b="0" smtClean="0">
                <a:solidFill>
                  <a:schemeClr val="tx1"/>
                </a:solidFill>
                <a:latin typeface="Arial" charset="0"/>
              </a:rPr>
              <a:t>Approved for Public Release: Case #13-2148</a:t>
            </a:r>
            <a:endParaRPr lang="en-US" b="0" smtClean="0"/>
          </a:p>
          <a:p>
            <a:pPr algn="l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48" y="1430103"/>
            <a:ext cx="8663152" cy="484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168" y="298318"/>
            <a:ext cx="6355496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880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Forced Inlining</a:t>
            </a:r>
            <a:br>
              <a:rPr lang="en-US" dirty="0" smtClean="0"/>
            </a:br>
            <a:r>
              <a:rPr lang="en-US" sz="2200" i="1" dirty="0" smtClean="0"/>
              <a:t>Inlining Compiled in</a:t>
            </a:r>
            <a:endParaRPr lang="en-US" sz="2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538793-F95B-4CFC-9A87-DBAD57B24C1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2013 The MITRE Corporation. All rights reserved. 	</a:t>
            </a:r>
            <a:r>
              <a:rPr lang="en-US" b="0" smtClean="0">
                <a:solidFill>
                  <a:schemeClr val="tx1"/>
                </a:solidFill>
                <a:latin typeface="Arial" charset="0"/>
              </a:rPr>
              <a:t>Approved for Public Release: Case #13-2148</a:t>
            </a:r>
            <a:endParaRPr lang="en-US" b="0" smtClean="0"/>
          </a:p>
          <a:p>
            <a:pPr algn="l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23" y="1340067"/>
            <a:ext cx="7571392" cy="508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706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Forced Inlining</a:t>
            </a:r>
            <a:br>
              <a:rPr lang="en-US" dirty="0"/>
            </a:br>
            <a:r>
              <a:rPr lang="en-US" sz="2200" i="1" dirty="0" smtClean="0"/>
              <a:t>Increases Exploit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538793-F95B-4CFC-9A87-DBAD57B24C1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2013 The MITRE Corporation. All rights reserved. 	</a:t>
            </a:r>
            <a:r>
              <a:rPr lang="en-US" b="0" smtClean="0">
                <a:solidFill>
                  <a:schemeClr val="tx1"/>
                </a:solidFill>
                <a:latin typeface="Arial" charset="0"/>
              </a:rPr>
              <a:t>Approved for Public Release: Case #13-2148</a:t>
            </a:r>
            <a:endParaRPr lang="en-US" b="0" smtClean="0"/>
          </a:p>
          <a:p>
            <a:pPr algn="l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39" y="1726451"/>
            <a:ext cx="3630013" cy="476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23" y="1726451"/>
            <a:ext cx="3971925" cy="475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616" y="1335926"/>
            <a:ext cx="63992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724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70173" y="1027544"/>
            <a:ext cx="3170099" cy="167268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l">
              <a:spcAft>
                <a:spcPts val="600"/>
              </a:spcAft>
              <a:buFont typeface="Arial"/>
              <a:buChar char="•"/>
            </a:pPr>
            <a:r>
              <a:rPr lang="en-US" sz="1200" dirty="0" smtClean="0">
                <a:ea typeface="Verdana" pitchFamily="34" charset="0"/>
                <a:cs typeface="Verdana" pitchFamily="34" charset="0"/>
              </a:rPr>
              <a:t>iMAS Possibilities:</a:t>
            </a:r>
          </a:p>
          <a:p>
            <a:pPr marL="742950" lvl="1" indent="-28575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200" dirty="0" smtClean="0">
                <a:ea typeface="Verdana" pitchFamily="34" charset="0"/>
                <a:cs typeface="Verdana" pitchFamily="34" charset="0"/>
              </a:rPr>
              <a:t>Single </a:t>
            </a:r>
            <a:r>
              <a:rPr lang="en-US" sz="1200" dirty="0">
                <a:ea typeface="Verdana" pitchFamily="34" charset="0"/>
                <a:cs typeface="Verdana" pitchFamily="34" charset="0"/>
              </a:rPr>
              <a:t>sign on </a:t>
            </a:r>
            <a:r>
              <a:rPr lang="en-US" sz="1200" dirty="0" smtClean="0">
                <a:ea typeface="Verdana" pitchFamily="34" charset="0"/>
                <a:cs typeface="Verdana" pitchFamily="34" charset="0"/>
              </a:rPr>
              <a:t>app</a:t>
            </a:r>
            <a:endParaRPr lang="en-US" sz="1200" dirty="0">
              <a:ea typeface="Verdana" pitchFamily="34" charset="0"/>
              <a:cs typeface="Verdana" pitchFamily="34" charset="0"/>
            </a:endParaRPr>
          </a:p>
          <a:p>
            <a:pPr marL="742950" lvl="1" indent="-285750" algn="l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1200" dirty="0">
                <a:ea typeface="Verdana" pitchFamily="34" charset="0"/>
                <a:cs typeface="Verdana" pitchFamily="34" charset="0"/>
              </a:rPr>
              <a:t>Remote </a:t>
            </a:r>
            <a:r>
              <a:rPr lang="en-US" sz="1200" dirty="0" smtClean="0">
                <a:ea typeface="Verdana" pitchFamily="34" charset="0"/>
                <a:cs typeface="Verdana" pitchFamily="34" charset="0"/>
              </a:rPr>
              <a:t>App lock</a:t>
            </a:r>
            <a:endParaRPr lang="en-US" sz="1200" dirty="0">
              <a:ea typeface="Verdana" pitchFamily="34" charset="0"/>
              <a:cs typeface="Verdana" pitchFamily="34" charset="0"/>
            </a:endParaRPr>
          </a:p>
          <a:p>
            <a:pPr marL="742950" lvl="1" indent="-285750" algn="l">
              <a:lnSpc>
                <a:spcPts val="1200"/>
              </a:lnSpc>
              <a:spcAft>
                <a:spcPts val="600"/>
              </a:spcAft>
              <a:buFont typeface="Arial"/>
              <a:buChar char="•"/>
            </a:pPr>
            <a:r>
              <a:rPr lang="en-US" sz="1200" dirty="0">
                <a:ea typeface="Verdana" pitchFamily="34" charset="0"/>
                <a:cs typeface="Verdana" pitchFamily="34" charset="0"/>
              </a:rPr>
              <a:t>Remote App password reset</a:t>
            </a:r>
          </a:p>
          <a:p>
            <a:pPr marL="742950" lvl="1" indent="-285750" algn="l">
              <a:lnSpc>
                <a:spcPts val="1200"/>
              </a:lnSpc>
              <a:spcAft>
                <a:spcPts val="600"/>
              </a:spcAft>
              <a:buFont typeface="Arial"/>
              <a:buChar char="•"/>
            </a:pPr>
            <a:r>
              <a:rPr lang="en-US" sz="1200" dirty="0">
                <a:ea typeface="Verdana" pitchFamily="34" charset="0"/>
                <a:cs typeface="Verdana" pitchFamily="34" charset="0"/>
              </a:rPr>
              <a:t>Remote Jailbreak </a:t>
            </a:r>
            <a:r>
              <a:rPr lang="en-US" sz="1200" dirty="0" smtClean="0">
                <a:ea typeface="Verdana" pitchFamily="34" charset="0"/>
                <a:cs typeface="Verdana" pitchFamily="34" charset="0"/>
              </a:rPr>
              <a:t>reporting</a:t>
            </a:r>
            <a:endParaRPr lang="en-US" sz="1200" dirty="0">
              <a:ea typeface="Verdana" pitchFamily="34" charset="0"/>
              <a:cs typeface="Verdana" pitchFamily="34" charset="0"/>
            </a:endParaRPr>
          </a:p>
          <a:p>
            <a:pPr marL="285750" indent="-285750" algn="l">
              <a:spcAft>
                <a:spcPts val="600"/>
              </a:spcAft>
              <a:buFont typeface="Arial"/>
              <a:buChar char="•"/>
            </a:pPr>
            <a:endParaRPr lang="en-US" sz="1200" dirty="0"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430" y="5614184"/>
            <a:ext cx="26384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Mobile Device </a:t>
            </a:r>
            <a:r>
              <a:rPr lang="en-US" dirty="0" smtClean="0"/>
              <a:t>Management (MDM) 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538793-F95B-4CFC-9A87-DBAD57B24C1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2013 The MITRE Corporation. All rights reserved. 	</a:t>
            </a:r>
            <a:r>
              <a:rPr lang="en-US" b="0" smtClean="0">
                <a:solidFill>
                  <a:schemeClr val="tx1"/>
                </a:solidFill>
                <a:latin typeface="Arial" charset="0"/>
              </a:rPr>
              <a:t>Approved for Public Release: Case #13-2148</a:t>
            </a:r>
            <a:endParaRPr lang="en-US" b="0" smtClean="0"/>
          </a:p>
          <a:p>
            <a:pPr algn="l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657600" y="1371600"/>
            <a:ext cx="2133600" cy="60960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Apple Push Notification Servers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858000" y="3886200"/>
            <a:ext cx="1447800" cy="96289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Open</a:t>
            </a:r>
            <a:r>
              <a:rPr kumimoji="0" lang="en-US" sz="16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Source</a:t>
            </a: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MDM Server</a:t>
            </a:r>
            <a:endParaRPr lang="en-US" sz="1600" b="1">
              <a:solidFill>
                <a:schemeClr val="tx1"/>
              </a:solidFill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09600" y="3810000"/>
            <a:ext cx="1447800" cy="1295400"/>
          </a:xfrm>
          <a:prstGeom prst="round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smtClean="0">
                <a:solidFill>
                  <a:schemeClr val="tx1"/>
                </a:solidFill>
                <a:latin typeface="Arial" charset="0"/>
              </a:rPr>
              <a:t>iOS Device</a:t>
            </a: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2057400" y="4724400"/>
            <a:ext cx="4800600" cy="0"/>
          </a:xfrm>
          <a:prstGeom prst="straightConnector1">
            <a:avLst/>
          </a:prstGeom>
          <a:ln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78362" y="4385096"/>
            <a:ext cx="4515980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0. Device Enrollment (Root Certificate, </a:t>
            </a:r>
            <a:r>
              <a:rPr lang="en-US" sz="1200" dirty="0" err="1" smtClean="0"/>
              <a:t>Enroll.mobileconfig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cxnSp>
        <p:nvCxnSpPr>
          <p:cNvPr id="12" name="Straight Arrow Connector 11"/>
          <p:cNvCxnSpPr>
            <a:stCxn id="8" idx="0"/>
            <a:endCxn id="7" idx="2"/>
          </p:cNvCxnSpPr>
          <p:nvPr/>
        </p:nvCxnSpPr>
        <p:spPr bwMode="auto">
          <a:xfrm flipH="1" flipV="1">
            <a:off x="4724400" y="1981200"/>
            <a:ext cx="2857500" cy="1905000"/>
          </a:xfrm>
          <a:prstGeom prst="straightConnector1">
            <a:avLst/>
          </a:prstGeom>
          <a:ln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2095579">
            <a:off x="5206592" y="2688277"/>
            <a:ext cx="2273379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1. Push Notification Request</a:t>
            </a:r>
            <a:endParaRPr lang="en-US" sz="1200" dirty="0"/>
          </a:p>
        </p:txBody>
      </p:sp>
      <p:cxnSp>
        <p:nvCxnSpPr>
          <p:cNvPr id="14" name="Straight Arrow Connector 13"/>
          <p:cNvCxnSpPr>
            <a:stCxn id="7" idx="2"/>
            <a:endCxn id="9" idx="0"/>
          </p:cNvCxnSpPr>
          <p:nvPr/>
        </p:nvCxnSpPr>
        <p:spPr bwMode="auto">
          <a:xfrm flipH="1">
            <a:off x="1333500" y="1981200"/>
            <a:ext cx="3390900" cy="1828800"/>
          </a:xfrm>
          <a:prstGeom prst="straightConnector1">
            <a:avLst/>
          </a:prstGeom>
          <a:ln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9839149">
            <a:off x="1316898" y="2647214"/>
            <a:ext cx="2980111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</a:t>
            </a:r>
            <a:r>
              <a:rPr lang="en-US" sz="1200" dirty="0" smtClean="0"/>
              <a:t>. Push Notification To Contact Server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2499937" y="3962400"/>
            <a:ext cx="4160113" cy="3678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3. JSON formatted commands and acknowledgements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914400" y="4419600"/>
            <a:ext cx="762000" cy="45720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iMAS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0" dirty="0" smtClean="0">
                <a:solidFill>
                  <a:schemeClr val="tx1"/>
                </a:solidFill>
                <a:latin typeface="Arial" charset="0"/>
              </a:rPr>
              <a:t>App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7532255" y="4779818"/>
            <a:ext cx="1295400" cy="914400"/>
          </a:xfrm>
          <a:prstGeom prst="wedgeRectCallout">
            <a:avLst>
              <a:gd name="adj1" fmla="val -50723"/>
              <a:gd name="adj2" fmla="val -76405"/>
            </a:avLst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Maintain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and enhance open source MDM server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ular Callout 18"/>
          <p:cNvSpPr/>
          <p:nvPr/>
        </p:nvSpPr>
        <p:spPr bwMode="auto">
          <a:xfrm>
            <a:off x="4495800" y="4953000"/>
            <a:ext cx="1752600" cy="762000"/>
          </a:xfrm>
          <a:prstGeom prst="wedgeRectCallout">
            <a:avLst>
              <a:gd name="adj1" fmla="val -48332"/>
              <a:gd name="adj2" fmla="val -84875"/>
            </a:avLst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Provide scripts</a:t>
            </a:r>
            <a:r>
              <a:rPr kumimoji="0" lang="en-US" sz="14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and guidance for initial setup</a:t>
            </a: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1143000" y="5257800"/>
            <a:ext cx="1600200" cy="533400"/>
          </a:xfrm>
          <a:prstGeom prst="wedgeRectCallout">
            <a:avLst>
              <a:gd name="adj1" fmla="val -44460"/>
              <a:gd name="adj2" fmla="val -122626"/>
            </a:avLst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Ability to secure</a:t>
            </a:r>
            <a:r>
              <a:rPr kumimoji="0" lang="en-US" sz="14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individual apps</a:t>
            </a: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ular Callout 20"/>
          <p:cNvSpPr/>
          <p:nvPr/>
        </p:nvSpPr>
        <p:spPr bwMode="auto">
          <a:xfrm>
            <a:off x="1066800" y="1524000"/>
            <a:ext cx="1524000" cy="838200"/>
          </a:xfrm>
          <a:prstGeom prst="wedgeRectCallout">
            <a:avLst>
              <a:gd name="adj1" fmla="val 62445"/>
              <a:gd name="adj2" fmla="val 102033"/>
            </a:avLst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Find limitations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smtClean="0">
                <a:solidFill>
                  <a:schemeClr val="tx1"/>
                </a:solidFill>
                <a:latin typeface="Arial" charset="0"/>
              </a:rPr>
              <a:t>Of MDM specification</a:t>
            </a: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>
            <a:off x="2057400" y="4267200"/>
            <a:ext cx="4736942" cy="0"/>
          </a:xfrm>
          <a:prstGeom prst="straightConnector1">
            <a:avLst/>
          </a:prstGeom>
          <a:ln>
            <a:headEnd type="arrow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ular Callout 22"/>
          <p:cNvSpPr/>
          <p:nvPr/>
        </p:nvSpPr>
        <p:spPr bwMode="auto">
          <a:xfrm>
            <a:off x="3469552" y="3006831"/>
            <a:ext cx="2133600" cy="762000"/>
          </a:xfrm>
          <a:prstGeom prst="wedgeRectCallout">
            <a:avLst>
              <a:gd name="adj1" fmla="val 11595"/>
              <a:gd name="adj2" fmla="val 89942"/>
            </a:avLst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Understand and test low level command structure</a:t>
            </a:r>
          </a:p>
        </p:txBody>
      </p:sp>
    </p:spTree>
    <p:extLst>
      <p:ext uri="{BB962C8B-B14F-4D97-AF65-F5344CB8AC3E}">
        <p14:creationId xmlns:p14="http://schemas.microsoft.com/office/powerpoint/2010/main" val="1523809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495675"/>
            <a:ext cx="8229600" cy="2630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iMAS Applied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538793-F95B-4CFC-9A87-DBAD57B24C1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2013 The MITRE Corporation. All rights reserved. 	</a:t>
            </a:r>
            <a:r>
              <a:rPr lang="en-US" b="0" dirty="0">
                <a:solidFill>
                  <a:schemeClr val="tx1"/>
                </a:solidFill>
                <a:latin typeface="Arial" charset="0"/>
              </a:rPr>
              <a:t>Approved for Public Release: Case #13-2148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493925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reMail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1300" dirty="0"/>
              <a:t>http://</a:t>
            </a:r>
            <a:r>
              <a:rPr lang="en-US" sz="1300" dirty="0" err="1"/>
              <a:t>code.google.com</a:t>
            </a:r>
            <a:r>
              <a:rPr lang="en-US" sz="1300" dirty="0"/>
              <a:t>/p/</a:t>
            </a:r>
            <a:r>
              <a:rPr lang="en-US" sz="1300" dirty="0" err="1"/>
              <a:t>remail-iphone</a:t>
            </a:r>
            <a:r>
              <a:rPr lang="en-US" sz="1300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538793-F95B-4CFC-9A87-DBAD57B24C1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2013 The MITRE Corporation. All rights reserved. 	</a:t>
            </a:r>
            <a:r>
              <a:rPr lang="en-US" b="0" dirty="0" smtClean="0">
                <a:solidFill>
                  <a:schemeClr val="tx1"/>
                </a:solidFill>
                <a:latin typeface="Arial" charset="0"/>
              </a:rPr>
              <a:t>Approved for Public Release: Case #13-2148</a:t>
            </a:r>
            <a:endParaRPr lang="en-US" b="0" dirty="0" smtClean="0"/>
          </a:p>
          <a:p>
            <a:pPr algn="l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752" y="839702"/>
            <a:ext cx="2501788" cy="48322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629" y="325385"/>
            <a:ext cx="2329033" cy="302709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572659" y="3747168"/>
            <a:ext cx="2369307" cy="2456127"/>
            <a:chOff x="775210" y="0"/>
            <a:chExt cx="3357318" cy="349199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210" y="0"/>
              <a:ext cx="3357318" cy="3491995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060021" y="2193720"/>
              <a:ext cx="2529359" cy="388362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mtClean="0">
                <a:solidFill>
                  <a:schemeClr val="tx1"/>
                </a:solidFill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347" y="4817787"/>
            <a:ext cx="4000500" cy="1447800"/>
          </a:xfrm>
          <a:prstGeom prst="rect">
            <a:avLst/>
          </a:prstGeom>
        </p:spPr>
      </p:pic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609600" y="1447800"/>
            <a:ext cx="3305134" cy="3359491"/>
          </a:xfrm>
        </p:spPr>
        <p:txBody>
          <a:bodyPr/>
          <a:lstStyle/>
          <a:p>
            <a:r>
              <a:rPr lang="en-US" dirty="0" smtClean="0"/>
              <a:t>FOSS project acquired by Google in 2010</a:t>
            </a:r>
          </a:p>
          <a:p>
            <a:r>
              <a:rPr lang="en-US" dirty="0" smtClean="0"/>
              <a:t>Email client for </a:t>
            </a:r>
            <a:r>
              <a:rPr lang="en-US" dirty="0" err="1" smtClean="0"/>
              <a:t>iOS</a:t>
            </a:r>
            <a:endParaRPr lang="en-US" dirty="0" smtClean="0"/>
          </a:p>
          <a:p>
            <a:r>
              <a:rPr lang="en-US" dirty="0" smtClean="0"/>
              <a:t>Project site TODO lists “security needed”</a:t>
            </a:r>
          </a:p>
          <a:p>
            <a:r>
              <a:rPr lang="en-US" dirty="0" smtClean="0"/>
              <a:t>iMAS test app</a:t>
            </a:r>
          </a:p>
          <a:p>
            <a:pPr lvl="1"/>
            <a:r>
              <a:rPr lang="en-US" dirty="0" smtClean="0"/>
              <a:t>Wrap app with iMAS security controls</a:t>
            </a:r>
          </a:p>
          <a:p>
            <a:pPr lvl="1"/>
            <a:r>
              <a:rPr lang="en-US" dirty="0" err="1" smtClean="0">
                <a:hlinkClick r:id="rId6"/>
              </a:rPr>
              <a:t>Github</a:t>
            </a:r>
            <a:r>
              <a:rPr lang="en-US" dirty="0" smtClean="0">
                <a:hlinkClick r:id="rId6"/>
              </a:rPr>
              <a:t> project started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27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512" y="5500042"/>
            <a:ext cx="740106" cy="10455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5603598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reMail – iMAS Security </a:t>
            </a:r>
            <a:r>
              <a:rPr lang="en-US" dirty="0"/>
              <a:t>I</a:t>
            </a:r>
            <a:r>
              <a:rPr lang="en-US" dirty="0" smtClean="0"/>
              <a:t>ntegration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538793-F95B-4CFC-9A87-DBAD57B24C1D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244" y="545807"/>
            <a:ext cx="2139492" cy="41324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654" y="1952304"/>
            <a:ext cx="1802836" cy="27042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0528" y="5086479"/>
            <a:ext cx="2532328" cy="4765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7749" y="5632131"/>
            <a:ext cx="1521815" cy="5291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9022" y="5285542"/>
            <a:ext cx="1522619" cy="8862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54354" y="5416067"/>
            <a:ext cx="1469337" cy="789960"/>
          </a:xfrm>
          <a:prstGeom prst="rect">
            <a:avLst/>
          </a:prstGeom>
          <a:solidFill>
            <a:schemeClr val="bg1">
              <a:lumMod val="75000"/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200" b="0" dirty="0" smtClean="0">
                <a:solidFill>
                  <a:schemeClr val="bg1"/>
                </a:solidFill>
                <a:latin typeface="+mn-lt"/>
                <a:ea typeface="Verdana" pitchFamily="34" charset="0"/>
                <a:cs typeface="Verdana" pitchFamily="34" charset="0"/>
              </a:rPr>
              <a:t>RAM</a:t>
            </a:r>
            <a:endParaRPr lang="en-US" sz="3200" b="0" dirty="0">
              <a:solidFill>
                <a:schemeClr val="bg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0175" y="3369301"/>
            <a:ext cx="505717" cy="5057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1346" y="5893857"/>
            <a:ext cx="505717" cy="5057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0728" y="5301016"/>
            <a:ext cx="505717" cy="505717"/>
          </a:xfrm>
          <a:prstGeom prst="rect">
            <a:avLst/>
          </a:prstGeom>
        </p:spPr>
      </p:pic>
      <p:sp>
        <p:nvSpPr>
          <p:cNvPr id="20" name="Content Placeholder 23"/>
          <p:cNvSpPr>
            <a:spLocks noGrp="1"/>
          </p:cNvSpPr>
          <p:nvPr>
            <p:ph idx="1"/>
          </p:nvPr>
        </p:nvSpPr>
        <p:spPr>
          <a:xfrm>
            <a:off x="3590254" y="1269363"/>
            <a:ext cx="2580962" cy="924357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dirty="0" smtClean="0"/>
              <a:t>Access</a:t>
            </a:r>
          </a:p>
          <a:p>
            <a:pPr lvl="1">
              <a:spcAft>
                <a:spcPts val="0"/>
              </a:spcAft>
            </a:pPr>
            <a:r>
              <a:rPr lang="en-US" sz="1600" dirty="0" smtClean="0"/>
              <a:t>User resettable</a:t>
            </a:r>
            <a:endParaRPr lang="en-US" sz="1600" dirty="0"/>
          </a:p>
        </p:txBody>
      </p:sp>
      <p:sp>
        <p:nvSpPr>
          <p:cNvPr id="21" name="Content Placeholder 23"/>
          <p:cNvSpPr txBox="1">
            <a:spLocks/>
          </p:cNvSpPr>
          <p:nvPr/>
        </p:nvSpPr>
        <p:spPr>
          <a:xfrm>
            <a:off x="4372370" y="4959006"/>
            <a:ext cx="1657377" cy="462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1775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000" b="1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  <a:lvl2pPr marL="515938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2pPr>
            <a:lvl3pPr marL="747713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RAM</a:t>
            </a:r>
          </a:p>
        </p:txBody>
      </p:sp>
      <p:sp>
        <p:nvSpPr>
          <p:cNvPr id="22" name="Content Placeholder 23"/>
          <p:cNvSpPr txBox="1">
            <a:spLocks/>
          </p:cNvSpPr>
          <p:nvPr/>
        </p:nvSpPr>
        <p:spPr>
          <a:xfrm>
            <a:off x="6399157" y="4702050"/>
            <a:ext cx="1657377" cy="462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1775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000" b="1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  <a:lvl2pPr marL="515938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2pPr>
            <a:lvl3pPr marL="747713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Database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536" y="5323752"/>
            <a:ext cx="1507984" cy="1128712"/>
          </a:xfrm>
          <a:prstGeom prst="rect">
            <a:avLst/>
          </a:prstGeom>
        </p:spPr>
      </p:pic>
      <p:sp>
        <p:nvSpPr>
          <p:cNvPr id="24" name="Content Placeholder 23"/>
          <p:cNvSpPr txBox="1">
            <a:spLocks/>
          </p:cNvSpPr>
          <p:nvPr/>
        </p:nvSpPr>
        <p:spPr>
          <a:xfrm>
            <a:off x="426151" y="4875035"/>
            <a:ext cx="1657377" cy="462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1775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000" b="1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  <a:lvl2pPr marL="515938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2pPr>
            <a:lvl3pPr marL="747713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Jailbreak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65367" y="5300615"/>
            <a:ext cx="1643234" cy="1181591"/>
          </a:xfrm>
          <a:prstGeom prst="rect">
            <a:avLst/>
          </a:prstGeom>
        </p:spPr>
      </p:pic>
      <p:sp>
        <p:nvSpPr>
          <p:cNvPr id="26" name="Content Placeholder 23"/>
          <p:cNvSpPr txBox="1">
            <a:spLocks/>
          </p:cNvSpPr>
          <p:nvPr/>
        </p:nvSpPr>
        <p:spPr>
          <a:xfrm>
            <a:off x="2341756" y="4901481"/>
            <a:ext cx="1657377" cy="462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1775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000" b="1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  <a:lvl2pPr marL="515938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2pPr>
            <a:lvl3pPr marL="747713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Debugger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3675" y="5978229"/>
            <a:ext cx="505717" cy="50571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7517" y="6046658"/>
            <a:ext cx="505717" cy="505717"/>
          </a:xfrm>
          <a:prstGeom prst="rect">
            <a:avLst/>
          </a:prstGeom>
        </p:spPr>
      </p:pic>
      <p:sp>
        <p:nvSpPr>
          <p:cNvPr id="29" name="Content Placeholder 23"/>
          <p:cNvSpPr txBox="1">
            <a:spLocks/>
          </p:cNvSpPr>
          <p:nvPr/>
        </p:nvSpPr>
        <p:spPr>
          <a:xfrm>
            <a:off x="620530" y="1479976"/>
            <a:ext cx="2821917" cy="2309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1775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000" b="1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  <a:lvl2pPr marL="515938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2pPr>
            <a:lvl3pPr marL="747713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00"/>
              </a:lnSpc>
              <a:spcAft>
                <a:spcPts val="0"/>
              </a:spcAft>
            </a:pPr>
            <a:r>
              <a:rPr lang="en-US" dirty="0" smtClean="0"/>
              <a:t>Securing</a:t>
            </a:r>
          </a:p>
          <a:p>
            <a:pPr lvl="1">
              <a:lnSpc>
                <a:spcPts val="21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dirty="0" smtClean="0"/>
              <a:t>Access</a:t>
            </a:r>
          </a:p>
          <a:p>
            <a:pPr lvl="1">
              <a:lnSpc>
                <a:spcPts val="21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dirty="0" smtClean="0"/>
              <a:t>Data at rest</a:t>
            </a:r>
          </a:p>
          <a:p>
            <a:pPr lvl="1">
              <a:lnSpc>
                <a:spcPts val="21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dirty="0" smtClean="0"/>
              <a:t>Run-time</a:t>
            </a:r>
          </a:p>
          <a:p>
            <a:pPr lvl="1">
              <a:lnSpc>
                <a:spcPts val="21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dirty="0" smtClean="0"/>
              <a:t>Anti-tampering</a:t>
            </a:r>
          </a:p>
          <a:p>
            <a:pPr lvl="1">
              <a:lnSpc>
                <a:spcPts val="21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dirty="0" smtClean="0"/>
              <a:t>FIPS Compliance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776893" y="5256713"/>
            <a:ext cx="1193338" cy="468172"/>
            <a:chOff x="11496285" y="-1490840"/>
            <a:chExt cx="1193338" cy="468172"/>
          </a:xfrm>
        </p:grpSpPr>
        <p:sp>
          <p:nvSpPr>
            <p:cNvPr id="31" name="Rounded Rectangle 30"/>
            <p:cNvSpPr/>
            <p:nvPr/>
          </p:nvSpPr>
          <p:spPr>
            <a:xfrm>
              <a:off x="11496285" y="-1490840"/>
              <a:ext cx="1192657" cy="468172"/>
            </a:xfrm>
            <a:prstGeom prst="round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mtClean="0">
                <a:solidFill>
                  <a:schemeClr val="tx1"/>
                </a:solidFill>
              </a:endParaRPr>
            </a:p>
          </p:txBody>
        </p:sp>
        <p:sp>
          <p:nvSpPr>
            <p:cNvPr id="32" name="Rectangle 9"/>
            <p:cNvSpPr>
              <a:spLocks/>
            </p:cNvSpPr>
            <p:nvPr/>
          </p:nvSpPr>
          <p:spPr bwMode="auto">
            <a:xfrm>
              <a:off x="11504282" y="-1409858"/>
              <a:ext cx="1185341" cy="3810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>
                <a:lnSpc>
                  <a:spcPts val="800"/>
                </a:lnSpc>
                <a:spcAft>
                  <a:spcPts val="0"/>
                </a:spcAft>
              </a:pPr>
              <a:r>
                <a:rPr lang="en-US" sz="1200" dirty="0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Security-Check</a:t>
              </a:r>
            </a:p>
            <a:p>
              <a:pPr>
                <a:lnSpc>
                  <a:spcPts val="800"/>
                </a:lnSpc>
                <a:spcAft>
                  <a:spcPts val="0"/>
                </a:spcAft>
              </a:pPr>
              <a:endParaRPr lang="en-US" sz="1200" dirty="0" smtClean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  <a:p>
              <a:pPr>
                <a:lnSpc>
                  <a:spcPts val="800"/>
                </a:lnSpc>
              </a:pPr>
              <a:r>
                <a:rPr lang="en-US" sz="800" dirty="0" smtClean="0">
                  <a:ea typeface="Gill Sans" charset="0"/>
                  <a:cs typeface="Gill Sans" charset="0"/>
                </a:rPr>
                <a:t>Jailbreak / debugger attach</a:t>
              </a:r>
              <a:endParaRPr lang="en-US" sz="800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667442" y="4967193"/>
            <a:ext cx="671769" cy="354415"/>
            <a:chOff x="5068953" y="3728634"/>
            <a:chExt cx="1207287" cy="468172"/>
          </a:xfrm>
        </p:grpSpPr>
        <p:sp>
          <p:nvSpPr>
            <p:cNvPr id="33" name="Rounded Rectangle 32"/>
            <p:cNvSpPr/>
            <p:nvPr/>
          </p:nvSpPr>
          <p:spPr>
            <a:xfrm>
              <a:off x="5068953" y="3728634"/>
              <a:ext cx="1192657" cy="468172"/>
            </a:xfrm>
            <a:prstGeom prst="round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mtClean="0">
                <a:solidFill>
                  <a:schemeClr val="tx1"/>
                </a:solidFill>
              </a:endParaRPr>
            </a:p>
          </p:txBody>
        </p:sp>
        <p:sp>
          <p:nvSpPr>
            <p:cNvPr id="34" name="Rectangle 9"/>
            <p:cNvSpPr>
              <a:spLocks/>
            </p:cNvSpPr>
            <p:nvPr/>
          </p:nvSpPr>
          <p:spPr bwMode="auto">
            <a:xfrm>
              <a:off x="5090899" y="3748027"/>
              <a:ext cx="1185341" cy="3810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>
                <a:lnSpc>
                  <a:spcPts val="1200"/>
                </a:lnSpc>
                <a:spcAft>
                  <a:spcPts val="0"/>
                </a:spcAft>
              </a:pPr>
              <a:r>
                <a:rPr lang="en-US" sz="1200" dirty="0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Memory Security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469144" y="3898226"/>
            <a:ext cx="1126261" cy="468172"/>
            <a:chOff x="753820" y="3856242"/>
            <a:chExt cx="1126261" cy="468172"/>
          </a:xfrm>
        </p:grpSpPr>
        <p:sp>
          <p:nvSpPr>
            <p:cNvPr id="35" name="Rounded Rectangle 34"/>
            <p:cNvSpPr/>
            <p:nvPr/>
          </p:nvSpPr>
          <p:spPr>
            <a:xfrm>
              <a:off x="753820" y="3856242"/>
              <a:ext cx="1126261" cy="468172"/>
            </a:xfrm>
            <a:prstGeom prst="round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mtClean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>
              <a:spLocks/>
            </p:cNvSpPr>
            <p:nvPr/>
          </p:nvSpPr>
          <p:spPr bwMode="auto">
            <a:xfrm>
              <a:off x="812343" y="3879095"/>
              <a:ext cx="1067738" cy="3810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>
                <a:lnSpc>
                  <a:spcPts val="1600"/>
                </a:lnSpc>
              </a:pPr>
              <a:r>
                <a:rPr lang="en-US" sz="1200" dirty="0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AppPassword</a:t>
              </a:r>
              <a:endParaRPr lang="en-US" sz="1200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</p:grpSp>
      <p:sp>
        <p:nvSpPr>
          <p:cNvPr id="37" name="Content Placeholder 23"/>
          <p:cNvSpPr txBox="1">
            <a:spLocks/>
          </p:cNvSpPr>
          <p:nvPr/>
        </p:nvSpPr>
        <p:spPr>
          <a:xfrm>
            <a:off x="489558" y="3920283"/>
            <a:ext cx="2968851" cy="1002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1775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000" b="1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  <a:lvl2pPr marL="515938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2pPr>
            <a:lvl3pPr marL="747713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00"/>
              </a:lnSpc>
              <a:spcAft>
                <a:spcPts val="0"/>
              </a:spcAft>
            </a:pPr>
            <a:r>
              <a:rPr lang="en-US" dirty="0" smtClean="0"/>
              <a:t>Data Storage</a:t>
            </a:r>
          </a:p>
          <a:p>
            <a:pPr lvl="1">
              <a:lnSpc>
                <a:spcPts val="2100"/>
              </a:lnSpc>
              <a:spcAft>
                <a:spcPts val="0"/>
              </a:spcAft>
            </a:pPr>
            <a:r>
              <a:rPr lang="en-US" dirty="0" err="1" smtClean="0"/>
              <a:t>openSSL</a:t>
            </a:r>
            <a:r>
              <a:rPr lang="en-US" dirty="0" smtClean="0"/>
              <a:t> </a:t>
            </a:r>
            <a:r>
              <a:rPr lang="en-US" dirty="0"/>
              <a:t>crypto</a:t>
            </a:r>
          </a:p>
          <a:p>
            <a:pPr lvl="1">
              <a:lnSpc>
                <a:spcPts val="2100"/>
              </a:lnSpc>
              <a:spcAft>
                <a:spcPts val="0"/>
              </a:spcAft>
            </a:pPr>
            <a:r>
              <a:rPr lang="en-US" dirty="0"/>
              <a:t>Keychain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2249567" y="4501573"/>
            <a:ext cx="1213871" cy="400186"/>
            <a:chOff x="6807702" y="557545"/>
            <a:chExt cx="1545031" cy="438185"/>
          </a:xfrm>
        </p:grpSpPr>
        <p:sp>
          <p:nvSpPr>
            <p:cNvPr id="39" name="Rounded Rectangle 38"/>
            <p:cNvSpPr/>
            <p:nvPr/>
          </p:nvSpPr>
          <p:spPr>
            <a:xfrm>
              <a:off x="6829350" y="557545"/>
              <a:ext cx="1523383" cy="438185"/>
            </a:xfrm>
            <a:prstGeom prst="round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mtClean="0">
                <a:solidFill>
                  <a:schemeClr val="tx1"/>
                </a:solidFill>
              </a:endParaRPr>
            </a:p>
          </p:txBody>
        </p:sp>
        <p:sp>
          <p:nvSpPr>
            <p:cNvPr id="40" name="Rectangle 9"/>
            <p:cNvSpPr>
              <a:spLocks/>
            </p:cNvSpPr>
            <p:nvPr/>
          </p:nvSpPr>
          <p:spPr bwMode="auto">
            <a:xfrm>
              <a:off x="6807702" y="565225"/>
              <a:ext cx="1505276" cy="3810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>
                <a:lnSpc>
                  <a:spcPts val="1600"/>
                </a:lnSpc>
              </a:pPr>
              <a:r>
                <a:rPr lang="en-US" sz="900" dirty="0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Secure Foundation OpenSSL / FIPS</a:t>
              </a:r>
              <a:endParaRPr lang="en-US" sz="900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5252" y="3800457"/>
            <a:ext cx="505717" cy="50571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51399" y="1617233"/>
            <a:ext cx="505717" cy="505717"/>
          </a:xfrm>
          <a:prstGeom prst="rect">
            <a:avLst/>
          </a:prstGeom>
        </p:spPr>
      </p:pic>
      <p:sp>
        <p:nvSpPr>
          <p:cNvPr id="4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1706" y="6530196"/>
            <a:ext cx="7556739" cy="286239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2013 The MITRE Corporation. All rights reserved. 	</a:t>
            </a:r>
            <a:r>
              <a:rPr lang="en-US" b="0" dirty="0" smtClean="0">
                <a:solidFill>
                  <a:schemeClr val="tx1"/>
                </a:solidFill>
                <a:latin typeface="Arial" charset="0"/>
              </a:rPr>
              <a:t>Approved for Public Release: Case #13-2148</a:t>
            </a:r>
            <a:endParaRPr lang="en-US" b="0" dirty="0" smtClean="0"/>
          </a:p>
          <a:p>
            <a:pPr algn="l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8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495675"/>
            <a:ext cx="8229600" cy="2630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Outreach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538793-F95B-4CFC-9A87-DBAD57B24C1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86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817828"/>
          </a:xfrm>
        </p:spPr>
        <p:txBody>
          <a:bodyPr>
            <a:normAutofit/>
          </a:bodyPr>
          <a:lstStyle/>
          <a:p>
            <a:pPr marL="336551" lvl="1">
              <a:lnSpc>
                <a:spcPts val="2200"/>
              </a:lnSpc>
              <a:buSzPct val="100000"/>
            </a:pPr>
            <a:endParaRPr lang="en-US" dirty="0"/>
          </a:p>
          <a:p>
            <a:pPr>
              <a:lnSpc>
                <a:spcPts val="2200"/>
              </a:lnSpc>
              <a:buSzPct val="100000"/>
            </a:pPr>
            <a:endParaRPr lang="en-US" b="1" dirty="0" smtClean="0"/>
          </a:p>
          <a:p>
            <a:pPr>
              <a:lnSpc>
                <a:spcPts val="2200"/>
              </a:lnSpc>
              <a:buSzPct val="100000"/>
            </a:pPr>
            <a:endParaRPr lang="en-US" dirty="0"/>
          </a:p>
          <a:p>
            <a:pPr marL="0" indent="0">
              <a:lnSpc>
                <a:spcPts val="2200"/>
              </a:lnSpc>
              <a:buSzPct val="100000"/>
              <a:buNone/>
            </a:pPr>
            <a:r>
              <a:rPr lang="en-US" b="1" dirty="0" smtClean="0"/>
              <a:t>iMAS </a:t>
            </a:r>
            <a:r>
              <a:rPr lang="en-US" b="1" dirty="0"/>
              <a:t>– iOS </a:t>
            </a:r>
            <a:r>
              <a:rPr lang="en-US" dirty="0"/>
              <a:t>A</a:t>
            </a:r>
            <a:r>
              <a:rPr lang="en-US" b="1" dirty="0" smtClean="0"/>
              <a:t>pplication </a:t>
            </a:r>
            <a:r>
              <a:rPr lang="en-US" dirty="0"/>
              <a:t>D</a:t>
            </a:r>
            <a:r>
              <a:rPr lang="en-US" b="1" dirty="0" smtClean="0"/>
              <a:t>efense</a:t>
            </a:r>
            <a:endParaRPr lang="en-US" b="1" dirty="0"/>
          </a:p>
          <a:p>
            <a:pPr marL="107951" lvl="1" indent="0">
              <a:lnSpc>
                <a:spcPts val="2200"/>
              </a:lnSpc>
              <a:buSzPct val="100000"/>
              <a:buNone/>
            </a:pPr>
            <a:endParaRPr lang="en-US" b="1" dirty="0"/>
          </a:p>
          <a:p>
            <a:pPr>
              <a:lnSpc>
                <a:spcPts val="2200"/>
              </a:lnSpc>
              <a:buSzPct val="100000"/>
            </a:pPr>
            <a:endParaRPr lang="en-US" b="1" dirty="0" smtClean="0"/>
          </a:p>
          <a:p>
            <a:pPr>
              <a:lnSpc>
                <a:spcPts val="2200"/>
              </a:lnSpc>
              <a:buSzPct val="100000"/>
            </a:pPr>
            <a:endParaRPr lang="en-US" b="1" dirty="0" smtClean="0"/>
          </a:p>
          <a:p>
            <a:pPr>
              <a:lnSpc>
                <a:spcPts val="2200"/>
              </a:lnSpc>
              <a:buSzPct val="100000"/>
            </a:pPr>
            <a:endParaRPr lang="en-US" dirty="0"/>
          </a:p>
          <a:p>
            <a:pPr marL="0" indent="0">
              <a:lnSpc>
                <a:spcPts val="2200"/>
              </a:lnSpc>
              <a:buSzPct val="100000"/>
              <a:buNone/>
            </a:pPr>
            <a:r>
              <a:rPr lang="en-US" b="1" dirty="0" smtClean="0"/>
              <a:t>iMAS </a:t>
            </a:r>
            <a:r>
              <a:rPr lang="en-US" b="1" dirty="0"/>
              <a:t>– iOS </a:t>
            </a:r>
            <a:r>
              <a:rPr lang="en-US" b="1" dirty="0" smtClean="0"/>
              <a:t>secure, open source </a:t>
            </a:r>
            <a:r>
              <a:rPr lang="en-US" b="1" dirty="0"/>
              <a:t>application framework to reduce iOS application vulnerabilities and information loss </a:t>
            </a:r>
            <a:endParaRPr lang="en-US" dirty="0"/>
          </a:p>
          <a:p>
            <a:pPr>
              <a:lnSpc>
                <a:spcPts val="2200"/>
              </a:lnSpc>
              <a:buSzPct val="100000"/>
            </a:pPr>
            <a:endParaRPr lang="en-US" i="1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iOS Mobile </a:t>
            </a:r>
            <a:r>
              <a:rPr lang="en-US" dirty="0" smtClean="0"/>
              <a:t>App </a:t>
            </a:r>
            <a:r>
              <a:rPr lang="en-US" dirty="0"/>
              <a:t>Security (iMAS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Elevator Pitch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477000" y="304800"/>
            <a:ext cx="2225747" cy="1143000"/>
            <a:chOff x="4774616" y="3924500"/>
            <a:chExt cx="3302584" cy="1866700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356" y="3924500"/>
              <a:ext cx="3112541" cy="18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4832455"/>
              <a:ext cx="1447800" cy="958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 descr="92B5A6C3-5B20-4EDA-B65E-854259E68F6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616" y="3939536"/>
              <a:ext cx="918314" cy="918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51217" y="76200"/>
            <a:ext cx="495766" cy="180918"/>
          </a:xfrm>
        </p:spPr>
        <p:txBody>
          <a:bodyPr/>
          <a:lstStyle/>
          <a:p>
            <a:fld id="{CA538793-F95B-4CFC-9A87-DBAD57B24C1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491706" y="6530196"/>
            <a:ext cx="7556739" cy="28623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2013 The MITRE Corporation. All rights reserved. 	</a:t>
            </a:r>
            <a:r>
              <a:rPr lang="en-US" sz="800" b="0" dirty="0" smtClean="0"/>
              <a:t>Approved for Public Release: Case #13-2148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254008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iMAS Now an OWASP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538793-F95B-4CFC-9A87-DBAD57B24C1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2013 The MITRE Corporation. All rights reserved. 	</a:t>
            </a:r>
            <a:r>
              <a:rPr lang="en-US" b="0" dirty="0">
                <a:solidFill>
                  <a:schemeClr val="tx1"/>
                </a:solidFill>
                <a:latin typeface="Arial" charset="0"/>
              </a:rPr>
              <a:t>Approved for Public Release: Case #</a:t>
            </a:r>
            <a:r>
              <a:rPr lang="en-US" b="0" dirty="0" smtClean="0">
                <a:solidFill>
                  <a:schemeClr val="tx1"/>
                </a:solidFill>
                <a:latin typeface="Arial" charset="0"/>
              </a:rPr>
              <a:t>13-2148</a:t>
            </a:r>
            <a:endParaRPr lang="en-US" b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66" y="1152123"/>
            <a:ext cx="8474148" cy="499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217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65" y="1394158"/>
            <a:ext cx="8241476" cy="53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3"/>
              </a:rPr>
              <a:t>iMAS listed as OWASP Mobile Security Project – Mobile Tool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51217" y="76200"/>
            <a:ext cx="495766" cy="180918"/>
          </a:xfrm>
        </p:spPr>
        <p:txBody>
          <a:bodyPr/>
          <a:lstStyle/>
          <a:p>
            <a:fld id="{CA538793-F95B-4CFC-9A87-DBAD57B24C1D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933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 Site</a:t>
            </a:r>
            <a:br>
              <a:rPr lang="en-US" dirty="0" smtClean="0"/>
            </a:br>
            <a:r>
              <a:rPr lang="en-US" sz="2200" dirty="0" smtClean="0">
                <a:hlinkClick r:id="rId2"/>
              </a:rPr>
              <a:t>project-imas.github.com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0486" y="6594600"/>
            <a:ext cx="5832560" cy="22183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2013 The MITRE Corporation. All rights reserved. 	For internal MITRE use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18" y="1330035"/>
            <a:ext cx="8399200" cy="739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51217" y="76200"/>
            <a:ext cx="495766" cy="180918"/>
          </a:xfrm>
        </p:spPr>
        <p:txBody>
          <a:bodyPr/>
          <a:lstStyle/>
          <a:p>
            <a:fld id="{CA538793-F95B-4CFC-9A87-DBAD57B24C1D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939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Github.com site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Eight (8) iMAS security controls available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538793-F95B-4CFC-9A87-DBAD57B24C1D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781" y="0"/>
            <a:ext cx="2064219" cy="144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188" y="3988739"/>
            <a:ext cx="64059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574" y="2641267"/>
            <a:ext cx="6449552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188" y="3442630"/>
            <a:ext cx="640593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461" y="5178294"/>
            <a:ext cx="638137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63" y="1364917"/>
            <a:ext cx="219075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311" y="4581985"/>
            <a:ext cx="639089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1706" y="6530196"/>
            <a:ext cx="7556739" cy="286239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2013 The MITRE Corporation. All rights reserved. 	</a:t>
            </a:r>
            <a:r>
              <a:rPr lang="en-US" b="0" dirty="0" smtClean="0">
                <a:solidFill>
                  <a:schemeClr val="tx1"/>
                </a:solidFill>
                <a:latin typeface="Arial" charset="0"/>
              </a:rPr>
              <a:t>Approved for Public Release: Case #13-2148</a:t>
            </a:r>
            <a:endParaRPr lang="en-US" b="0" dirty="0" smtClean="0"/>
          </a:p>
          <a:p>
            <a:pPr algn="l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713" y="1444419"/>
            <a:ext cx="63964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713" y="2065600"/>
            <a:ext cx="6364121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714" y="5759319"/>
            <a:ext cx="6355496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392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Github Use and Value</a:t>
            </a:r>
            <a:br>
              <a:rPr lang="en-US" dirty="0" smtClean="0"/>
            </a:br>
            <a:r>
              <a:rPr lang="en-US" sz="2000" dirty="0" smtClean="0"/>
              <a:t>Claim: </a:t>
            </a:r>
            <a:r>
              <a:rPr lang="en-US" sz="2000" dirty="0"/>
              <a:t>v</a:t>
            </a:r>
            <a:r>
              <a:rPr lang="en-US" sz="2000" dirty="0" smtClean="0"/>
              <a:t>alue = visits and use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5038725"/>
          </a:xfrm>
        </p:spPr>
        <p:txBody>
          <a:bodyPr>
            <a:normAutofit/>
          </a:bodyPr>
          <a:lstStyle/>
          <a:p>
            <a:r>
              <a:rPr lang="en-US" dirty="0" smtClean="0"/>
              <a:t>Open </a:t>
            </a:r>
            <a:r>
              <a:rPr lang="en-US" dirty="0"/>
              <a:t>source </a:t>
            </a:r>
            <a:r>
              <a:rPr lang="en-US" dirty="0" smtClean="0"/>
              <a:t>statistics</a:t>
            </a:r>
          </a:p>
          <a:p>
            <a:pPr lvl="1"/>
            <a:r>
              <a:rPr lang="en-US" sz="1400" dirty="0" smtClean="0"/>
              <a:t>Leveraging</a:t>
            </a:r>
            <a:r>
              <a:rPr lang="en-US" sz="1400" dirty="0"/>
              <a:t> githalytics.com </a:t>
            </a:r>
            <a:endParaRPr lang="en-US" sz="1400" dirty="0" smtClean="0"/>
          </a:p>
          <a:p>
            <a:pPr lvl="1"/>
            <a:r>
              <a:rPr lang="en-US" sz="1400" dirty="0" smtClean="0"/>
              <a:t>Adds a Google analytics link to each iMAS security control README file</a:t>
            </a:r>
          </a:p>
          <a:p>
            <a:r>
              <a:rPr lang="en-US" dirty="0" smtClean="0"/>
              <a:t>Since March 4 </a:t>
            </a:r>
            <a:r>
              <a:rPr lang="en-US" sz="1500" dirty="0" smtClean="0"/>
              <a:t>(~ 8 months)</a:t>
            </a:r>
            <a:endParaRPr lang="en-US" sz="1700" dirty="0" smtClean="0"/>
          </a:p>
          <a:p>
            <a:pPr lvl="1"/>
            <a:r>
              <a:rPr lang="en-US" sz="1700" dirty="0" smtClean="0"/>
              <a:t>Over 25,000 unique visitors, 30,000 page views (90% new, 10% returning)</a:t>
            </a:r>
          </a:p>
          <a:p>
            <a:pPr lvl="1"/>
            <a:r>
              <a:rPr lang="en-US" sz="1700" dirty="0" smtClean="0"/>
              <a:t>Visits from 108 countries (mostly US, Germany, India, UK, Canada, China)</a:t>
            </a:r>
          </a:p>
          <a:p>
            <a:pPr>
              <a:lnSpc>
                <a:spcPts val="1800"/>
              </a:lnSpc>
            </a:pPr>
            <a:endParaRPr lang="en-US" dirty="0" smtClean="0"/>
          </a:p>
          <a:p>
            <a:pPr>
              <a:lnSpc>
                <a:spcPts val="1800"/>
              </a:lnSpc>
            </a:pPr>
            <a:r>
              <a:rPr lang="en-US" dirty="0" smtClean="0"/>
              <a:t>Site Numbers</a:t>
            </a:r>
          </a:p>
          <a:p>
            <a:pPr>
              <a:lnSpc>
                <a:spcPts val="1800"/>
              </a:lnSpc>
            </a:pPr>
            <a:endParaRPr lang="en-US" dirty="0"/>
          </a:p>
          <a:p>
            <a:pPr>
              <a:lnSpc>
                <a:spcPts val="1800"/>
              </a:lnSpc>
            </a:pPr>
            <a:r>
              <a:rPr lang="en-US" dirty="0" smtClean="0"/>
              <a:t>Community </a:t>
            </a:r>
            <a:r>
              <a:rPr lang="en-US" dirty="0"/>
              <a:t>starting to </a:t>
            </a:r>
            <a:endParaRPr lang="en-US" dirty="0" smtClean="0"/>
          </a:p>
          <a:p>
            <a:pPr marL="0" indent="0">
              <a:lnSpc>
                <a:spcPts val="18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follow:</a:t>
            </a:r>
            <a:endParaRPr lang="en-US" dirty="0"/>
          </a:p>
          <a:p>
            <a:pPr lvl="2">
              <a:lnSpc>
                <a:spcPts val="1800"/>
              </a:lnSpc>
            </a:pPr>
            <a:r>
              <a:rPr lang="en-US" sz="1500" dirty="0"/>
              <a:t>Star count </a:t>
            </a:r>
            <a:r>
              <a:rPr lang="en-US" sz="1500" dirty="0" smtClean="0"/>
              <a:t>307 </a:t>
            </a:r>
            <a:r>
              <a:rPr lang="en-US" sz="1100" dirty="0" smtClean="0"/>
              <a:t>(up from 278 10/5)</a:t>
            </a:r>
            <a:endParaRPr lang="en-US" sz="1100" dirty="0"/>
          </a:p>
          <a:p>
            <a:pPr lvl="2">
              <a:lnSpc>
                <a:spcPts val="1800"/>
              </a:lnSpc>
            </a:pPr>
            <a:r>
              <a:rPr lang="en-US" sz="1500" dirty="0" smtClean="0"/>
              <a:t>61 forks </a:t>
            </a:r>
            <a:r>
              <a:rPr lang="en-US" sz="1200" dirty="0"/>
              <a:t>(up from </a:t>
            </a:r>
            <a:r>
              <a:rPr lang="en-US" sz="1200" dirty="0" smtClean="0"/>
              <a:t>57 on 10/5)</a:t>
            </a:r>
          </a:p>
          <a:p>
            <a:pPr>
              <a:lnSpc>
                <a:spcPts val="1800"/>
              </a:lnSpc>
            </a:pPr>
            <a:r>
              <a:rPr lang="en-US" sz="1800" dirty="0" smtClean="0"/>
              <a:t>Value measure</a:t>
            </a:r>
          </a:p>
          <a:p>
            <a:pPr lvl="1">
              <a:lnSpc>
                <a:spcPts val="1800"/>
              </a:lnSpc>
            </a:pPr>
            <a:r>
              <a:rPr lang="en-US" sz="1600" dirty="0" smtClean="0"/>
              <a:t>Moderate, steadily increasing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538793-F95B-4CFC-9A87-DBAD57B24C1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800350" y="3752850"/>
            <a:ext cx="914400" cy="390525"/>
          </a:xfrm>
          <a:prstGeom prst="rightArrow">
            <a:avLst/>
          </a:prstGeom>
          <a:solidFill>
            <a:srgbClr val="0070C0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095614" y="3552825"/>
            <a:ext cx="1" cy="27771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996" y="3479814"/>
            <a:ext cx="44291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720" y="1345721"/>
            <a:ext cx="2369838" cy="79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171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iMAS 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1295400"/>
            <a:ext cx="8229600" cy="12096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Produced as part of MITRE’s Mobile Computing Security Initiative (MOCSI) integration effort</a:t>
            </a:r>
          </a:p>
          <a:p>
            <a:r>
              <a:rPr lang="en-US" dirty="0" smtClean="0"/>
              <a:t>Short, 3.5 minutes</a:t>
            </a:r>
          </a:p>
          <a:p>
            <a:r>
              <a:rPr lang="en-US" u="sng" dirty="0">
                <a:hlinkClick r:id="rId2"/>
              </a:rPr>
              <a:t>http://</a:t>
            </a:r>
            <a:r>
              <a:rPr lang="en-US" u="sng" dirty="0" smtClean="0">
                <a:hlinkClick r:id="rId2"/>
              </a:rPr>
              <a:t>youtu.be/92A3kg_kUSc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538793-F95B-4CFC-9A87-DBAD57B24C1D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2409390"/>
            <a:ext cx="6657976" cy="42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419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iMAS in the news …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07" y="999460"/>
            <a:ext cx="7393843" cy="265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84" y="4148138"/>
            <a:ext cx="7436176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26" y="5638800"/>
            <a:ext cx="7400734" cy="51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3625666"/>
            <a:ext cx="1443115" cy="426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5181600"/>
            <a:ext cx="1443115" cy="426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51217" y="76200"/>
            <a:ext cx="495766" cy="180918"/>
          </a:xfrm>
        </p:spPr>
        <p:txBody>
          <a:bodyPr/>
          <a:lstStyle/>
          <a:p>
            <a:fld id="{CA538793-F95B-4CFC-9A87-DBAD57B24C1D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491706" y="6530196"/>
            <a:ext cx="7556739" cy="28623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2013 The MITRE Corporation. All rights reserved. 	</a:t>
            </a:r>
            <a:r>
              <a:rPr lang="en-US" sz="800" b="0" dirty="0" smtClean="0"/>
              <a:t>Approved for Public Release: Case #13-2148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1142481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495675"/>
            <a:ext cx="8229600" cy="2630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iMAS Future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538793-F95B-4CFC-9A87-DBAD57B24C1D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2013 The MITRE Corporation. All rights reserved. 	</a:t>
            </a:r>
            <a:r>
              <a:rPr lang="en-US" b="0" dirty="0">
                <a:solidFill>
                  <a:schemeClr val="tx1"/>
                </a:solidFill>
                <a:latin typeface="Arial" charset="0"/>
              </a:rPr>
              <a:t>Approved for Public Release: Case #13-2148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25064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FY14 Technical Approach and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57952"/>
            <a:ext cx="8229600" cy="51780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rgbClr val="00B050"/>
                </a:solidFill>
              </a:rPr>
              <a:t>Deeper </a:t>
            </a:r>
            <a:r>
              <a:rPr lang="en-US" sz="2600" dirty="0">
                <a:solidFill>
                  <a:srgbClr val="00B050"/>
                </a:solidFill>
              </a:rPr>
              <a:t>s</a:t>
            </a:r>
            <a:r>
              <a:rPr lang="en-US" sz="2600" dirty="0" smtClean="0">
                <a:solidFill>
                  <a:srgbClr val="00B050"/>
                </a:solidFill>
              </a:rPr>
              <a:t>ecurity controls </a:t>
            </a:r>
          </a:p>
          <a:p>
            <a:r>
              <a:rPr lang="en-US" dirty="0" smtClean="0"/>
              <a:t>Continue </a:t>
            </a:r>
            <a:r>
              <a:rPr lang="en-US" dirty="0"/>
              <a:t>r</a:t>
            </a:r>
            <a:r>
              <a:rPr lang="en-US" dirty="0" smtClean="0"/>
              <a:t>esearching security controls </a:t>
            </a:r>
            <a:r>
              <a:rPr lang="en-US" sz="1700" dirty="0" smtClean="0"/>
              <a:t>(those not finished in FY13)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00B050"/>
                </a:solidFill>
              </a:rPr>
              <a:t>Advanced resilience and disruption techniques</a:t>
            </a:r>
            <a:endParaRPr lang="en-US" sz="2600" dirty="0" smtClean="0"/>
          </a:p>
          <a:p>
            <a:r>
              <a:rPr lang="en-US" dirty="0" smtClean="0"/>
              <a:t>MDM remote control</a:t>
            </a:r>
          </a:p>
          <a:p>
            <a:pPr lvl="1"/>
            <a:r>
              <a:rPr lang="en-US" dirty="0" smtClean="0"/>
              <a:t>Explore securing MDM interface and remote C2 capabilities for iMAS controls (remote wipe etc.)</a:t>
            </a:r>
          </a:p>
          <a:p>
            <a:r>
              <a:rPr lang="en-US" dirty="0" smtClean="0"/>
              <a:t>iMAS Encrypted Code Modules research</a:t>
            </a:r>
          </a:p>
          <a:p>
            <a:pPr lvl="1"/>
            <a:r>
              <a:rPr lang="en-US" dirty="0" smtClean="0"/>
              <a:t>Implement </a:t>
            </a:r>
            <a:r>
              <a:rPr lang="en-US" dirty="0"/>
              <a:t>portions of </a:t>
            </a:r>
            <a:r>
              <a:rPr lang="en-US" dirty="0" smtClean="0"/>
              <a:t>security controls </a:t>
            </a:r>
            <a:r>
              <a:rPr lang="en-US" dirty="0"/>
              <a:t>using iMAS ECM technique</a:t>
            </a:r>
          </a:p>
          <a:p>
            <a:r>
              <a:rPr lang="en-US" dirty="0" smtClean="0"/>
              <a:t>Off device trust</a:t>
            </a:r>
          </a:p>
          <a:p>
            <a:pPr lvl="1"/>
            <a:r>
              <a:rPr lang="en-US" dirty="0" smtClean="0"/>
              <a:t>iOS Lightning Connector and trusted smart charger research</a:t>
            </a:r>
          </a:p>
          <a:p>
            <a:r>
              <a:rPr lang="en-US" dirty="0" smtClean="0"/>
              <a:t>Dynamic App Bundling research</a:t>
            </a:r>
          </a:p>
          <a:p>
            <a:pPr lvl="1"/>
            <a:r>
              <a:rPr lang="en-US" dirty="0" smtClean="0"/>
              <a:t>Research app repackaging techniques; wrap app after build time</a:t>
            </a:r>
          </a:p>
          <a:p>
            <a:r>
              <a:rPr lang="en-US" dirty="0" smtClean="0"/>
              <a:t>Reference </a:t>
            </a:r>
            <a:r>
              <a:rPr lang="en-US" dirty="0"/>
              <a:t>a</a:t>
            </a:r>
            <a:r>
              <a:rPr lang="en-US" dirty="0" smtClean="0"/>
              <a:t>pp bolstering</a:t>
            </a:r>
          </a:p>
          <a:p>
            <a:pPr lvl="1"/>
            <a:r>
              <a:rPr lang="en-US" dirty="0" smtClean="0"/>
              <a:t>Implement iOS reference app (reMail) using iMAS ECM / SMIME</a:t>
            </a:r>
          </a:p>
          <a:p>
            <a:pPr lvl="1"/>
            <a:r>
              <a:rPr lang="en-US" dirty="0" smtClean="0"/>
              <a:t>Third </a:t>
            </a:r>
            <a:r>
              <a:rPr lang="en-US" dirty="0"/>
              <a:t>Party Audit </a:t>
            </a:r>
            <a:r>
              <a:rPr lang="en-US" dirty="0" smtClean="0"/>
              <a:t>reMail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538793-F95B-4CFC-9A87-DBAD57B24C1D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2013 The MITRE Corporation. All rights reserved. 	</a:t>
            </a:r>
            <a:r>
              <a:rPr lang="en-US" b="0" dirty="0">
                <a:solidFill>
                  <a:schemeClr val="tx1"/>
                </a:solidFill>
                <a:latin typeface="Arial" charset="0"/>
              </a:rPr>
              <a:t>Approved for Public Release: Case #13-2148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494999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End Game</a:t>
            </a:r>
            <a:br>
              <a:rPr lang="en-US" dirty="0" smtClean="0"/>
            </a:br>
            <a:r>
              <a:rPr lang="en-US" sz="2200" dirty="0" smtClean="0"/>
              <a:t>iMAS Goals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724" y="1436914"/>
            <a:ext cx="8417442" cy="523646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Targeting “secure complete” when applicable OWASP mobile top 10 and 12/24 mobile threats are mitigated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Open Source is self sustaining</a:t>
            </a:r>
          </a:p>
          <a:p>
            <a:r>
              <a:rPr lang="en-US" dirty="0" smtClean="0"/>
              <a:t>Transition Research</a:t>
            </a:r>
          </a:p>
          <a:p>
            <a:pPr lvl="1"/>
            <a:r>
              <a:rPr lang="en-US" dirty="0" smtClean="0"/>
              <a:t>Govt. and / or Commercial entity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51217" y="64325"/>
            <a:ext cx="495766" cy="180918"/>
          </a:xfrm>
        </p:spPr>
        <p:txBody>
          <a:bodyPr/>
          <a:lstStyle/>
          <a:p>
            <a:fld id="{CA538793-F95B-4CFC-9A87-DBAD57B24C1D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1706" y="6540692"/>
            <a:ext cx="7556739" cy="286239"/>
          </a:xfrm>
        </p:spPr>
        <p:txBody>
          <a:bodyPr/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2013 The MITRE Corporation. All rights reserved. 	</a:t>
            </a:r>
            <a:r>
              <a:rPr lang="en-US" b="0" dirty="0">
                <a:solidFill>
                  <a:schemeClr val="tx1"/>
                </a:solidFill>
                <a:latin typeface="Arial" charset="0"/>
              </a:rPr>
              <a:t>Approved for Public Release: Case #13-2148</a:t>
            </a:r>
            <a:endParaRPr lang="en-US" b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1" y="2144607"/>
            <a:ext cx="4416725" cy="327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075" y="2482274"/>
            <a:ext cx="4350562" cy="318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00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304264"/>
            <a:ext cx="8001000" cy="5105400"/>
          </a:xfrm>
        </p:spPr>
        <p:txBody>
          <a:bodyPr/>
          <a:lstStyle/>
          <a:p>
            <a:r>
              <a:rPr lang="en-US" dirty="0"/>
              <a:t>iOS </a:t>
            </a:r>
            <a:r>
              <a:rPr lang="en-US" dirty="0" smtClean="0"/>
              <a:t>four </a:t>
            </a:r>
            <a:r>
              <a:rPr lang="en-US" dirty="0"/>
              <a:t>layers</a:t>
            </a:r>
          </a:p>
          <a:p>
            <a:pPr lvl="1">
              <a:lnSpc>
                <a:spcPts val="1600"/>
              </a:lnSpc>
            </a:pPr>
            <a:r>
              <a:rPr lang="en-US" sz="1600" dirty="0"/>
              <a:t>Device - prevents unauthorized access to device</a:t>
            </a:r>
          </a:p>
          <a:p>
            <a:pPr lvl="1">
              <a:lnSpc>
                <a:spcPts val="1600"/>
              </a:lnSpc>
            </a:pPr>
            <a:r>
              <a:rPr lang="en-US" sz="1600" dirty="0" smtClean="0"/>
              <a:t>Data - </a:t>
            </a:r>
            <a:r>
              <a:rPr lang="en-US" sz="1600" dirty="0"/>
              <a:t>protects data stored on the device</a:t>
            </a:r>
          </a:p>
          <a:p>
            <a:pPr lvl="1">
              <a:lnSpc>
                <a:spcPts val="1600"/>
              </a:lnSpc>
            </a:pPr>
            <a:r>
              <a:rPr lang="en-US" sz="1600" dirty="0"/>
              <a:t>Network - protects data in transit</a:t>
            </a:r>
          </a:p>
          <a:p>
            <a:pPr lvl="1">
              <a:lnSpc>
                <a:spcPts val="1600"/>
              </a:lnSpc>
            </a:pPr>
            <a:r>
              <a:rPr lang="en-US" sz="1600" dirty="0"/>
              <a:t>Application security – protects OS and isolates applications while they are running</a:t>
            </a:r>
          </a:p>
          <a:p>
            <a:r>
              <a:rPr lang="en-US" dirty="0" smtClean="0"/>
              <a:t>iOS </a:t>
            </a:r>
            <a:r>
              <a:rPr lang="en-US" dirty="0"/>
              <a:t>security </a:t>
            </a:r>
            <a:endParaRPr lang="en-US" dirty="0" smtClean="0"/>
          </a:p>
          <a:p>
            <a:pPr lvl="1"/>
            <a:r>
              <a:rPr lang="en-US" sz="1400" i="1" dirty="0" smtClean="0"/>
              <a:t>Reduced attack surface; </a:t>
            </a:r>
            <a:r>
              <a:rPr lang="en-US" sz="1400" dirty="0" smtClean="0"/>
              <a:t>no Java or Flash support, reduced PDF/.MOV features, stripped down system apps from full Mac OS X</a:t>
            </a:r>
          </a:p>
          <a:p>
            <a:pPr lvl="1">
              <a:lnSpc>
                <a:spcPts val="1600"/>
              </a:lnSpc>
            </a:pPr>
            <a:r>
              <a:rPr lang="en-US" sz="1600" i="1" dirty="0" smtClean="0"/>
              <a:t>iOS smaller footprint; </a:t>
            </a:r>
            <a:r>
              <a:rPr lang="en-US" sz="1600" dirty="0" smtClean="0"/>
              <a:t>no shell (/bin/sh), or rm, ls, ps, avail for exploit</a:t>
            </a:r>
          </a:p>
          <a:p>
            <a:pPr lvl="1">
              <a:lnSpc>
                <a:spcPts val="1600"/>
              </a:lnSpc>
            </a:pPr>
            <a:r>
              <a:rPr lang="en-US" sz="1600" i="1" dirty="0" smtClean="0"/>
              <a:t>Privilege separation; </a:t>
            </a:r>
            <a:r>
              <a:rPr lang="en-US" sz="1600" dirty="0" smtClean="0"/>
              <a:t>several </a:t>
            </a:r>
            <a:r>
              <a:rPr lang="en-US" sz="1600" dirty="0"/>
              <a:t>iOS </a:t>
            </a:r>
            <a:r>
              <a:rPr lang="en-US" sz="1600" dirty="0" smtClean="0"/>
              <a:t>users </a:t>
            </a:r>
            <a:r>
              <a:rPr lang="en-US" sz="1400" dirty="0" smtClean="0"/>
              <a:t>(e.g., </a:t>
            </a:r>
            <a:r>
              <a:rPr lang="en-US" sz="1400" i="1" dirty="0" smtClean="0"/>
              <a:t>mobile</a:t>
            </a:r>
            <a:r>
              <a:rPr lang="en-US" sz="1400" dirty="0" smtClean="0"/>
              <a:t>, </a:t>
            </a:r>
            <a:r>
              <a:rPr lang="en-US" sz="1400" i="1" dirty="0" smtClean="0"/>
              <a:t>_wireless</a:t>
            </a:r>
            <a:r>
              <a:rPr lang="en-US" sz="1400" dirty="0" smtClean="0"/>
              <a:t>, </a:t>
            </a:r>
            <a:r>
              <a:rPr lang="en-US" sz="1400" i="1" dirty="0" smtClean="0"/>
              <a:t>root</a:t>
            </a:r>
            <a:r>
              <a:rPr lang="en-US" sz="1400" dirty="0" smtClean="0"/>
              <a:t> is limited)</a:t>
            </a:r>
            <a:endParaRPr lang="en-US" sz="1600" dirty="0" smtClean="0"/>
          </a:p>
          <a:p>
            <a:pPr lvl="1">
              <a:lnSpc>
                <a:spcPts val="1600"/>
              </a:lnSpc>
            </a:pPr>
            <a:r>
              <a:rPr lang="en-US" sz="1600" i="1" dirty="0" smtClean="0"/>
              <a:t>Code Signing; </a:t>
            </a:r>
            <a:r>
              <a:rPr lang="en-US" sz="1600" dirty="0" smtClean="0"/>
              <a:t>binaries, libs, and pages in memory must be signed to exec</a:t>
            </a:r>
          </a:p>
          <a:p>
            <a:pPr lvl="1">
              <a:lnSpc>
                <a:spcPts val="1600"/>
              </a:lnSpc>
            </a:pPr>
            <a:r>
              <a:rPr lang="en-US" sz="1600" i="1" dirty="0" smtClean="0"/>
              <a:t>DEP / ASLR in place; </a:t>
            </a:r>
            <a:r>
              <a:rPr lang="en-US" sz="1600" dirty="0" smtClean="0"/>
              <a:t>limits exploits to ROP</a:t>
            </a:r>
          </a:p>
          <a:p>
            <a:pPr lvl="1">
              <a:lnSpc>
                <a:spcPts val="1600"/>
              </a:lnSpc>
            </a:pPr>
            <a:r>
              <a:rPr lang="en-US" sz="1600" i="1" dirty="0" smtClean="0"/>
              <a:t>Sandboxing; </a:t>
            </a:r>
            <a:r>
              <a:rPr lang="en-US" sz="1600" dirty="0" smtClean="0"/>
              <a:t>limits damage, makes exploitation harder</a:t>
            </a:r>
            <a:endParaRPr lang="en-US" sz="1600" dirty="0"/>
          </a:p>
          <a:p>
            <a:pPr>
              <a:spcAft>
                <a:spcPts val="0"/>
              </a:spcAft>
            </a:pPr>
            <a:r>
              <a:rPr lang="en-US" i="1" dirty="0" smtClean="0">
                <a:solidFill>
                  <a:srgbClr val="000099"/>
                </a:solidFill>
              </a:rPr>
              <a:t>Security </a:t>
            </a:r>
            <a:r>
              <a:rPr lang="en-US" i="1" dirty="0">
                <a:solidFill>
                  <a:srgbClr val="000099"/>
                </a:solidFill>
              </a:rPr>
              <a:t>model is </a:t>
            </a:r>
            <a:r>
              <a:rPr lang="en-US" i="1" dirty="0" smtClean="0">
                <a:solidFill>
                  <a:srgbClr val="000099"/>
                </a:solidFill>
              </a:rPr>
              <a:t>comprehensive; has evolved considerably since 2007; malware is difficult to craft and proliferate on iOS</a:t>
            </a:r>
            <a:endParaRPr lang="en-US" dirty="0">
              <a:solidFill>
                <a:srgbClr val="000099"/>
              </a:solidFill>
            </a:endParaRPr>
          </a:p>
        </p:txBody>
      </p:sp>
      <p:pic>
        <p:nvPicPr>
          <p:cNvPr id="1026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2400"/>
            <a:ext cx="1071719" cy="217800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iOS Security Model</a:t>
            </a:r>
            <a:endParaRPr lang="en-US" dirty="0"/>
          </a:p>
        </p:txBody>
      </p:sp>
      <p:pic>
        <p:nvPicPr>
          <p:cNvPr id="4098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479" y="1241404"/>
            <a:ext cx="4457700" cy="4391025"/>
          </a:xfrm>
          <a:prstGeom prst="rect">
            <a:avLst/>
          </a:prstGeom>
          <a:noFill/>
          <a:ln>
            <a:noFill/>
          </a:ln>
          <a:effectLst>
            <a:glow rad="228600">
              <a:srgbClr val="00B050">
                <a:alpha val="40000"/>
              </a:srgb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7517" y="5632429"/>
            <a:ext cx="8312727" cy="875249"/>
          </a:xfrm>
          <a:prstGeom prst="rect">
            <a:avLst/>
          </a:prstGeom>
          <a:solidFill>
            <a:srgbClr val="00B050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FIPS compliance means custom enterprise apps, and the need for iMAS app security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705600" y="1995055"/>
            <a:ext cx="535859" cy="1080654"/>
          </a:xfrm>
          <a:prstGeom prst="straightConnector1">
            <a:avLst/>
          </a:prstGeom>
          <a:ln w="44450">
            <a:solidFill>
              <a:srgbClr val="00B050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51217" y="76200"/>
            <a:ext cx="495766" cy="180918"/>
          </a:xfrm>
        </p:spPr>
        <p:txBody>
          <a:bodyPr/>
          <a:lstStyle/>
          <a:p>
            <a:fld id="{CA538793-F95B-4CFC-9A87-DBAD57B24C1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491706" y="6530196"/>
            <a:ext cx="7556739" cy="28623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2013 The MITRE Corporation. All rights reserved. 	</a:t>
            </a:r>
            <a:r>
              <a:rPr lang="en-US" sz="800" b="0" dirty="0" smtClean="0"/>
              <a:t>Approved for Public Release: Case #13-2148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4250689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495675"/>
            <a:ext cx="8229600" cy="2630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Demonstration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538793-F95B-4CFC-9A87-DBAD57B24C1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2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85590" y="3252752"/>
            <a:ext cx="3048000" cy="6096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5558" y="457200"/>
            <a:ext cx="85725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3200" dirty="0" smtClean="0"/>
              <a:t>iMAS - iOS Mobile Application Security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337659" y="1066800"/>
            <a:ext cx="3302584" cy="1866700"/>
            <a:chOff x="4774616" y="3924500"/>
            <a:chExt cx="3302584" cy="1866700"/>
          </a:xfrm>
          <a:noFill/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356" y="3924500"/>
              <a:ext cx="3112541" cy="186670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4832455"/>
              <a:ext cx="1447800" cy="95874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" descr="92B5A6C3-5B20-4EDA-B65E-854259E68F6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616" y="3939536"/>
              <a:ext cx="918314" cy="9183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381000" y="1752600"/>
            <a:ext cx="5065753" cy="4734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Github:</a:t>
            </a:r>
          </a:p>
          <a:p>
            <a:pPr lvl="1">
              <a:lnSpc>
                <a:spcPts val="2200"/>
              </a:lnSpc>
              <a:buSzPct val="100000"/>
            </a:pPr>
            <a:r>
              <a:rPr lang="en-US" u="sng" dirty="0">
                <a:hlinkClick r:id="rId5"/>
              </a:rPr>
              <a:t>https://project-imas.github.com</a:t>
            </a:r>
            <a:endParaRPr lang="en-US" u="sng" dirty="0"/>
          </a:p>
          <a:p>
            <a:pPr algn="l"/>
            <a:r>
              <a:rPr lang="en-US" dirty="0" smtClean="0"/>
              <a:t>POC</a:t>
            </a:r>
            <a:r>
              <a:rPr lang="en-US" dirty="0"/>
              <a:t>:</a:t>
            </a:r>
          </a:p>
          <a:p>
            <a:pPr lvl="1" algn="l">
              <a:lnSpc>
                <a:spcPts val="2000"/>
              </a:lnSpc>
            </a:pPr>
            <a:r>
              <a:rPr lang="en-US" dirty="0"/>
              <a:t>MITRE, Bedford MA</a:t>
            </a:r>
          </a:p>
          <a:p>
            <a:pPr lvl="1" algn="l">
              <a:lnSpc>
                <a:spcPts val="2000"/>
              </a:lnSpc>
            </a:pPr>
            <a:r>
              <a:rPr lang="en-US" dirty="0"/>
              <a:t>Gregg Ganley</a:t>
            </a:r>
          </a:p>
          <a:p>
            <a:pPr lvl="2" algn="l">
              <a:lnSpc>
                <a:spcPts val="2000"/>
              </a:lnSpc>
            </a:pPr>
            <a:r>
              <a:rPr lang="en-US" dirty="0"/>
              <a:t>781-271-2739</a:t>
            </a:r>
          </a:p>
          <a:p>
            <a:pPr lvl="2" algn="l">
              <a:lnSpc>
                <a:spcPts val="2000"/>
              </a:lnSpc>
            </a:pPr>
            <a:r>
              <a:rPr lang="en-US" dirty="0" smtClean="0">
                <a:hlinkClick r:id="rId6"/>
              </a:rPr>
              <a:t>gganley@mitre.org</a:t>
            </a:r>
            <a:endParaRPr lang="en-US" dirty="0" smtClean="0"/>
          </a:p>
          <a:p>
            <a:pPr lvl="2" algn="l">
              <a:lnSpc>
                <a:spcPts val="2000"/>
              </a:lnSpc>
            </a:pPr>
            <a:endParaRPr lang="en-US" dirty="0"/>
          </a:p>
          <a:p>
            <a:pPr lvl="1" algn="l">
              <a:lnSpc>
                <a:spcPts val="2000"/>
              </a:lnSpc>
            </a:pPr>
            <a:r>
              <a:rPr lang="en-US" dirty="0"/>
              <a:t>Gavin Black</a:t>
            </a:r>
          </a:p>
          <a:p>
            <a:pPr lvl="1" algn="l">
              <a:lnSpc>
                <a:spcPts val="2000"/>
              </a:lnSpc>
            </a:pPr>
            <a:r>
              <a:rPr lang="en-US" dirty="0" smtClean="0"/>
              <a:t>	781-271-4771</a:t>
            </a:r>
            <a:endParaRPr lang="en-US" dirty="0"/>
          </a:p>
          <a:p>
            <a:pPr lvl="1" algn="l">
              <a:lnSpc>
                <a:spcPts val="2000"/>
              </a:lnSpc>
            </a:pPr>
            <a:r>
              <a:rPr lang="en-US" dirty="0" smtClean="0"/>
              <a:t>	</a:t>
            </a:r>
            <a:r>
              <a:rPr lang="en-US" dirty="0" smtClean="0">
                <a:hlinkClick r:id="rId7"/>
              </a:rPr>
              <a:t>gblack@mitre.org</a:t>
            </a:r>
            <a:endParaRPr lang="en-US" dirty="0" smtClean="0"/>
          </a:p>
          <a:p>
            <a:pPr lvl="1" algn="l">
              <a:lnSpc>
                <a:spcPts val="2000"/>
              </a:lnSpc>
            </a:pP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00244" y="146024"/>
            <a:ext cx="495766" cy="180918"/>
          </a:xfrm>
          <a:prstGeom prst="rect">
            <a:avLst/>
          </a:prstGeom>
        </p:spPr>
        <p:txBody>
          <a:bodyPr/>
          <a:lstStyle/>
          <a:p>
            <a:fld id="{CA538793-F95B-4CFC-9A87-DBAD57B24C1D}" type="slidenum">
              <a:rPr lang="en-US" sz="1050" smtClean="0">
                <a:solidFill>
                  <a:schemeClr val="bg1">
                    <a:lumMod val="75000"/>
                  </a:schemeClr>
                </a:solidFill>
              </a:rPr>
              <a:pPr/>
              <a:t>41</a:t>
            </a:fld>
            <a:endParaRPr lang="en-US" sz="105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24010" y="4433767"/>
            <a:ext cx="4572000" cy="199028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l">
              <a:lnSpc>
                <a:spcPts val="2200"/>
              </a:lnSpc>
              <a:buSzPct val="100000"/>
            </a:pPr>
            <a:r>
              <a:rPr lang="en-US" i="1" dirty="0" smtClean="0"/>
              <a:t>Please !</a:t>
            </a:r>
            <a:endParaRPr lang="en-US" i="1" dirty="0" smtClean="0"/>
          </a:p>
          <a:p>
            <a:pPr marL="742950" lvl="1" indent="-285750" algn="l">
              <a:lnSpc>
                <a:spcPts val="22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i="1" dirty="0" smtClean="0"/>
              <a:t>Share iMAS with SW Devs</a:t>
            </a:r>
            <a:endParaRPr lang="en-US" i="1" dirty="0"/>
          </a:p>
          <a:p>
            <a:pPr marL="742950" lvl="1" indent="-285750" algn="l">
              <a:lnSpc>
                <a:spcPts val="22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i="1" dirty="0"/>
              <a:t>Visit and Discover</a:t>
            </a:r>
          </a:p>
          <a:p>
            <a:pPr marL="742950" lvl="1" indent="-285750" algn="l">
              <a:lnSpc>
                <a:spcPts val="22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i="1" dirty="0" smtClean="0"/>
              <a:t>Download </a:t>
            </a:r>
            <a:r>
              <a:rPr lang="en-US" i="1" dirty="0" smtClean="0"/>
              <a:t>and Experiment</a:t>
            </a:r>
          </a:p>
          <a:p>
            <a:pPr marL="742950" lvl="1" indent="-285750" algn="l">
              <a:lnSpc>
                <a:spcPts val="22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i="1" dirty="0" smtClean="0"/>
              <a:t>Feedback and push requests</a:t>
            </a:r>
            <a:endParaRPr lang="en-US" dirty="0"/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562650" y="6501061"/>
            <a:ext cx="7556739" cy="28623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2013 The MITRE Corporation. All rights reserved. 	</a:t>
            </a:r>
            <a:r>
              <a:rPr lang="en-US" sz="900" b="0" dirty="0" smtClean="0"/>
              <a:t>Approved for Public Release: Case #13-2148</a:t>
            </a:r>
            <a:endParaRPr lang="en-US" sz="900" b="0" dirty="0"/>
          </a:p>
        </p:txBody>
      </p:sp>
    </p:spTree>
    <p:extLst>
      <p:ext uri="{BB962C8B-B14F-4D97-AF65-F5344CB8AC3E}">
        <p14:creationId xmlns:p14="http://schemas.microsoft.com/office/powerpoint/2010/main" val="1326976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495675"/>
            <a:ext cx="8229600" cy="2630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Backup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538793-F95B-4CFC-9A87-DBAD57B24C1D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2013 The MITRE Corporation. All rights reserved. 	</a:t>
            </a:r>
            <a:r>
              <a:rPr lang="en-US" b="0" dirty="0">
                <a:solidFill>
                  <a:schemeClr val="tx1"/>
                </a:solidFill>
                <a:latin typeface="Arial" charset="0"/>
              </a:rPr>
              <a:t>Approved for Public Release: Case #13-2148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713573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Party Audit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5933704" cy="191291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Report completed on May 6, 2013</a:t>
            </a:r>
          </a:p>
          <a:p>
            <a:r>
              <a:rPr lang="en-US" dirty="0" smtClean="0"/>
              <a:t>Failed Network security testing</a:t>
            </a:r>
          </a:p>
          <a:p>
            <a:pPr lvl="1"/>
            <a:r>
              <a:rPr lang="en-US" dirty="0" smtClean="0"/>
              <a:t>High risk found: network </a:t>
            </a:r>
            <a:r>
              <a:rPr lang="en-US" dirty="0" err="1" smtClean="0"/>
              <a:t>cache.db</a:t>
            </a:r>
            <a:r>
              <a:rPr lang="en-US" dirty="0" smtClean="0"/>
              <a:t> file had server password and patient information present</a:t>
            </a:r>
          </a:p>
          <a:p>
            <a:pPr lvl="1"/>
            <a:r>
              <a:rPr lang="en-US" dirty="0" smtClean="0"/>
              <a:t>Related to backend server access</a:t>
            </a:r>
          </a:p>
          <a:p>
            <a:r>
              <a:rPr lang="en-US" dirty="0" smtClean="0"/>
              <a:t>Other medium and low security risks found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538793-F95B-4CFC-9A87-DBAD57B24C1D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867" y="237507"/>
            <a:ext cx="2479733" cy="262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07623" y="3182604"/>
            <a:ext cx="8229600" cy="3289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1775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000" b="1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  <a:lvl2pPr marL="515938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2pPr>
            <a:lvl3pPr marL="747713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lnSpc>
                <a:spcPct val="100000"/>
              </a:lnSpc>
            </a:pPr>
            <a:r>
              <a:rPr lang="en-US" b="0" dirty="0" err="1" smtClean="0"/>
              <a:t>SQLlite</a:t>
            </a:r>
            <a:r>
              <a:rPr lang="en-US" b="0" dirty="0" smtClean="0"/>
              <a:t> DB key was found in memory</a:t>
            </a:r>
          </a:p>
          <a:p>
            <a:pPr lvl="1" fontAlgn="auto">
              <a:lnSpc>
                <a:spcPct val="100000"/>
              </a:lnSpc>
            </a:pPr>
            <a:r>
              <a:rPr lang="en-US" b="0" dirty="0" smtClean="0"/>
              <a:t>Jailbreak detection and counter-debugging worked; patched over</a:t>
            </a:r>
          </a:p>
          <a:p>
            <a:pPr fontAlgn="auto">
              <a:lnSpc>
                <a:spcPct val="100000"/>
              </a:lnSpc>
            </a:pPr>
            <a:r>
              <a:rPr lang="en-US" sz="1800" dirty="0" smtClean="0"/>
              <a:t>Feedback from viaForensics</a:t>
            </a:r>
          </a:p>
          <a:p>
            <a:pPr lvl="1" fontAlgn="auto">
              <a:lnSpc>
                <a:spcPct val="100000"/>
              </a:lnSpc>
            </a:pPr>
            <a:r>
              <a:rPr lang="en-US" sz="1800" b="0" dirty="0" smtClean="0"/>
              <a:t>hReader with iMAS is much more secure than most</a:t>
            </a:r>
          </a:p>
          <a:p>
            <a:pPr lvl="1" fontAlgn="auto">
              <a:lnSpc>
                <a:spcPct val="100000"/>
              </a:lnSpc>
            </a:pPr>
            <a:r>
              <a:rPr lang="en-US" sz="1800" b="0" dirty="0" smtClean="0"/>
              <a:t>Encouraged us to make changes to above and re-test for their “</a:t>
            </a:r>
            <a:r>
              <a:rPr lang="en-US" sz="1800" b="0" dirty="0" err="1" smtClean="0"/>
              <a:t>appSecure</a:t>
            </a:r>
            <a:r>
              <a:rPr lang="en-US" sz="1800" b="0" dirty="0" smtClean="0"/>
              <a:t>” certification</a:t>
            </a:r>
          </a:p>
          <a:p>
            <a:pPr fontAlgn="auto">
              <a:lnSpc>
                <a:spcPct val="100000"/>
              </a:lnSpc>
            </a:pPr>
            <a:r>
              <a:rPr lang="en-US" sz="1800" dirty="0" smtClean="0"/>
              <a:t>Fixed cited issues and concluded exercise</a:t>
            </a:r>
          </a:p>
          <a:p>
            <a:pPr fontAlgn="auto">
              <a:lnSpc>
                <a:spcPct val="100000"/>
              </a:lnSpc>
            </a:pPr>
            <a:endParaRPr lang="en-US" sz="1800" b="0" dirty="0"/>
          </a:p>
          <a:p>
            <a:pPr fontAlgn="auto">
              <a:lnSpc>
                <a:spcPct val="100000"/>
              </a:lnSpc>
            </a:pPr>
            <a:r>
              <a:rPr lang="en-US" sz="1800" dirty="0" smtClean="0">
                <a:solidFill>
                  <a:srgbClr val="C00000"/>
                </a:solidFill>
              </a:rPr>
              <a:t>PASSED “FINAL EXAM”</a:t>
            </a:r>
          </a:p>
        </p:txBody>
      </p:sp>
    </p:spTree>
    <p:extLst>
      <p:ext uri="{BB962C8B-B14F-4D97-AF65-F5344CB8AC3E}">
        <p14:creationId xmlns:p14="http://schemas.microsoft.com/office/powerpoint/2010/main" val="1381587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6526" y="715553"/>
            <a:ext cx="4308764" cy="38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i="1" dirty="0"/>
              <a:t>mobile Patient Health </a:t>
            </a:r>
            <a:r>
              <a:rPr lang="en-US" i="1" dirty="0" smtClean="0"/>
              <a:t>Reader</a:t>
            </a:r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8334857" y="152400"/>
            <a:ext cx="736099" cy="385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FY12</a:t>
            </a:r>
            <a:endParaRPr lang="en-US" dirty="0"/>
          </a:p>
        </p:txBody>
      </p:sp>
      <p:pic>
        <p:nvPicPr>
          <p:cNvPr id="16" name="Picture 15"/>
          <p:cNvPicPr/>
          <p:nvPr/>
        </p:nvPicPr>
        <p:blipFill>
          <a:blip r:embed="rId3"/>
          <a:stretch>
            <a:fillRect/>
          </a:stretch>
        </p:blipFill>
        <p:spPr>
          <a:xfrm>
            <a:off x="228600" y="152400"/>
            <a:ext cx="2440442" cy="68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8" y="1769999"/>
            <a:ext cx="679140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190" y="3845436"/>
            <a:ext cx="2033812" cy="159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76400"/>
            <a:ext cx="2481403" cy="195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523469" y="495300"/>
            <a:ext cx="3518912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MITRE Internal Research - MIP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51217" y="76200"/>
            <a:ext cx="495766" cy="180918"/>
          </a:xfrm>
        </p:spPr>
        <p:txBody>
          <a:bodyPr/>
          <a:lstStyle/>
          <a:p>
            <a:fld id="{CA538793-F95B-4CFC-9A87-DBAD57B24C1D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491706" y="6530196"/>
            <a:ext cx="7556739" cy="28623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2013 The MITRE Corporation. All rights reserved. 	</a:t>
            </a:r>
            <a:r>
              <a:rPr lang="en-US" sz="800" b="0" dirty="0" smtClean="0"/>
              <a:t>Approved for Public Release: Case #13-2148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112550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295400"/>
            <a:ext cx="8305800" cy="4884738"/>
          </a:xfrm>
        </p:spPr>
        <p:txBody>
          <a:bodyPr/>
          <a:lstStyle/>
          <a:p>
            <a:r>
              <a:rPr lang="en-US" dirty="0" smtClean="0"/>
              <a:t>hReader team targeting Open Source space for hReader application</a:t>
            </a:r>
          </a:p>
          <a:p>
            <a:pPr lvl="1"/>
            <a:r>
              <a:rPr lang="en-US" dirty="0"/>
              <a:t>hReader would be used mostly offline</a:t>
            </a:r>
          </a:p>
          <a:p>
            <a:pPr lvl="1"/>
            <a:r>
              <a:rPr lang="en-US" dirty="0"/>
              <a:t>Application security needs to be </a:t>
            </a:r>
            <a:r>
              <a:rPr lang="en-US" dirty="0" smtClean="0"/>
              <a:t>bolstered</a:t>
            </a:r>
          </a:p>
          <a:p>
            <a:pPr lvl="1"/>
            <a:r>
              <a:rPr lang="en-US" dirty="0" smtClean="0"/>
              <a:t>Production hReader app would be contain sensitive patient health information</a:t>
            </a:r>
          </a:p>
          <a:p>
            <a:r>
              <a:rPr lang="en-US" dirty="0" smtClean="0"/>
              <a:t>hReader requested a red-team to security audit the application</a:t>
            </a:r>
          </a:p>
          <a:p>
            <a:pPr lvl="1"/>
            <a:r>
              <a:rPr lang="en-US" dirty="0" smtClean="0"/>
              <a:t>Test app contains “synthetic” patient data; NOT real patient data</a:t>
            </a:r>
          </a:p>
          <a:p>
            <a:r>
              <a:rPr lang="en-US" dirty="0" smtClean="0"/>
              <a:t>A DISA App security STIG checklist was used to measure the security compliance </a:t>
            </a:r>
          </a:p>
          <a:p>
            <a:r>
              <a:rPr lang="en-US" dirty="0" smtClean="0"/>
              <a:t>Iterative process over several months</a:t>
            </a:r>
          </a:p>
          <a:p>
            <a:pPr lvl="1"/>
            <a:r>
              <a:rPr lang="en-US" dirty="0" smtClean="0"/>
              <a:t>First pass, many areas were found to be exposed</a:t>
            </a:r>
          </a:p>
          <a:p>
            <a:pPr lvl="1"/>
            <a:r>
              <a:rPr lang="en-US" dirty="0" smtClean="0"/>
              <a:t>Third pass, considerably more secure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Audit Summary</a:t>
            </a:r>
            <a:br>
              <a:rPr lang="en-US" dirty="0" smtClean="0"/>
            </a:br>
            <a:r>
              <a:rPr lang="en-US" sz="2000" i="1" dirty="0" smtClean="0"/>
              <a:t>August 2012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51217" y="76200"/>
            <a:ext cx="495766" cy="180918"/>
          </a:xfrm>
        </p:spPr>
        <p:txBody>
          <a:bodyPr/>
          <a:lstStyle/>
          <a:p>
            <a:fld id="{CA538793-F95B-4CFC-9A87-DBAD57B24C1D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491706" y="6530196"/>
            <a:ext cx="7556739" cy="28623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2013 The MITRE Corporation. All rights reserved. 	</a:t>
            </a:r>
            <a:r>
              <a:rPr lang="en-US" sz="800" b="0" dirty="0" smtClean="0"/>
              <a:t>Approved for Public Release: Case #13-2148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5982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763011"/>
            <a:ext cx="4267200" cy="303758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DISA / DoD Application STIG</a:t>
            </a:r>
          </a:p>
          <a:p>
            <a:r>
              <a:rPr lang="en-US" dirty="0" smtClean="0"/>
              <a:t>255 total criteria</a:t>
            </a:r>
          </a:p>
          <a:p>
            <a:r>
              <a:rPr lang="en-US" dirty="0" smtClean="0"/>
              <a:t>78 Applicable to hReader as a mobile prototype</a:t>
            </a:r>
          </a:p>
          <a:p>
            <a:r>
              <a:rPr lang="en-US" dirty="0" smtClean="0"/>
              <a:t>Initial assessment</a:t>
            </a:r>
          </a:p>
          <a:p>
            <a:pPr lvl="1"/>
            <a:r>
              <a:rPr lang="en-US" dirty="0" smtClean="0"/>
              <a:t>27 pass (16%), 10 fail, 129 unsure </a:t>
            </a:r>
            <a:r>
              <a:rPr lang="en-US" sz="1200" dirty="0" smtClean="0"/>
              <a:t>(166 Total), </a:t>
            </a:r>
            <a:r>
              <a:rPr lang="en-US" dirty="0" smtClean="0"/>
              <a:t>89 NA</a:t>
            </a:r>
          </a:p>
          <a:p>
            <a:r>
              <a:rPr lang="en-US" dirty="0" smtClean="0"/>
              <a:t>After several audits</a:t>
            </a:r>
          </a:p>
          <a:p>
            <a:pPr lvl="1"/>
            <a:r>
              <a:rPr lang="en-US" dirty="0" smtClean="0"/>
              <a:t>72 pass (90%), 8 fail </a:t>
            </a:r>
            <a:r>
              <a:rPr lang="en-US" sz="1200" dirty="0" smtClean="0"/>
              <a:t>(80 total), </a:t>
            </a:r>
            <a:r>
              <a:rPr lang="en-US" dirty="0" smtClean="0"/>
              <a:t>175 NA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STIG Compliance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>Security Technical Implementation Guide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762" y="340242"/>
            <a:ext cx="5843569" cy="432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685800" y="4800600"/>
            <a:ext cx="772987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FDAA03"/>
              </a:buClr>
              <a:buSzPct val="100000"/>
              <a:buFont typeface="Arial" pitchFamily="34" charset="0"/>
              <a:buChar char="■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8325" indent="-227013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ts val="800"/>
              </a:spcAft>
              <a:buClr>
                <a:srgbClr val="FDAA03"/>
              </a:buClr>
              <a:buFont typeface="Arial" pitchFamily="34" charset="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909638" indent="-168275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ts val="800"/>
              </a:spcAft>
              <a:buClr>
                <a:srgbClr val="FDAA03"/>
              </a:buClr>
              <a:buSzPct val="80000"/>
              <a:buFont typeface="Arial" pitchFamily="34" charset="0"/>
              <a:buChar char="■"/>
              <a:defRPr sz="1600" b="1">
                <a:solidFill>
                  <a:schemeClr val="tx1"/>
                </a:solidFill>
                <a:latin typeface="+mn-lt"/>
              </a:defRPr>
            </a:lvl3pPr>
            <a:lvl4pPr marL="1143000" indent="-114300" algn="l" rtl="0" eaLnBrk="1" fontAlgn="base" hangingPunct="1">
              <a:lnSpc>
                <a:spcPts val="1600"/>
              </a:lnSpc>
              <a:spcBef>
                <a:spcPct val="0"/>
              </a:spcBef>
              <a:spcAft>
                <a:spcPts val="800"/>
              </a:spcAft>
              <a:buClr>
                <a:srgbClr val="FDAA03"/>
              </a:buClr>
              <a:buSzPct val="80000"/>
              <a:buFont typeface="Arial" pitchFamily="34" charset="0"/>
              <a:buChar char="●"/>
              <a:defRPr sz="1400" b="1">
                <a:solidFill>
                  <a:schemeClr val="tx1"/>
                </a:solidFill>
                <a:latin typeface="+mn-lt"/>
              </a:defRPr>
            </a:lvl4pPr>
            <a:lvl5pPr marL="1371600" indent="-106363" algn="l" rtl="0" eaLnBrk="1" fontAlgn="base" hangingPunct="1">
              <a:lnSpc>
                <a:spcPts val="1400"/>
              </a:lnSpc>
              <a:spcBef>
                <a:spcPct val="0"/>
              </a:spcBef>
              <a:spcAft>
                <a:spcPts val="800"/>
              </a:spcAft>
              <a:buClr>
                <a:srgbClr val="FDAA03"/>
              </a:buClr>
              <a:buSzPct val="100000"/>
              <a:buFont typeface="Arial" pitchFamily="34" charset="0"/>
              <a:buChar char="-"/>
              <a:defRPr sz="1200" b="1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FDAA03"/>
              </a:buClr>
              <a:buSzPct val="50000"/>
              <a:buFont typeface="Monotype Sorts" pitchFamily="2" charset="2"/>
              <a:buChar char="n"/>
              <a:defRPr sz="4000" b="1">
                <a:solidFill>
                  <a:schemeClr val="tx1"/>
                </a:solidFill>
                <a:latin typeface="ITC Officina Serif Book" charset="0"/>
              </a:defRPr>
            </a:lvl6pPr>
            <a:lvl7pPr marL="2686050" indent="-22860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FDAA03"/>
              </a:buClr>
              <a:buSzPct val="50000"/>
              <a:buFont typeface="Monotype Sorts" pitchFamily="2" charset="2"/>
              <a:buChar char="n"/>
              <a:defRPr sz="4000" b="1">
                <a:solidFill>
                  <a:schemeClr val="tx1"/>
                </a:solidFill>
                <a:latin typeface="ITC Officina Serif Book" charset="0"/>
              </a:defRPr>
            </a:lvl7pPr>
            <a:lvl8pPr marL="3143250" indent="-22860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FDAA03"/>
              </a:buClr>
              <a:buSzPct val="50000"/>
              <a:buFont typeface="Monotype Sorts" pitchFamily="2" charset="2"/>
              <a:buChar char="n"/>
              <a:defRPr sz="4000" b="1">
                <a:solidFill>
                  <a:schemeClr val="tx1"/>
                </a:solidFill>
                <a:latin typeface="ITC Officina Serif Book" charset="0"/>
              </a:defRPr>
            </a:lvl8pPr>
            <a:lvl9pPr marL="3600450" indent="-22860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FDAA03"/>
              </a:buClr>
              <a:buSzPct val="50000"/>
              <a:buFont typeface="Monotype Sorts" pitchFamily="2" charset="2"/>
              <a:buChar char="n"/>
              <a:defRPr sz="4000" b="1">
                <a:solidFill>
                  <a:schemeClr val="tx1"/>
                </a:solidFill>
                <a:latin typeface="ITC Officina Serif Book" charset="0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hReader application security compliance increased to 90% criteria met – about a 5X increase from original design</a:t>
            </a:r>
          </a:p>
          <a:p>
            <a:endParaRPr lang="en-US" dirty="0" smtClean="0"/>
          </a:p>
          <a:p>
            <a:pPr>
              <a:lnSpc>
                <a:spcPts val="1400"/>
              </a:lnSpc>
              <a:spcAft>
                <a:spcPts val="0"/>
              </a:spcAft>
              <a:buFont typeface="Arial" charset="0"/>
              <a:buChar char="•"/>
            </a:pPr>
            <a:r>
              <a:rPr lang="en-US" sz="1400" dirty="0" smtClean="0"/>
              <a:t>STIG – A specification that defines </a:t>
            </a:r>
            <a:r>
              <a:rPr lang="en-US" sz="1400" dirty="0"/>
              <a:t>the configuration standards for DOD IA and </a:t>
            </a:r>
            <a:r>
              <a:rPr lang="en-US" sz="1400" dirty="0" smtClean="0"/>
              <a:t>IA-enabled devices/systems</a:t>
            </a:r>
          </a:p>
          <a:p>
            <a:pPr>
              <a:spcAft>
                <a:spcPts val="0"/>
              </a:spcAft>
              <a:buFont typeface="Arial" charset="0"/>
              <a:buChar char="•"/>
            </a:pPr>
            <a:r>
              <a:rPr lang="en-US" sz="1400" dirty="0" smtClean="0"/>
              <a:t>STIG used:  Application </a:t>
            </a:r>
            <a:r>
              <a:rPr lang="en-US" sz="1400" dirty="0"/>
              <a:t>Security and Development STIG Version 3, Release </a:t>
            </a:r>
            <a:r>
              <a:rPr lang="en-US" sz="1400" dirty="0" smtClean="0"/>
              <a:t>3</a:t>
            </a:r>
            <a:endParaRPr lang="en-US" sz="1400" dirty="0"/>
          </a:p>
          <a:p>
            <a:pPr>
              <a:buFont typeface="Arial" charset="0"/>
              <a:buChar char="•"/>
            </a:pPr>
            <a:endParaRPr lang="en-US" sz="140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51217" y="76200"/>
            <a:ext cx="495766" cy="180918"/>
          </a:xfrm>
        </p:spPr>
        <p:txBody>
          <a:bodyPr/>
          <a:lstStyle/>
          <a:p>
            <a:fld id="{CA538793-F95B-4CFC-9A87-DBAD57B24C1D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491706" y="6530196"/>
            <a:ext cx="7556739" cy="28623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2013 The MITRE Corporation. All rights reserved. 	</a:t>
            </a:r>
            <a:r>
              <a:rPr lang="en-US" sz="800" b="0" dirty="0" smtClean="0"/>
              <a:t>Approved for Public Release: Case #13-2148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373012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071" y="1238214"/>
            <a:ext cx="4433094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iMAS</a:t>
            </a:r>
            <a:br>
              <a:rPr lang="en-US" dirty="0" smtClean="0"/>
            </a:br>
            <a:r>
              <a:rPr lang="en-US" dirty="0" smtClean="0"/>
              <a:t>iOS Mobile Application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173" y="1297041"/>
            <a:ext cx="3943350" cy="53177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u="sng" dirty="0" smtClean="0"/>
              <a:t>Problem</a:t>
            </a:r>
          </a:p>
          <a:p>
            <a:r>
              <a:rPr lang="en-US" sz="1600" dirty="0" smtClean="0"/>
              <a:t>iOS is considered secure, but out of the box security is not enough</a:t>
            </a:r>
          </a:p>
          <a:p>
            <a:r>
              <a:rPr lang="en-US" sz="1600" dirty="0" smtClean="0"/>
              <a:t>Simple device passcodes enable easy compromise of applications and data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sz="1800" u="sng" dirty="0" smtClean="0"/>
              <a:t>Solution</a:t>
            </a:r>
            <a:endParaRPr lang="en-US" sz="1800" u="sng" dirty="0"/>
          </a:p>
          <a:p>
            <a:r>
              <a:rPr lang="en-US" sz="1600" dirty="0" smtClean="0"/>
              <a:t>Additional security controls beyond Apple</a:t>
            </a:r>
            <a:endParaRPr lang="en-US" sz="1600" dirty="0"/>
          </a:p>
          <a:p>
            <a:r>
              <a:rPr lang="en-US" sz="1600" dirty="0" smtClean="0"/>
              <a:t>Reduce iOS app attack surface</a:t>
            </a:r>
          </a:p>
          <a:p>
            <a:r>
              <a:rPr lang="en-US" sz="1600" dirty="0"/>
              <a:t>Extends security with or without MDM and COTS </a:t>
            </a:r>
            <a:r>
              <a:rPr lang="en-US" sz="1600" dirty="0" smtClean="0"/>
              <a:t>solutions</a:t>
            </a:r>
          </a:p>
          <a:p>
            <a:r>
              <a:rPr lang="en-US" sz="1600" dirty="0"/>
              <a:t>Measurable security </a:t>
            </a:r>
            <a:r>
              <a:rPr lang="en-US" sz="1050" dirty="0"/>
              <a:t>(DISA Mobile App SRG</a:t>
            </a:r>
            <a:r>
              <a:rPr lang="en-US" sz="1050" dirty="0" smtClean="0"/>
              <a:t>)</a:t>
            </a:r>
            <a:endParaRPr lang="en-US" sz="1600" dirty="0"/>
          </a:p>
          <a:p>
            <a:r>
              <a:rPr lang="en-US" sz="1600" dirty="0" smtClean="0"/>
              <a:t>Controls open source available</a:t>
            </a:r>
          </a:p>
          <a:p>
            <a:pPr marL="287338" lvl="1" indent="0">
              <a:buNone/>
            </a:pPr>
            <a:r>
              <a:rPr lang="en-US" sz="1600" dirty="0" smtClean="0"/>
              <a:t>project-imas.github.com</a:t>
            </a:r>
          </a:p>
          <a:p>
            <a:r>
              <a:rPr lang="en-US" sz="1600" dirty="0" smtClean="0"/>
              <a:t>Raise iOS app </a:t>
            </a:r>
            <a:r>
              <a:rPr lang="en-US" sz="1600" dirty="0"/>
              <a:t>security </a:t>
            </a:r>
            <a:r>
              <a:rPr lang="en-US" sz="1600" dirty="0" smtClean="0"/>
              <a:t>levels - closer </a:t>
            </a:r>
            <a:r>
              <a:rPr lang="en-US" sz="1600" dirty="0"/>
              <a:t>to the Art of the Possible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51217" y="76200"/>
            <a:ext cx="495766" cy="180918"/>
          </a:xfrm>
          <a:prstGeom prst="rect">
            <a:avLst/>
          </a:prstGeom>
        </p:spPr>
        <p:txBody>
          <a:bodyPr/>
          <a:lstStyle/>
          <a:p>
            <a:fld id="{CA538793-F95B-4CFC-9A87-DBAD57B24C1D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0485" y="6594600"/>
            <a:ext cx="7821765" cy="263400"/>
          </a:xfrm>
        </p:spPr>
        <p:txBody>
          <a:bodyPr/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2013 The MITRE Corporation. All rights reserved. 	</a:t>
            </a:r>
            <a:r>
              <a:rPr lang="en-US" b="0" dirty="0">
                <a:solidFill>
                  <a:schemeClr val="tx1"/>
                </a:solidFill>
                <a:latin typeface="Arial" charset="0"/>
              </a:rPr>
              <a:t>Approved for Public Release: Case #13-2148</a:t>
            </a:r>
            <a:endParaRPr lang="en-US" b="0" dirty="0"/>
          </a:p>
        </p:txBody>
      </p:sp>
      <p:pic>
        <p:nvPicPr>
          <p:cNvPr id="6" name="Picture 2" descr="Person Ph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098" y="99666"/>
            <a:ext cx="747665" cy="93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40213" y="1038225"/>
            <a:ext cx="1021433" cy="256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dirty="0" smtClean="0"/>
              <a:t>Gregg Ganley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8048475" y="1038482"/>
            <a:ext cx="1021433" cy="257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050" dirty="0" smtClean="0"/>
              <a:t>Gavin Black</a:t>
            </a:r>
            <a:endParaRPr lang="en-US" sz="1050" dirty="0"/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4513523" y="1612678"/>
            <a:ext cx="3566539" cy="2069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1775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000" b="1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  <a:lvl2pPr marL="515938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2pPr>
            <a:lvl3pPr marL="747713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 smtClean="0"/>
          </a:p>
          <a:p>
            <a:pPr marL="0" indent="0">
              <a:buFont typeface="Wingdings" pitchFamily="2" charset="2"/>
              <a:buNone/>
            </a:pPr>
            <a:endParaRPr lang="en-US" sz="1600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4257675" y="3818510"/>
            <a:ext cx="4781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244" y="3880128"/>
            <a:ext cx="4363364" cy="2576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7" name="Group 56"/>
          <p:cNvGrpSpPr/>
          <p:nvPr/>
        </p:nvGrpSpPr>
        <p:grpSpPr>
          <a:xfrm>
            <a:off x="5527667" y="137378"/>
            <a:ext cx="1521719" cy="1028927"/>
            <a:chOff x="4774616" y="3924500"/>
            <a:chExt cx="3302584" cy="1866700"/>
          </a:xfrm>
        </p:grpSpPr>
        <p:pic>
          <p:nvPicPr>
            <p:cNvPr id="5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356" y="3924500"/>
              <a:ext cx="3112541" cy="18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4832455"/>
              <a:ext cx="1447800" cy="958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2" descr="92B5A6C3-5B20-4EDA-B65E-854259E68F6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616" y="3939536"/>
              <a:ext cx="918314" cy="918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8" name="Picture 4" descr="Person Photo">
            <a:hlinkClick r:id="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646" y="92695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02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iMAS </a:t>
            </a:r>
            <a:r>
              <a:rPr lang="en-US" i="1" dirty="0"/>
              <a:t>Secure Application </a:t>
            </a:r>
            <a:r>
              <a:rPr lang="en-US" i="1" dirty="0" smtClean="0"/>
              <a:t>Framework</a:t>
            </a:r>
            <a:br>
              <a:rPr lang="en-US" i="1" dirty="0" smtClean="0"/>
            </a:br>
            <a:r>
              <a:rPr lang="en-US" i="1" dirty="0" smtClean="0"/>
              <a:t>FY13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538793-F95B-4CFC-9A87-DBAD57B24C1D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2013 The MITRE Corporation. All rights reserved. 	</a:t>
            </a:r>
            <a:r>
              <a:rPr lang="en-US" b="0" dirty="0">
                <a:solidFill>
                  <a:schemeClr val="tx1"/>
                </a:solidFill>
                <a:latin typeface="Arial" charset="0"/>
              </a:rPr>
              <a:t>Approved for Public Release: Case #</a:t>
            </a:r>
            <a:r>
              <a:rPr lang="en-US" b="0" dirty="0" smtClean="0">
                <a:solidFill>
                  <a:schemeClr val="tx1"/>
                </a:solidFill>
                <a:latin typeface="Arial" charset="0"/>
              </a:rPr>
              <a:t>13-2148</a:t>
            </a:r>
            <a:endParaRPr lang="en-US" b="0" dirty="0"/>
          </a:p>
        </p:txBody>
      </p:sp>
      <p:sp>
        <p:nvSpPr>
          <p:cNvPr id="6" name="Cloud 5"/>
          <p:cNvSpPr/>
          <p:nvPr/>
        </p:nvSpPr>
        <p:spPr bwMode="auto">
          <a:xfrm>
            <a:off x="3527618" y="4685406"/>
            <a:ext cx="2819770" cy="990600"/>
          </a:xfrm>
          <a:prstGeom prst="cloud">
            <a:avLst/>
          </a:prstGeom>
          <a:solidFill>
            <a:srgbClr val="33CC33">
              <a:alpha val="34118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6369336" y="2771591"/>
            <a:ext cx="558780" cy="904099"/>
          </a:xfrm>
          <a:prstGeom prst="straightConnector1">
            <a:avLst/>
          </a:prstGeom>
          <a:solidFill>
            <a:srgbClr val="FFCC99"/>
          </a:solidFill>
          <a:ln w="12700" cap="flat" cmpd="sng" algn="ctr">
            <a:solidFill>
              <a:srgbClr val="00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6389920" y="3423257"/>
            <a:ext cx="828860" cy="592139"/>
          </a:xfrm>
          <a:prstGeom prst="straightConnector1">
            <a:avLst/>
          </a:prstGeom>
          <a:solidFill>
            <a:srgbClr val="FFCC99"/>
          </a:solidFill>
          <a:ln w="12700" cap="flat" cmpd="sng" algn="ctr">
            <a:solidFill>
              <a:srgbClr val="00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9" name="Cloud 8"/>
          <p:cNvSpPr/>
          <p:nvPr/>
        </p:nvSpPr>
        <p:spPr bwMode="auto">
          <a:xfrm>
            <a:off x="7269984" y="2682690"/>
            <a:ext cx="1524000" cy="1219200"/>
          </a:xfrm>
          <a:prstGeom prst="cloud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12"/>
          <p:cNvSpPr>
            <a:spLocks/>
          </p:cNvSpPr>
          <p:nvPr/>
        </p:nvSpPr>
        <p:spPr bwMode="auto">
          <a:xfrm>
            <a:off x="7346184" y="2939866"/>
            <a:ext cx="1447800" cy="609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ts val="1600"/>
              </a:lnSpc>
            </a:pPr>
            <a:r>
              <a:rPr lang="en-US" sz="1400" dirty="0" smtClean="0">
                <a:ea typeface="Gill Sans" charset="0"/>
                <a:cs typeface="Gill Sans" charset="0"/>
              </a:rPr>
              <a:t>Internet</a:t>
            </a:r>
            <a:endParaRPr lang="en-US" sz="1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66064" y="1263466"/>
            <a:ext cx="5975060" cy="1828800"/>
          </a:xfrm>
          <a:prstGeom prst="rect">
            <a:avLst/>
          </a:prstGeom>
          <a:solidFill>
            <a:srgbClr val="00B05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42264" y="2482666"/>
            <a:ext cx="1638300" cy="533400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9"/>
          <p:cNvSpPr>
            <a:spLocks/>
          </p:cNvSpPr>
          <p:nvPr/>
        </p:nvSpPr>
        <p:spPr bwMode="auto">
          <a:xfrm>
            <a:off x="618464" y="2558866"/>
            <a:ext cx="1505276" cy="381000"/>
          </a:xfrm>
          <a:prstGeom prst="rect">
            <a:avLst/>
          </a:prstGeom>
          <a:solidFill>
            <a:srgbClr val="00B050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ts val="1600"/>
              </a:lnSpc>
            </a:pPr>
            <a:r>
              <a:rPr lang="en-US" sz="12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Extended </a:t>
            </a:r>
            <a:r>
              <a:rPr lang="en-US" sz="1200" dirty="0" smtClean="0">
                <a:ea typeface="Gill Sans" charset="0"/>
                <a:cs typeface="Gill Sans" charset="0"/>
              </a:rPr>
              <a:t>App level Passcode</a:t>
            </a:r>
            <a:r>
              <a:rPr lang="en-US" sz="12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  </a:t>
            </a:r>
            <a:endParaRPr lang="en-US" sz="12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180564" y="2482666"/>
            <a:ext cx="1104900" cy="533400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9"/>
          <p:cNvSpPr>
            <a:spLocks/>
          </p:cNvSpPr>
          <p:nvPr/>
        </p:nvSpPr>
        <p:spPr bwMode="auto">
          <a:xfrm>
            <a:off x="2218664" y="2625541"/>
            <a:ext cx="914400" cy="292100"/>
          </a:xfrm>
          <a:prstGeom prst="rect">
            <a:avLst/>
          </a:prstGeom>
          <a:solidFill>
            <a:srgbClr val="00B050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ts val="1000"/>
              </a:lnSpc>
            </a:pPr>
            <a:r>
              <a:rPr lang="en-US" sz="1200" dirty="0" smtClean="0">
                <a:ea typeface="Gill Sans" charset="0"/>
                <a:cs typeface="Gill Sans" charset="0"/>
              </a:rPr>
              <a:t>Jailbreak </a:t>
            </a:r>
            <a:r>
              <a:rPr lang="en-US" sz="1100" dirty="0" smtClean="0">
                <a:ea typeface="Gill Sans" charset="0"/>
                <a:cs typeface="Gill Sans" charset="0"/>
              </a:rPr>
              <a:t>Detect / Disable</a:t>
            </a:r>
            <a:endParaRPr lang="en-US" sz="11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285464" y="2482666"/>
            <a:ext cx="1600200" cy="533400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9"/>
          <p:cNvSpPr>
            <a:spLocks/>
          </p:cNvSpPr>
          <p:nvPr/>
        </p:nvSpPr>
        <p:spPr bwMode="auto">
          <a:xfrm>
            <a:off x="3495014" y="2587441"/>
            <a:ext cx="1314450" cy="368300"/>
          </a:xfrm>
          <a:prstGeom prst="rect">
            <a:avLst/>
          </a:prstGeom>
          <a:solidFill>
            <a:srgbClr val="00B050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ts val="1400"/>
              </a:lnSpc>
            </a:pPr>
            <a:r>
              <a:rPr lang="en-US" sz="1200" dirty="0" smtClean="0">
                <a:ea typeface="Gill Sans" charset="0"/>
                <a:cs typeface="Gill Sans" charset="0"/>
              </a:rPr>
              <a:t>RAM / Debugger   </a:t>
            </a:r>
            <a:r>
              <a:rPr lang="en-US" sz="1050" dirty="0" smtClean="0">
                <a:ea typeface="Gill Sans" charset="0"/>
                <a:cs typeface="Gill Sans" charset="0"/>
              </a:rPr>
              <a:t>lib / </a:t>
            </a:r>
            <a:r>
              <a:rPr lang="en-US" sz="1050" dirty="0">
                <a:ea typeface="Gill Sans" charset="0"/>
                <a:cs typeface="Gill Sans" charset="0"/>
              </a:rPr>
              <a:t>t</a:t>
            </a:r>
            <a:r>
              <a:rPr lang="en-US" sz="105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echniques</a:t>
            </a:r>
            <a:endParaRPr lang="en-US" sz="105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885664" y="2482666"/>
            <a:ext cx="1524000" cy="533400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9"/>
          <p:cNvSpPr>
            <a:spLocks/>
          </p:cNvSpPr>
          <p:nvPr/>
        </p:nvSpPr>
        <p:spPr bwMode="auto">
          <a:xfrm>
            <a:off x="4961864" y="2558866"/>
            <a:ext cx="1371600" cy="368300"/>
          </a:xfrm>
          <a:prstGeom prst="rect">
            <a:avLst/>
          </a:prstGeom>
          <a:solidFill>
            <a:srgbClr val="00B050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ts val="1600"/>
              </a:lnSpc>
            </a:pPr>
            <a:r>
              <a:rPr lang="en-US" sz="1200" dirty="0" smtClean="0">
                <a:ea typeface="Gill Sans" charset="0"/>
                <a:cs typeface="Gill Sans" charset="0"/>
              </a:rPr>
              <a:t>Encrypted App Files and keychain</a:t>
            </a:r>
            <a:endParaRPr lang="en-US" sz="12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20" name="Rectangle 9"/>
          <p:cNvSpPr>
            <a:spLocks/>
          </p:cNvSpPr>
          <p:nvPr/>
        </p:nvSpPr>
        <p:spPr bwMode="auto">
          <a:xfrm>
            <a:off x="1685264" y="1720666"/>
            <a:ext cx="3505200" cy="381000"/>
          </a:xfrm>
          <a:prstGeom prst="rect">
            <a:avLst/>
          </a:prstGeom>
          <a:solidFill>
            <a:srgbClr val="00B050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Native iOS Application</a:t>
            </a:r>
            <a:endParaRPr lang="en-US" sz="1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21" name="Rectangle 9"/>
          <p:cNvSpPr>
            <a:spLocks/>
          </p:cNvSpPr>
          <p:nvPr/>
        </p:nvSpPr>
        <p:spPr bwMode="auto">
          <a:xfrm>
            <a:off x="4276064" y="2025466"/>
            <a:ext cx="1066800" cy="203201"/>
          </a:xfrm>
          <a:prstGeom prst="rect">
            <a:avLst/>
          </a:prstGeom>
          <a:solidFill>
            <a:srgbClr val="00B050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 dirty="0" smtClean="0">
                <a:ea typeface="Gill Sans" charset="0"/>
                <a:cs typeface="Gill Sans" charset="0"/>
              </a:rPr>
              <a:t>App Signing </a:t>
            </a:r>
            <a:endParaRPr lang="en-US" sz="12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22" name="Rectangle 9"/>
          <p:cNvSpPr>
            <a:spLocks/>
          </p:cNvSpPr>
          <p:nvPr/>
        </p:nvSpPr>
        <p:spPr bwMode="auto">
          <a:xfrm>
            <a:off x="980495" y="1704791"/>
            <a:ext cx="761837" cy="381000"/>
          </a:xfrm>
          <a:prstGeom prst="rect">
            <a:avLst/>
          </a:prstGeom>
          <a:solidFill>
            <a:srgbClr val="00B050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400" i="1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iMAS</a:t>
            </a:r>
            <a:endParaRPr lang="en-US" sz="1400" i="1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532864" y="1568266"/>
            <a:ext cx="3733800" cy="6858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264" y="1391388"/>
            <a:ext cx="381000" cy="503903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723759" y="4203332"/>
            <a:ext cx="2743200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Tolerable Security Risk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6799959" y="4050932"/>
            <a:ext cx="609600" cy="228600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9"/>
          <p:cNvSpPr>
            <a:spLocks/>
          </p:cNvSpPr>
          <p:nvPr/>
        </p:nvSpPr>
        <p:spPr bwMode="auto">
          <a:xfrm>
            <a:off x="618464" y="1263466"/>
            <a:ext cx="5791200" cy="22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400" i="1" dirty="0" smtClean="0">
                <a:ea typeface="Gill Sans" charset="0"/>
                <a:cs typeface="Gill Sans" charset="0"/>
              </a:rPr>
              <a:t>iMAS Secure Application Container</a:t>
            </a:r>
            <a:endParaRPr lang="en-US" sz="1400" i="1" dirty="0">
              <a:ea typeface="Gill Sans" charset="0"/>
              <a:cs typeface="Gill Sans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904464" y="3397066"/>
            <a:ext cx="3429000" cy="1219200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tangle 9"/>
          <p:cNvSpPr>
            <a:spLocks/>
          </p:cNvSpPr>
          <p:nvPr/>
        </p:nvSpPr>
        <p:spPr bwMode="auto">
          <a:xfrm>
            <a:off x="3209264" y="4159066"/>
            <a:ext cx="3657600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iPhone / </a:t>
            </a:r>
            <a:r>
              <a:rPr lang="en-US" sz="1400" dirty="0" err="1" smtClean="0">
                <a:solidFill>
                  <a:schemeClr val="tx1"/>
                </a:solidFill>
                <a:ea typeface="Gill Sans" charset="0"/>
                <a:cs typeface="Gill Sans" charset="0"/>
              </a:rPr>
              <a:t>iPad</a:t>
            </a:r>
            <a:r>
              <a:rPr lang="en-US" sz="1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 Hardware</a:t>
            </a:r>
            <a:endParaRPr lang="en-US" sz="1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2904464" y="4159066"/>
            <a:ext cx="3429000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Rectangle 9"/>
          <p:cNvSpPr>
            <a:spLocks/>
          </p:cNvSpPr>
          <p:nvPr/>
        </p:nvSpPr>
        <p:spPr bwMode="auto">
          <a:xfrm>
            <a:off x="3209264" y="3778066"/>
            <a:ext cx="3657600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iOS </a:t>
            </a:r>
            <a:endParaRPr lang="en-US" sz="1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2904464" y="3778066"/>
            <a:ext cx="3429000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Rectangle 9"/>
          <p:cNvSpPr>
            <a:spLocks/>
          </p:cNvSpPr>
          <p:nvPr/>
        </p:nvSpPr>
        <p:spPr bwMode="auto">
          <a:xfrm>
            <a:off x="3209264" y="3397066"/>
            <a:ext cx="3657600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iOS Core Services</a:t>
            </a:r>
            <a:endParaRPr lang="en-US" sz="1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878" y="3636678"/>
            <a:ext cx="961486" cy="5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" descr="http://img.docstoccdn.com/thumb/orig/9484467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64" y="3242679"/>
            <a:ext cx="1409700" cy="95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 bwMode="auto">
          <a:xfrm>
            <a:off x="2485364" y="3397066"/>
            <a:ext cx="419100" cy="1219199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tangle 9"/>
          <p:cNvSpPr>
            <a:spLocks/>
          </p:cNvSpPr>
          <p:nvPr/>
        </p:nvSpPr>
        <p:spPr bwMode="auto">
          <a:xfrm rot="5400000">
            <a:off x="1996414" y="3816350"/>
            <a:ext cx="1447800" cy="368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100" dirty="0" smtClean="0">
                <a:ea typeface="Gill Sans" charset="0"/>
                <a:cs typeface="Gill Sans" charset="0"/>
              </a:rPr>
              <a:t>SSH / Debugger</a:t>
            </a:r>
            <a:endParaRPr lang="en-US" sz="11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2231364" y="3901890"/>
            <a:ext cx="304800" cy="0"/>
          </a:xfrm>
          <a:prstGeom prst="line">
            <a:avLst/>
          </a:prstGeom>
          <a:solidFill>
            <a:srgbClr val="FFCC99"/>
          </a:solidFill>
          <a:ln w="1905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rot="5400000">
            <a:off x="2990189" y="3244666"/>
            <a:ext cx="457200" cy="0"/>
          </a:xfrm>
          <a:prstGeom prst="line">
            <a:avLst/>
          </a:prstGeom>
          <a:solidFill>
            <a:srgbClr val="FFCC99"/>
          </a:solidFill>
          <a:ln w="1905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4809464" y="3016066"/>
            <a:ext cx="0" cy="361949"/>
          </a:xfrm>
          <a:prstGeom prst="line">
            <a:avLst/>
          </a:prstGeom>
          <a:solidFill>
            <a:srgbClr val="FFCC99"/>
          </a:solidFill>
          <a:ln w="1905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41" name="Rectangle 12"/>
          <p:cNvSpPr>
            <a:spLocks/>
          </p:cNvSpPr>
          <p:nvPr/>
        </p:nvSpPr>
        <p:spPr bwMode="auto">
          <a:xfrm>
            <a:off x="3826437" y="4956502"/>
            <a:ext cx="2501900" cy="41293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ts val="1600"/>
              </a:lnSpc>
            </a:pPr>
            <a:r>
              <a:rPr lang="en-US" sz="1400" dirty="0" smtClean="0">
                <a:ea typeface="Gill Sans" charset="0"/>
                <a:cs typeface="Gill Sans" charset="0"/>
              </a:rPr>
              <a:t>Open Source Community</a:t>
            </a:r>
            <a:endParaRPr lang="en-US" sz="1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866864" y="2094997"/>
            <a:ext cx="1244820" cy="587694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589" y="5262418"/>
            <a:ext cx="381000" cy="60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Rectangle 12"/>
          <p:cNvSpPr>
            <a:spLocks/>
          </p:cNvSpPr>
          <p:nvPr/>
        </p:nvSpPr>
        <p:spPr bwMode="auto">
          <a:xfrm>
            <a:off x="6928116" y="2149108"/>
            <a:ext cx="1103868" cy="53358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ts val="1600"/>
              </a:lnSpc>
            </a:pPr>
            <a:r>
              <a:rPr lang="en-US" sz="1400" dirty="0" smtClean="0">
                <a:ea typeface="Gill Sans" charset="0"/>
                <a:cs typeface="Gill Sans" charset="0"/>
              </a:rPr>
              <a:t>App Store</a:t>
            </a:r>
            <a:endParaRPr lang="en-US" sz="1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45" name="Content Placeholder 1"/>
          <p:cNvSpPr>
            <a:spLocks noGrp="1"/>
          </p:cNvSpPr>
          <p:nvPr>
            <p:ph idx="1"/>
          </p:nvPr>
        </p:nvSpPr>
        <p:spPr>
          <a:xfrm>
            <a:off x="435527" y="4917516"/>
            <a:ext cx="3840537" cy="1811084"/>
          </a:xfrm>
        </p:spPr>
        <p:txBody>
          <a:bodyPr>
            <a:normAutofit/>
          </a:bodyPr>
          <a:lstStyle/>
          <a:p>
            <a:pPr>
              <a:lnSpc>
                <a:spcPts val="1200"/>
              </a:lnSpc>
            </a:pPr>
            <a:r>
              <a:rPr lang="en-US" sz="1200" dirty="0" smtClean="0"/>
              <a:t>Security Controls beyond Apple iOS</a:t>
            </a:r>
          </a:p>
          <a:p>
            <a:pPr>
              <a:lnSpc>
                <a:spcPts val="1200"/>
              </a:lnSpc>
            </a:pPr>
            <a:r>
              <a:rPr lang="en-US" sz="1200" dirty="0" smtClean="0"/>
              <a:t>Reduces iOS app attack surface</a:t>
            </a:r>
          </a:p>
          <a:p>
            <a:pPr>
              <a:lnSpc>
                <a:spcPts val="1200"/>
              </a:lnSpc>
            </a:pPr>
            <a:r>
              <a:rPr lang="en-US" sz="1200" dirty="0" smtClean="0"/>
              <a:t>Vetted security control set using CWE</a:t>
            </a:r>
          </a:p>
          <a:p>
            <a:pPr>
              <a:lnSpc>
                <a:spcPts val="1200"/>
              </a:lnSpc>
            </a:pPr>
            <a:r>
              <a:rPr lang="en-US" sz="1200" dirty="0" smtClean="0"/>
              <a:t>Extends security with or without MDM and COTS solutions</a:t>
            </a:r>
          </a:p>
          <a:p>
            <a:pPr>
              <a:lnSpc>
                <a:spcPts val="1200"/>
              </a:lnSpc>
            </a:pPr>
            <a:r>
              <a:rPr lang="en-US" sz="1200" dirty="0" smtClean="0"/>
              <a:t>Measurable security (DISA Mobile App SRG)</a:t>
            </a:r>
          </a:p>
          <a:p>
            <a:pPr>
              <a:lnSpc>
                <a:spcPts val="1200"/>
              </a:lnSpc>
            </a:pPr>
            <a:r>
              <a:rPr lang="en-US" sz="1200" dirty="0" smtClean="0"/>
              <a:t>Open source, grow community</a:t>
            </a:r>
          </a:p>
          <a:p>
            <a:pPr marL="0" indent="0">
              <a:lnSpc>
                <a:spcPts val="1200"/>
              </a:lnSpc>
              <a:buNone/>
            </a:pPr>
            <a:endParaRPr lang="en-US" sz="1200" dirty="0" smtClean="0"/>
          </a:p>
        </p:txBody>
      </p:sp>
      <p:sp>
        <p:nvSpPr>
          <p:cNvPr id="46" name="Rectangle 45"/>
          <p:cNvSpPr/>
          <p:nvPr/>
        </p:nvSpPr>
        <p:spPr bwMode="auto">
          <a:xfrm>
            <a:off x="542264" y="2094996"/>
            <a:ext cx="685800" cy="396875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tangle 9"/>
          <p:cNvSpPr>
            <a:spLocks/>
          </p:cNvSpPr>
          <p:nvPr/>
        </p:nvSpPr>
        <p:spPr bwMode="auto">
          <a:xfrm>
            <a:off x="618464" y="2136271"/>
            <a:ext cx="533401" cy="333376"/>
          </a:xfrm>
          <a:prstGeom prst="rect">
            <a:avLst/>
          </a:prstGeom>
          <a:solidFill>
            <a:srgbClr val="00B050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ts val="1400"/>
              </a:lnSpc>
            </a:pPr>
            <a:r>
              <a:rPr lang="en-US" sz="1050" dirty="0" smtClean="0">
                <a:ea typeface="Gill Sans" charset="0"/>
                <a:cs typeface="Gill Sans" charset="0"/>
              </a:rPr>
              <a:t>Config Profile</a:t>
            </a:r>
            <a:endParaRPr lang="en-US" sz="9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pic>
        <p:nvPicPr>
          <p:cNvPr id="48" name="Picture 2" descr="http://www.cheapmacbooks.org/wp-content/uploads/2011/09/Best-Thin-and-Light-Laptop-Apple-MacBook-Pro-13-inc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31" y="3930466"/>
            <a:ext cx="1197233" cy="77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6603567" y="613760"/>
            <a:ext cx="2334391" cy="1297406"/>
            <a:chOff x="4774616" y="3924500"/>
            <a:chExt cx="3302584" cy="18667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50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356" y="3924500"/>
              <a:ext cx="3112541" cy="18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4832455"/>
              <a:ext cx="1447800" cy="958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" name="Picture 2" descr="92B5A6C3-5B20-4EDA-B65E-854259E68F6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616" y="3939536"/>
              <a:ext cx="918314" cy="918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149" y="5869787"/>
            <a:ext cx="15144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340" y="5369437"/>
            <a:ext cx="3001660" cy="115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280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ECM – Encrypted Code Modules</a:t>
            </a:r>
            <a:br>
              <a:rPr lang="en-US" dirty="0" smtClean="0"/>
            </a:br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23975"/>
            <a:ext cx="8229600" cy="457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46AD"/>
                </a:solidFill>
              </a:rPr>
              <a:t>Build Time</a:t>
            </a:r>
            <a:endParaRPr lang="en-US" dirty="0">
              <a:solidFill>
                <a:srgbClr val="0046A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538793-F95B-4CFC-9A87-DBAD57B24C1D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2013 The MITRE Corporation. All rights reserved. 	</a:t>
            </a:r>
            <a:r>
              <a:rPr lang="en-US" b="0" dirty="0">
                <a:solidFill>
                  <a:schemeClr val="tx1"/>
                </a:solidFill>
                <a:latin typeface="Arial" charset="0"/>
              </a:rPr>
              <a:t>Approved for Public Release: Case #13-2148</a:t>
            </a:r>
            <a:endParaRPr lang="en-US" b="0" dirty="0"/>
          </a:p>
        </p:txBody>
      </p:sp>
      <p:sp>
        <p:nvSpPr>
          <p:cNvPr id="6" name="Rounded Rectangle 5"/>
          <p:cNvSpPr/>
          <p:nvPr/>
        </p:nvSpPr>
        <p:spPr>
          <a:xfrm>
            <a:off x="4033508" y="1756591"/>
            <a:ext cx="1714500" cy="2037942"/>
          </a:xfrm>
          <a:prstGeom prst="round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7483" y="2091502"/>
            <a:ext cx="986552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>
                <a:ea typeface="Verdana" pitchFamily="34" charset="0"/>
                <a:cs typeface="Verdana" pitchFamily="34" charset="0"/>
              </a:rPr>
              <a:t>iOS App</a:t>
            </a:r>
            <a:endParaRPr lang="en-US" sz="16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42974" y="1690445"/>
            <a:ext cx="1714500" cy="1076325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6802" y="1884956"/>
            <a:ext cx="1346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dirty="0" smtClean="0">
                <a:ea typeface="Verdana" pitchFamily="34" charset="0"/>
                <a:cs typeface="Verdana" pitchFamily="34" charset="0"/>
              </a:rPr>
              <a:t>ECM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dirty="0" smtClean="0">
                <a:ea typeface="Verdana" pitchFamily="34" charset="0"/>
                <a:cs typeface="Verdana" pitchFamily="34" charset="0"/>
              </a:rPr>
              <a:t>DynamicLib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dirty="0" smtClean="0">
                <a:ea typeface="Verdana" pitchFamily="34" charset="0"/>
                <a:cs typeface="Verdana" pitchFamily="34" charset="0"/>
              </a:rPr>
              <a:t>Builder</a:t>
            </a:r>
            <a:endParaRPr lang="en-US" sz="16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927931" y="1344559"/>
            <a:ext cx="3177209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31775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000" b="1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  <a:lvl2pPr marL="515938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2pPr>
            <a:lvl3pPr marL="747713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</a:pPr>
            <a:r>
              <a:rPr lang="en-US" dirty="0" smtClean="0">
                <a:solidFill>
                  <a:srgbClr val="0046AD"/>
                </a:solidFill>
              </a:rPr>
              <a:t>ECM built into iOS App</a:t>
            </a:r>
            <a:endParaRPr lang="en-US" dirty="0">
              <a:solidFill>
                <a:srgbClr val="0046AD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39835" y="399981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1775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000" b="1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  <a:lvl2pPr marL="515938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2pPr>
            <a:lvl3pPr marL="747713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</a:pPr>
            <a:r>
              <a:rPr lang="en-US" dirty="0" smtClean="0">
                <a:solidFill>
                  <a:schemeClr val="tx2"/>
                </a:solidFill>
              </a:rPr>
              <a:t>On Device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046073" y="2938987"/>
            <a:ext cx="840250" cy="527870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292582" y="2790582"/>
            <a:ext cx="281776" cy="3381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702447" y="2803525"/>
            <a:ext cx="195553" cy="3507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70669" y="3548312"/>
            <a:ext cx="2114681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l">
              <a:lnSpc>
                <a:spcPts val="8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050" dirty="0" smtClean="0">
                <a:ea typeface="Verdana" pitchFamily="34" charset="0"/>
                <a:cs typeface="Verdana" pitchFamily="34" charset="0"/>
              </a:rPr>
              <a:t>Protected Functionality</a:t>
            </a:r>
          </a:p>
          <a:p>
            <a:pPr marL="171450" indent="-171450" algn="l">
              <a:lnSpc>
                <a:spcPts val="8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050" dirty="0" smtClean="0">
                <a:ea typeface="Verdana" pitchFamily="34" charset="0"/>
                <a:cs typeface="Verdana" pitchFamily="34" charset="0"/>
              </a:rPr>
              <a:t>Secured with ECM App Key</a:t>
            </a:r>
            <a:endParaRPr lang="en-US" sz="105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3104695" y="2133740"/>
            <a:ext cx="556592" cy="189731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14269" y="2982130"/>
            <a:ext cx="90922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000" dirty="0" smtClean="0">
                <a:ea typeface="Verdana" pitchFamily="34" charset="0"/>
                <a:cs typeface="Verdana" pitchFamily="34" charset="0"/>
              </a:rPr>
              <a:t>ciphertext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000" dirty="0" smtClean="0">
                <a:ea typeface="Verdana" pitchFamily="34" charset="0"/>
                <a:cs typeface="Verdana" pitchFamily="34" charset="0"/>
              </a:rPr>
              <a:t>DynamicLib</a:t>
            </a:r>
            <a:endParaRPr lang="en-US" sz="10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217336" y="3231501"/>
            <a:ext cx="1070281" cy="281210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63922" y="3248885"/>
            <a:ext cx="11833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200" dirty="0" smtClean="0">
                <a:ea typeface="Verdana" pitchFamily="34" charset="0"/>
                <a:cs typeface="Verdana" pitchFamily="34" charset="0"/>
              </a:rPr>
              <a:t>ECM Decoder</a:t>
            </a:r>
            <a:endParaRPr lang="en-US" sz="12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473961" y="4466011"/>
            <a:ext cx="1714500" cy="19626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37936" y="4700859"/>
            <a:ext cx="986552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>
                <a:ea typeface="Verdana" pitchFamily="34" charset="0"/>
                <a:cs typeface="Verdana" pitchFamily="34" charset="0"/>
              </a:rPr>
              <a:t>iOS App</a:t>
            </a:r>
            <a:endParaRPr lang="en-US" sz="16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26693" y="4860472"/>
            <a:ext cx="10325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050" dirty="0" smtClean="0">
                <a:ea typeface="Verdana" pitchFamily="34" charset="0"/>
                <a:cs typeface="Verdana" pitchFamily="34" charset="0"/>
              </a:rPr>
              <a:t>Critical Functionality Encrypted</a:t>
            </a:r>
            <a:endParaRPr lang="en-US" sz="105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53" name="Right Arrow 52"/>
          <p:cNvSpPr/>
          <p:nvPr/>
        </p:nvSpPr>
        <p:spPr>
          <a:xfrm>
            <a:off x="813514" y="5424794"/>
            <a:ext cx="556592" cy="189731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pic>
        <p:nvPicPr>
          <p:cNvPr id="54" name="Picture 7" descr="https://encrypted-tbn2.gstatic.com/images?q=tbn:ANd9GcTuhYK51rsTEgbLXqIU0fwl8Y4YNVRaCbbu6rnMJLpYGC50iG9KF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508" y="4350040"/>
            <a:ext cx="1079213" cy="162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569190" y="4466012"/>
            <a:ext cx="10325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050" dirty="0" smtClean="0">
                <a:ea typeface="Verdana" pitchFamily="34" charset="0"/>
                <a:cs typeface="Verdana" pitchFamily="34" charset="0"/>
              </a:rPr>
              <a:t>At Rest:</a:t>
            </a:r>
            <a:endParaRPr lang="en-US" sz="105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701055" y="4048968"/>
            <a:ext cx="10325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050" dirty="0" smtClean="0">
                <a:ea typeface="Verdana" pitchFamily="34" charset="0"/>
                <a:cs typeface="Verdana" pitchFamily="34" charset="0"/>
              </a:rPr>
              <a:t>In Use:</a:t>
            </a:r>
            <a:endParaRPr lang="en-US" sz="105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946315" y="5971808"/>
            <a:ext cx="1237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050" dirty="0" smtClean="0">
                <a:ea typeface="Verdana" pitchFamily="34" charset="0"/>
                <a:cs typeface="Verdana" pitchFamily="34" charset="0"/>
              </a:rPr>
              <a:t>User Enters app password</a:t>
            </a:r>
            <a:endParaRPr lang="en-US" sz="1050" dirty="0"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3593990" y="4853147"/>
            <a:ext cx="0" cy="15357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5672392" y="4228410"/>
            <a:ext cx="1714500" cy="1934904"/>
          </a:xfrm>
          <a:prstGeom prst="round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036367" y="4385247"/>
            <a:ext cx="986552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>
                <a:ea typeface="Verdana" pitchFamily="34" charset="0"/>
                <a:cs typeface="Verdana" pitchFamily="34" charset="0"/>
              </a:rPr>
              <a:t>iOS App</a:t>
            </a:r>
            <a:endParaRPr lang="en-US" sz="16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5799874" y="4968346"/>
            <a:ext cx="1346844" cy="52787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944945" y="5024003"/>
            <a:ext cx="10567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200" dirty="0" smtClean="0">
                <a:ea typeface="Verdana" pitchFamily="34" charset="0"/>
                <a:cs typeface="Verdana" pitchFamily="34" charset="0"/>
              </a:rPr>
              <a:t>ECM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200" dirty="0" smtClean="0">
                <a:ea typeface="Verdana" pitchFamily="34" charset="0"/>
                <a:cs typeface="Verdana" pitchFamily="34" charset="0"/>
              </a:rPr>
              <a:t>DynamicLib</a:t>
            </a:r>
            <a:endParaRPr lang="en-US" sz="12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657266" y="6163314"/>
            <a:ext cx="1690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050" dirty="0" smtClean="0">
                <a:ea typeface="Verdana" pitchFamily="34" charset="0"/>
                <a:cs typeface="Verdana" pitchFamily="34" charset="0"/>
              </a:rPr>
              <a:t>Critical Functionality Unlocked</a:t>
            </a:r>
            <a:endParaRPr lang="en-US" sz="105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853319" y="2736511"/>
            <a:ext cx="1560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lnSpc>
                <a:spcPts val="12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050" dirty="0" smtClean="0">
                <a:ea typeface="Verdana" pitchFamily="34" charset="0"/>
                <a:cs typeface="Verdana" pitchFamily="34" charset="0"/>
              </a:rPr>
              <a:t>Encrypted w/User app password</a:t>
            </a:r>
            <a:endParaRPr lang="en-US" sz="105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7254935" y="1756591"/>
            <a:ext cx="1714500" cy="209979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618910" y="2091502"/>
            <a:ext cx="986552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>
                <a:ea typeface="Verdana" pitchFamily="34" charset="0"/>
                <a:cs typeface="Verdana" pitchFamily="34" charset="0"/>
              </a:rPr>
              <a:t>iOS App</a:t>
            </a:r>
            <a:endParaRPr lang="en-US" sz="16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86" name="Right Arrow 85"/>
          <p:cNvSpPr/>
          <p:nvPr/>
        </p:nvSpPr>
        <p:spPr>
          <a:xfrm>
            <a:off x="5912542" y="2514741"/>
            <a:ext cx="556592" cy="189731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pic>
        <p:nvPicPr>
          <p:cNvPr id="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7180" y="3203295"/>
            <a:ext cx="333829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7231" y="3154309"/>
            <a:ext cx="247061" cy="34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0" name="Group 119"/>
          <p:cNvGrpSpPr/>
          <p:nvPr/>
        </p:nvGrpSpPr>
        <p:grpSpPr>
          <a:xfrm>
            <a:off x="4213366" y="2648412"/>
            <a:ext cx="1467256" cy="532711"/>
            <a:chOff x="4205136" y="1971544"/>
            <a:chExt cx="1467256" cy="532711"/>
          </a:xfrm>
        </p:grpSpPr>
        <p:sp>
          <p:nvSpPr>
            <p:cNvPr id="8" name="Rounded Rectangle 7"/>
            <p:cNvSpPr/>
            <p:nvPr/>
          </p:nvSpPr>
          <p:spPr>
            <a:xfrm>
              <a:off x="4205136" y="1971544"/>
              <a:ext cx="1346844" cy="527870"/>
            </a:xfrm>
            <a:prstGeom prst="round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mtClean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50207" y="2027201"/>
              <a:ext cx="1056700" cy="47705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ts val="1200"/>
                </a:lnSpc>
                <a:spcAft>
                  <a:spcPts val="600"/>
                </a:spcAft>
              </a:pPr>
              <a:r>
                <a:rPr lang="en-US" sz="1200" dirty="0" smtClean="0">
                  <a:ea typeface="Verdana" pitchFamily="34" charset="0"/>
                  <a:cs typeface="Verdana" pitchFamily="34" charset="0"/>
                </a:rPr>
                <a:t>ECM</a:t>
              </a:r>
            </a:p>
            <a:p>
              <a:pPr>
                <a:lnSpc>
                  <a:spcPts val="1200"/>
                </a:lnSpc>
                <a:spcAft>
                  <a:spcPts val="600"/>
                </a:spcAft>
              </a:pPr>
              <a:r>
                <a:rPr lang="en-US" sz="1200" dirty="0" smtClean="0">
                  <a:ea typeface="Verdana" pitchFamily="34" charset="0"/>
                  <a:cs typeface="Verdana" pitchFamily="34" charset="0"/>
                </a:rPr>
                <a:t>DynamicLib</a:t>
              </a:r>
              <a:endParaRPr lang="en-US" sz="1200" dirty="0"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9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25331" y="2130874"/>
              <a:ext cx="247061" cy="341977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</p:spPr>
        </p:pic>
      </p:grpSp>
      <p:pic>
        <p:nvPicPr>
          <p:cNvPr id="92" name="Picture 7" descr="https://encrypted-tbn2.gstatic.com/images?q=tbn:ANd9GcTuhYK51rsTEgbLXqIU0fwl8Y4YNVRaCbbu6rnMJLpYGC50iG9KF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377" y="3094336"/>
            <a:ext cx="603946" cy="90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Rounded Rectangle 94"/>
          <p:cNvSpPr/>
          <p:nvPr/>
        </p:nvSpPr>
        <p:spPr>
          <a:xfrm>
            <a:off x="5317014" y="3232874"/>
            <a:ext cx="350145" cy="28121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7432535" y="3247294"/>
            <a:ext cx="1070281" cy="281210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379121" y="3264678"/>
            <a:ext cx="11833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200" dirty="0" smtClean="0">
                <a:ea typeface="Verdana" pitchFamily="34" charset="0"/>
                <a:cs typeface="Verdana" pitchFamily="34" charset="0"/>
              </a:rPr>
              <a:t>ECM Decoder</a:t>
            </a:r>
            <a:endParaRPr lang="en-US" sz="1200" dirty="0">
              <a:ea typeface="Verdana" pitchFamily="34" charset="0"/>
              <a:cs typeface="Verdana" pitchFamily="34" charset="0"/>
            </a:endParaRPr>
          </a:p>
        </p:txBody>
      </p:sp>
      <p:pic>
        <p:nvPicPr>
          <p:cNvPr id="9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0370" y="3323541"/>
            <a:ext cx="333829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Rounded Rectangle 98"/>
          <p:cNvSpPr/>
          <p:nvPr/>
        </p:nvSpPr>
        <p:spPr>
          <a:xfrm>
            <a:off x="8532213" y="3248667"/>
            <a:ext cx="350145" cy="28121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pic>
        <p:nvPicPr>
          <p:cNvPr id="1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6892" y="1911714"/>
            <a:ext cx="333829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encrypted-tbn0.gstatic.com/images?q=tbn:ANd9GcRv8UW3Sg1vtaUQtsh4neiPyjVq22zY4YsOqdy4euOgYxoh8ca-I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350" y="885783"/>
            <a:ext cx="532027" cy="99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Arc 100"/>
          <p:cNvSpPr/>
          <p:nvPr/>
        </p:nvSpPr>
        <p:spPr>
          <a:xfrm>
            <a:off x="6855297" y="1987914"/>
            <a:ext cx="1851988" cy="1140805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Arrow Connector 102"/>
          <p:cNvCxnSpPr>
            <a:stCxn id="101" idx="2"/>
          </p:cNvCxnSpPr>
          <p:nvPr/>
        </p:nvCxnSpPr>
        <p:spPr>
          <a:xfrm flipH="1">
            <a:off x="8707284" y="2558317"/>
            <a:ext cx="1" cy="34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ounded Rectangle 106"/>
          <p:cNvSpPr/>
          <p:nvPr/>
        </p:nvSpPr>
        <p:spPr>
          <a:xfrm>
            <a:off x="1655165" y="5854264"/>
            <a:ext cx="1070281" cy="281210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601751" y="5871648"/>
            <a:ext cx="11833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200" dirty="0" smtClean="0">
                <a:ea typeface="Verdana" pitchFamily="34" charset="0"/>
                <a:cs typeface="Verdana" pitchFamily="34" charset="0"/>
              </a:rPr>
              <a:t>ECM Decoder</a:t>
            </a:r>
            <a:endParaRPr lang="en-US" sz="1200" dirty="0"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3000" y="5930511"/>
            <a:ext cx="333829" cy="1524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10" name="Rounded Rectangle 109"/>
          <p:cNvSpPr/>
          <p:nvPr/>
        </p:nvSpPr>
        <p:spPr>
          <a:xfrm>
            <a:off x="2754843" y="5855637"/>
            <a:ext cx="350145" cy="28121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5813063" y="5511629"/>
            <a:ext cx="1070281" cy="281210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759649" y="5529013"/>
            <a:ext cx="11833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200" dirty="0" smtClean="0">
                <a:ea typeface="Verdana" pitchFamily="34" charset="0"/>
                <a:cs typeface="Verdana" pitchFamily="34" charset="0"/>
              </a:rPr>
              <a:t>ECM Decoder</a:t>
            </a:r>
            <a:endParaRPr lang="en-US" sz="1200" dirty="0"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0898" y="5587876"/>
            <a:ext cx="333829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6" name="Straight Connector 115"/>
          <p:cNvCxnSpPr/>
          <p:nvPr/>
        </p:nvCxnSpPr>
        <p:spPr>
          <a:xfrm flipH="1">
            <a:off x="702808" y="3999810"/>
            <a:ext cx="794204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ight Arrow 117"/>
          <p:cNvSpPr/>
          <p:nvPr/>
        </p:nvSpPr>
        <p:spPr>
          <a:xfrm>
            <a:off x="3315694" y="4494256"/>
            <a:ext cx="556592" cy="189731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03024" y="6419808"/>
            <a:ext cx="28582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050" i="1" dirty="0" smtClean="0">
                <a:ea typeface="Verdana" pitchFamily="34" charset="0"/>
                <a:cs typeface="Verdana" pitchFamily="34" charset="0"/>
              </a:rPr>
              <a:t>Invulnerable to Decompiling</a:t>
            </a:r>
            <a:endParaRPr lang="en-US" sz="1050" i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267698" y="3548312"/>
            <a:ext cx="12186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200" dirty="0" smtClean="0">
                <a:ea typeface="Verdana" pitchFamily="34" charset="0"/>
                <a:cs typeface="Verdana" pitchFamily="34" charset="0"/>
              </a:rPr>
              <a:t>iMAS Security</a:t>
            </a:r>
            <a:endParaRPr lang="en-US" sz="12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4205136" y="3531954"/>
            <a:ext cx="1343725" cy="262579"/>
          </a:xfrm>
          <a:prstGeom prst="round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505027" y="3564479"/>
            <a:ext cx="12186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200" dirty="0" smtClean="0">
                <a:ea typeface="Verdana" pitchFamily="34" charset="0"/>
                <a:cs typeface="Verdana" pitchFamily="34" charset="0"/>
              </a:rPr>
              <a:t>iMAS Security</a:t>
            </a:r>
            <a:endParaRPr lang="en-US" sz="12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7442465" y="3548121"/>
            <a:ext cx="1343725" cy="262579"/>
          </a:xfrm>
          <a:prstGeom prst="round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1702015" y="6182416"/>
            <a:ext cx="12186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200" dirty="0" smtClean="0">
                <a:ea typeface="Verdana" pitchFamily="34" charset="0"/>
                <a:cs typeface="Verdana" pitchFamily="34" charset="0"/>
              </a:rPr>
              <a:t>iMAS Security</a:t>
            </a:r>
            <a:endParaRPr lang="en-US" sz="12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28" name="Rounded Rectangle 127"/>
          <p:cNvSpPr/>
          <p:nvPr/>
        </p:nvSpPr>
        <p:spPr>
          <a:xfrm>
            <a:off x="1639453" y="6166058"/>
            <a:ext cx="1343725" cy="262579"/>
          </a:xfrm>
          <a:prstGeom prst="round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908140" y="5830596"/>
            <a:ext cx="12186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200" dirty="0" smtClean="0">
                <a:ea typeface="Verdana" pitchFamily="34" charset="0"/>
                <a:cs typeface="Verdana" pitchFamily="34" charset="0"/>
              </a:rPr>
              <a:t>iMAS Security</a:t>
            </a:r>
            <a:endParaRPr lang="en-US" sz="12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5845578" y="5814238"/>
            <a:ext cx="1343725" cy="262579"/>
          </a:xfrm>
          <a:prstGeom prst="round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7433537" y="2672631"/>
            <a:ext cx="1467256" cy="532711"/>
            <a:chOff x="4205136" y="1971544"/>
            <a:chExt cx="1467256" cy="532711"/>
          </a:xfrm>
        </p:grpSpPr>
        <p:sp>
          <p:nvSpPr>
            <p:cNvPr id="133" name="Rounded Rectangle 132"/>
            <p:cNvSpPr/>
            <p:nvPr/>
          </p:nvSpPr>
          <p:spPr>
            <a:xfrm>
              <a:off x="4205136" y="1971544"/>
              <a:ext cx="1346844" cy="527870"/>
            </a:xfrm>
            <a:prstGeom prst="round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mtClean="0">
                <a:solidFill>
                  <a:schemeClr val="tx1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4350207" y="2027201"/>
              <a:ext cx="1056700" cy="47705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ts val="1200"/>
                </a:lnSpc>
                <a:spcAft>
                  <a:spcPts val="600"/>
                </a:spcAft>
              </a:pPr>
              <a:r>
                <a:rPr lang="en-US" sz="1200" dirty="0" smtClean="0">
                  <a:ea typeface="Verdana" pitchFamily="34" charset="0"/>
                  <a:cs typeface="Verdana" pitchFamily="34" charset="0"/>
                </a:rPr>
                <a:t>ECM</a:t>
              </a:r>
            </a:p>
            <a:p>
              <a:pPr>
                <a:lnSpc>
                  <a:spcPts val="1200"/>
                </a:lnSpc>
                <a:spcAft>
                  <a:spcPts val="600"/>
                </a:spcAft>
              </a:pPr>
              <a:r>
                <a:rPr lang="en-US" sz="1200" dirty="0" smtClean="0">
                  <a:ea typeface="Verdana" pitchFamily="34" charset="0"/>
                  <a:cs typeface="Verdana" pitchFamily="34" charset="0"/>
                </a:rPr>
                <a:t>DynamicLib</a:t>
              </a:r>
              <a:endParaRPr lang="en-US" sz="1200" dirty="0"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135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25331" y="2130874"/>
              <a:ext cx="247061" cy="341977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</p:spPr>
        </p:pic>
      </p:grpSp>
      <p:grpSp>
        <p:nvGrpSpPr>
          <p:cNvPr id="137" name="Group 136"/>
          <p:cNvGrpSpPr/>
          <p:nvPr/>
        </p:nvGrpSpPr>
        <p:grpSpPr>
          <a:xfrm>
            <a:off x="1661577" y="5274507"/>
            <a:ext cx="1467256" cy="532711"/>
            <a:chOff x="4205136" y="1971544"/>
            <a:chExt cx="1467256" cy="532711"/>
          </a:xfrm>
        </p:grpSpPr>
        <p:sp>
          <p:nvSpPr>
            <p:cNvPr id="138" name="Rounded Rectangle 137"/>
            <p:cNvSpPr/>
            <p:nvPr/>
          </p:nvSpPr>
          <p:spPr>
            <a:xfrm>
              <a:off x="4205136" y="1971544"/>
              <a:ext cx="1346844" cy="527870"/>
            </a:xfrm>
            <a:prstGeom prst="round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mtClean="0">
                <a:solidFill>
                  <a:schemeClr val="tx1"/>
                </a:solidFill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4350207" y="2027201"/>
              <a:ext cx="1056700" cy="47705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ts val="1200"/>
                </a:lnSpc>
                <a:spcAft>
                  <a:spcPts val="600"/>
                </a:spcAft>
              </a:pPr>
              <a:r>
                <a:rPr lang="en-US" sz="1200" dirty="0" smtClean="0">
                  <a:ea typeface="Verdana" pitchFamily="34" charset="0"/>
                  <a:cs typeface="Verdana" pitchFamily="34" charset="0"/>
                </a:rPr>
                <a:t>ECM</a:t>
              </a:r>
            </a:p>
            <a:p>
              <a:pPr>
                <a:lnSpc>
                  <a:spcPts val="1200"/>
                </a:lnSpc>
                <a:spcAft>
                  <a:spcPts val="600"/>
                </a:spcAft>
              </a:pPr>
              <a:r>
                <a:rPr lang="en-US" sz="1200" dirty="0" smtClean="0">
                  <a:ea typeface="Verdana" pitchFamily="34" charset="0"/>
                  <a:cs typeface="Verdana" pitchFamily="34" charset="0"/>
                </a:rPr>
                <a:t>DynamicLib</a:t>
              </a:r>
              <a:endParaRPr lang="en-US" sz="1200" dirty="0"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14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25331" y="2130874"/>
              <a:ext cx="247061" cy="341977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</p:spPr>
        </p:pic>
      </p:grpSp>
      <p:grpSp>
        <p:nvGrpSpPr>
          <p:cNvPr id="142" name="Group 141"/>
          <p:cNvGrpSpPr/>
          <p:nvPr/>
        </p:nvGrpSpPr>
        <p:grpSpPr>
          <a:xfrm>
            <a:off x="714868" y="2982986"/>
            <a:ext cx="552451" cy="566991"/>
            <a:chOff x="942974" y="3000375"/>
            <a:chExt cx="552451" cy="566991"/>
          </a:xfrm>
        </p:grpSpPr>
        <p:sp>
          <p:nvSpPr>
            <p:cNvPr id="143" name="Rectangle 142"/>
            <p:cNvSpPr/>
            <p:nvPr/>
          </p:nvSpPr>
          <p:spPr>
            <a:xfrm>
              <a:off x="942974" y="3000375"/>
              <a:ext cx="552451" cy="56699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mtClean="0">
                <a:solidFill>
                  <a:schemeClr val="tx1"/>
                </a:solidFill>
              </a:endParaRPr>
            </a:p>
          </p:txBody>
        </p:sp>
        <p:cxnSp>
          <p:nvCxnSpPr>
            <p:cNvPr id="144" name="Straight Connector 143"/>
            <p:cNvCxnSpPr/>
            <p:nvPr/>
          </p:nvCxnSpPr>
          <p:spPr>
            <a:xfrm>
              <a:off x="1010981" y="3234505"/>
              <a:ext cx="42158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1010981" y="3377623"/>
              <a:ext cx="42158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1010981" y="3162943"/>
              <a:ext cx="42158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1016357" y="3316784"/>
              <a:ext cx="42158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TextBox 147"/>
          <p:cNvSpPr txBox="1"/>
          <p:nvPr/>
        </p:nvSpPr>
        <p:spPr>
          <a:xfrm>
            <a:off x="618234" y="2842055"/>
            <a:ext cx="745717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50" dirty="0" smtClean="0">
                <a:ea typeface="Verdana" pitchFamily="34" charset="0"/>
                <a:cs typeface="Verdana" pitchFamily="34" charset="0"/>
              </a:rPr>
              <a:t>Plaintext</a:t>
            </a:r>
          </a:p>
          <a:p>
            <a:pPr>
              <a:spcAft>
                <a:spcPts val="600"/>
              </a:spcAft>
            </a:pPr>
            <a:r>
              <a:rPr lang="en-US" sz="1050" dirty="0" smtClean="0">
                <a:ea typeface="Verdana" pitchFamily="34" charset="0"/>
                <a:cs typeface="Verdana" pitchFamily="34" charset="0"/>
              </a:rPr>
              <a:t>.</a:t>
            </a:r>
            <a:r>
              <a:rPr lang="en-US" sz="1050" dirty="0" err="1" smtClean="0">
                <a:ea typeface="Verdana" pitchFamily="34" charset="0"/>
                <a:cs typeface="Verdana" pitchFamily="34" charset="0"/>
              </a:rPr>
              <a:t>dylib</a:t>
            </a:r>
            <a:endParaRPr lang="en-US" sz="1050" dirty="0"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8" name="Picture 4" descr="https://encrypted-tbn2.gstatic.com/images?q=tbn:ANd9GcTkdBlcyELYfnJ0TSp-hbprvplscL3LXqbXr9ovc84ZR9302kLGz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2" y="2228605"/>
            <a:ext cx="718173" cy="64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0" name="Straight Arrow Connector 149"/>
          <p:cNvCxnSpPr/>
          <p:nvPr/>
        </p:nvCxnSpPr>
        <p:spPr>
          <a:xfrm>
            <a:off x="435215" y="2928711"/>
            <a:ext cx="195553" cy="3507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5872616" y="1769473"/>
            <a:ext cx="15609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lnSpc>
                <a:spcPts val="12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050" dirty="0" smtClean="0">
                <a:ea typeface="Verdana" pitchFamily="34" charset="0"/>
                <a:cs typeface="Verdana" pitchFamily="34" charset="0"/>
              </a:rPr>
              <a:t>At Install User enters ECM App Key</a:t>
            </a:r>
          </a:p>
        </p:txBody>
      </p:sp>
    </p:spTree>
    <p:extLst>
      <p:ext uri="{BB962C8B-B14F-4D97-AF65-F5344CB8AC3E}">
        <p14:creationId xmlns:p14="http://schemas.microsoft.com/office/powerpoint/2010/main" val="291576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609600" y="4510262"/>
            <a:ext cx="7772400" cy="17080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295400"/>
            <a:ext cx="76962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iOS attack surface is multi-faceted</a:t>
            </a:r>
          </a:p>
          <a:p>
            <a:r>
              <a:rPr lang="en-US" dirty="0"/>
              <a:t>Threat vectors</a:t>
            </a:r>
          </a:p>
          <a:p>
            <a:pPr lvl="1"/>
            <a:r>
              <a:rPr lang="en-US" dirty="0"/>
              <a:t>Lost/stolen device, physical access attacks</a:t>
            </a:r>
          </a:p>
          <a:p>
            <a:pPr lvl="1"/>
            <a:r>
              <a:rPr lang="en-US" dirty="0"/>
              <a:t>Malware inserted via</a:t>
            </a:r>
          </a:p>
          <a:p>
            <a:pPr lvl="2"/>
            <a:r>
              <a:rPr lang="en-US" dirty="0" smtClean="0"/>
              <a:t>Browser JavaScript engine</a:t>
            </a:r>
          </a:p>
          <a:p>
            <a:pPr lvl="2"/>
            <a:r>
              <a:rPr lang="en-US" dirty="0" smtClean="0"/>
              <a:t>Apps </a:t>
            </a:r>
            <a:r>
              <a:rPr lang="en-US" dirty="0"/>
              <a:t>downloaded from </a:t>
            </a:r>
            <a:r>
              <a:rPr lang="en-US" i="1" dirty="0"/>
              <a:t>Enterprise App store</a:t>
            </a:r>
          </a:p>
          <a:p>
            <a:r>
              <a:rPr lang="en-US" dirty="0" smtClean="0"/>
              <a:t>Attacker </a:t>
            </a:r>
            <a:r>
              <a:rPr lang="en-US" dirty="0"/>
              <a:t>purpose</a:t>
            </a:r>
          </a:p>
          <a:p>
            <a:pPr lvl="1"/>
            <a:r>
              <a:rPr lang="en-US" dirty="0"/>
              <a:t>Steal application data, find enterprise credentials</a:t>
            </a:r>
          </a:p>
          <a:p>
            <a:pPr lvl="1"/>
            <a:r>
              <a:rPr lang="en-US" dirty="0"/>
              <a:t>Eavesdropping on video, microphone, and phone calls</a:t>
            </a:r>
          </a:p>
          <a:p>
            <a:pPr lvl="1"/>
            <a:r>
              <a:rPr lang="en-US" dirty="0"/>
              <a:t>C2/Recon into Enterprise networks</a:t>
            </a:r>
          </a:p>
          <a:p>
            <a:endParaRPr lang="en-US" dirty="0" smtClean="0"/>
          </a:p>
          <a:p>
            <a:r>
              <a:rPr lang="en-US" dirty="0" smtClean="0"/>
              <a:t>iMAS </a:t>
            </a:r>
            <a:r>
              <a:rPr lang="en-US" dirty="0"/>
              <a:t>focus - </a:t>
            </a:r>
            <a:r>
              <a:rPr lang="en-US" i="1" dirty="0">
                <a:solidFill>
                  <a:srgbClr val="000099"/>
                </a:solidFill>
              </a:rPr>
              <a:t>Application use and its data </a:t>
            </a:r>
            <a:r>
              <a:rPr lang="en-US" i="1" dirty="0" smtClean="0">
                <a:solidFill>
                  <a:srgbClr val="000099"/>
                </a:solidFill>
              </a:rPr>
              <a:t>as the </a:t>
            </a:r>
            <a:r>
              <a:rPr lang="en-US" i="1" dirty="0">
                <a:solidFill>
                  <a:srgbClr val="000099"/>
                </a:solidFill>
              </a:rPr>
              <a:t>target</a:t>
            </a:r>
          </a:p>
          <a:p>
            <a:pPr lvl="1"/>
            <a:r>
              <a:rPr lang="en-US" dirty="0"/>
              <a:t>Enterprise data, tactical operational data, patient health info </a:t>
            </a:r>
          </a:p>
          <a:p>
            <a:pPr lvl="1"/>
            <a:r>
              <a:rPr lang="en-US" dirty="0"/>
              <a:t>Protect against: malware and physical access attacks</a:t>
            </a:r>
          </a:p>
          <a:p>
            <a:pPr lvl="1"/>
            <a:r>
              <a:rPr lang="en-US" dirty="0"/>
              <a:t>Secure Static and Dynamic application controls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Scope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838200"/>
            <a:ext cx="2558178" cy="25146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51217" y="76200"/>
            <a:ext cx="495766" cy="180918"/>
          </a:xfrm>
        </p:spPr>
        <p:txBody>
          <a:bodyPr/>
          <a:lstStyle/>
          <a:p>
            <a:fld id="{CA538793-F95B-4CFC-9A87-DBAD57B24C1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491706" y="6530196"/>
            <a:ext cx="7556739" cy="28623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2013 The MITRE Corporation. All rights reserved. 	</a:t>
            </a:r>
            <a:r>
              <a:rPr lang="en-US" sz="800" b="0" dirty="0" smtClean="0"/>
              <a:t>Approved for Public Release: Case #13-2148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3262622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Hacking and Jailbreaking 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5875"/>
            <a:ext cx="8229600" cy="4678363"/>
          </a:xfrm>
        </p:spPr>
        <p:txBody>
          <a:bodyPr/>
          <a:lstStyle/>
          <a:p>
            <a:r>
              <a:rPr lang="en-US" dirty="0" smtClean="0"/>
              <a:t>Attacks and weaknesses are well documented: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Recent Jailbreak</a:t>
            </a:r>
            <a:r>
              <a:rPr lang="en-US" dirty="0"/>
              <a:t>: </a:t>
            </a:r>
            <a:r>
              <a:rPr lang="en-US" dirty="0" smtClean="0"/>
              <a:t>	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://evasi0n.com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>
              <a:spcAft>
                <a:spcPts val="0"/>
              </a:spcAft>
            </a:pPr>
            <a:r>
              <a:rPr lang="en-US" dirty="0" smtClean="0"/>
              <a:t>Passcode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 </a:t>
            </a:r>
            <a:r>
              <a:rPr lang="en-US" dirty="0" smtClean="0"/>
              <a:t>  guessing: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51217" y="76200"/>
            <a:ext cx="495766" cy="180918"/>
          </a:xfrm>
          <a:prstGeom prst="rect">
            <a:avLst/>
          </a:prstGeom>
        </p:spPr>
        <p:txBody>
          <a:bodyPr/>
          <a:lstStyle/>
          <a:p>
            <a:fld id="{CA538793-F95B-4CFC-9A87-DBAD57B24C1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382" y="1595438"/>
            <a:ext cx="3099400" cy="229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1" y="1645444"/>
            <a:ext cx="1657350" cy="224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654969"/>
            <a:ext cx="1723743" cy="223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228" y="271463"/>
            <a:ext cx="2172600" cy="164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1" y="4342361"/>
            <a:ext cx="2856629" cy="239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4222671"/>
            <a:ext cx="3363657" cy="251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803" y="3473379"/>
            <a:ext cx="5572125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980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Problem:</a:t>
            </a:r>
            <a:br>
              <a:rPr lang="en-US" dirty="0" smtClean="0"/>
            </a:br>
            <a:r>
              <a:rPr lang="en-US" i="1" dirty="0"/>
              <a:t>Standard iOS </a:t>
            </a:r>
            <a:r>
              <a:rPr lang="en-US" i="1" dirty="0" smtClean="0"/>
              <a:t>Application Today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538793-F95B-4CFC-9A87-DBAD57B24C1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2013  The MITRE Corporation. All rights reserved. 	</a:t>
            </a:r>
            <a:r>
              <a:rPr lang="en-US" b="0" dirty="0">
                <a:solidFill>
                  <a:schemeClr val="tx1"/>
                </a:solidFill>
                <a:latin typeface="Arial" charset="0"/>
              </a:rPr>
              <a:t>Approved for Public Release: Case #</a:t>
            </a:r>
            <a:r>
              <a:rPr lang="en-US" b="0" dirty="0" smtClean="0">
                <a:solidFill>
                  <a:schemeClr val="tx1"/>
                </a:solidFill>
                <a:latin typeface="Arial" charset="0"/>
              </a:rPr>
              <a:t>13-2148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904658" y="2479675"/>
            <a:ext cx="1447800" cy="720725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rot="5400000" flipH="1" flipV="1">
            <a:off x="6286500" y="3314700"/>
            <a:ext cx="762000" cy="685800"/>
          </a:xfrm>
          <a:prstGeom prst="straightConnector1">
            <a:avLst/>
          </a:prstGeom>
          <a:solidFill>
            <a:srgbClr val="FFCC99"/>
          </a:solidFill>
          <a:ln w="12700" cap="flat" cmpd="sng" algn="ctr">
            <a:solidFill>
              <a:srgbClr val="00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6324600" y="4876800"/>
            <a:ext cx="990600" cy="1588"/>
          </a:xfrm>
          <a:prstGeom prst="straightConnector1">
            <a:avLst/>
          </a:prstGeom>
          <a:solidFill>
            <a:srgbClr val="FFCC99"/>
          </a:solidFill>
          <a:ln w="12700" cap="flat" cmpd="sng" algn="ctr">
            <a:solidFill>
              <a:srgbClr val="00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1" name="Cloud 10"/>
          <p:cNvSpPr/>
          <p:nvPr/>
        </p:nvSpPr>
        <p:spPr bwMode="auto">
          <a:xfrm>
            <a:off x="7391400" y="4114800"/>
            <a:ext cx="1524000" cy="1219200"/>
          </a:xfrm>
          <a:prstGeom prst="cloud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2"/>
          <p:cNvSpPr>
            <a:spLocks/>
          </p:cNvSpPr>
          <p:nvPr/>
        </p:nvSpPr>
        <p:spPr bwMode="auto">
          <a:xfrm>
            <a:off x="7467600" y="4343400"/>
            <a:ext cx="1447800" cy="609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ts val="1600"/>
              </a:lnSpc>
            </a:pPr>
            <a:r>
              <a:rPr lang="en-US" sz="1400" dirty="0" smtClean="0">
                <a:ea typeface="Gill Sans" charset="0"/>
                <a:cs typeface="Gill Sans" charset="0"/>
              </a:rPr>
              <a:t>Internet</a:t>
            </a:r>
            <a:endParaRPr lang="en-US" sz="1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81000" y="1981200"/>
            <a:ext cx="5943600" cy="1828800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57200" y="3200400"/>
            <a:ext cx="1447800" cy="5334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905000" y="3200400"/>
            <a:ext cx="1447800" cy="5334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1905000" y="3276600"/>
            <a:ext cx="1447800" cy="368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ts val="1500"/>
              </a:lnSpc>
            </a:pPr>
            <a:r>
              <a:rPr lang="en-US" sz="1200" dirty="0" smtClean="0">
                <a:ea typeface="Gill Sans" charset="0"/>
                <a:cs typeface="Gill Sans" charset="0"/>
              </a:rPr>
              <a:t>Jailbreak / Root Access</a:t>
            </a:r>
            <a:endParaRPr lang="en-US" sz="12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352800" y="3200400"/>
            <a:ext cx="1447800" cy="5334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476250" y="3289300"/>
            <a:ext cx="1447800" cy="368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 dirty="0" smtClean="0">
                <a:ea typeface="Gill Sans" charset="0"/>
                <a:cs typeface="Gill Sans" charset="0"/>
              </a:rPr>
              <a:t>RAM and Debugger</a:t>
            </a:r>
            <a:endParaRPr lang="en-US" sz="12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800600" y="3200400"/>
            <a:ext cx="1447800" cy="5334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905000" y="2286000"/>
            <a:ext cx="3276600" cy="6858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9"/>
          <p:cNvSpPr>
            <a:spLocks/>
          </p:cNvSpPr>
          <p:nvPr/>
        </p:nvSpPr>
        <p:spPr bwMode="auto">
          <a:xfrm>
            <a:off x="1600200" y="2438400"/>
            <a:ext cx="3505200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Native iOS Application</a:t>
            </a:r>
            <a:endParaRPr lang="en-US" sz="1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819400" y="4114800"/>
            <a:ext cx="3429000" cy="1219200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3124200" y="4876800"/>
            <a:ext cx="3657600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iPhone / </a:t>
            </a:r>
            <a:r>
              <a:rPr lang="en-US" sz="1400" dirty="0" err="1" smtClean="0">
                <a:solidFill>
                  <a:schemeClr val="tx1"/>
                </a:solidFill>
                <a:ea typeface="Gill Sans" charset="0"/>
                <a:cs typeface="Gill Sans" charset="0"/>
              </a:rPr>
              <a:t>iPad</a:t>
            </a:r>
            <a:r>
              <a:rPr lang="en-US" sz="1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 Hardware</a:t>
            </a:r>
            <a:endParaRPr lang="en-US" sz="1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2819400" y="4876800"/>
            <a:ext cx="3429000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9"/>
          <p:cNvSpPr>
            <a:spLocks/>
          </p:cNvSpPr>
          <p:nvPr/>
        </p:nvSpPr>
        <p:spPr bwMode="auto">
          <a:xfrm>
            <a:off x="3124200" y="4495800"/>
            <a:ext cx="3657600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iOS </a:t>
            </a:r>
            <a:endParaRPr lang="en-US" sz="1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2819400" y="4495800"/>
            <a:ext cx="3429000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Rectangle 9"/>
          <p:cNvSpPr>
            <a:spLocks/>
          </p:cNvSpPr>
          <p:nvPr/>
        </p:nvSpPr>
        <p:spPr bwMode="auto">
          <a:xfrm>
            <a:off x="3124200" y="4114800"/>
            <a:ext cx="3657600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iOS Core Services</a:t>
            </a:r>
            <a:endParaRPr lang="en-US" sz="1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3505200" y="3733800"/>
            <a:ext cx="0" cy="381000"/>
          </a:xfrm>
          <a:prstGeom prst="line">
            <a:avLst/>
          </a:prstGeom>
          <a:solidFill>
            <a:srgbClr val="FFCC99"/>
          </a:solidFill>
          <a:ln w="1905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5334000" y="3733800"/>
            <a:ext cx="0" cy="381001"/>
          </a:xfrm>
          <a:prstGeom prst="line">
            <a:avLst/>
          </a:prstGeom>
          <a:solidFill>
            <a:srgbClr val="FFCC99"/>
          </a:solidFill>
          <a:ln w="1905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6998096" y="5979519"/>
            <a:ext cx="2052613" cy="385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Vulnerable Areas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 bwMode="auto">
          <a:xfrm>
            <a:off x="6318299" y="6019800"/>
            <a:ext cx="609600" cy="228600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814" y="4354412"/>
            <a:ext cx="961486" cy="5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9"/>
          <p:cNvSpPr>
            <a:spLocks/>
          </p:cNvSpPr>
          <p:nvPr/>
        </p:nvSpPr>
        <p:spPr bwMode="auto">
          <a:xfrm>
            <a:off x="3962400" y="2638425"/>
            <a:ext cx="1447800" cy="368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 dirty="0" smtClean="0">
                <a:ea typeface="Gill Sans" charset="0"/>
                <a:cs typeface="Gill Sans" charset="0"/>
              </a:rPr>
              <a:t>App Signing</a:t>
            </a:r>
            <a:endParaRPr lang="en-US" sz="12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34" name="Rectangle 12"/>
          <p:cNvSpPr>
            <a:spLocks/>
          </p:cNvSpPr>
          <p:nvPr/>
        </p:nvSpPr>
        <p:spPr bwMode="auto">
          <a:xfrm>
            <a:off x="6904658" y="2535237"/>
            <a:ext cx="1447800" cy="609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ts val="1600"/>
              </a:lnSpc>
            </a:pPr>
            <a:r>
              <a:rPr lang="en-US" sz="1400" dirty="0" smtClean="0">
                <a:ea typeface="Gill Sans" charset="0"/>
                <a:cs typeface="Gill Sans" charset="0"/>
              </a:rPr>
              <a:t>App Store</a:t>
            </a:r>
            <a:endParaRPr lang="en-US" sz="1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524" y="1154112"/>
            <a:ext cx="873076" cy="166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 descr="http://img.docstoccdn.com/thumb/orig/9484467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8" y="4114801"/>
            <a:ext cx="2140952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9"/>
          <p:cNvSpPr>
            <a:spLocks/>
          </p:cNvSpPr>
          <p:nvPr/>
        </p:nvSpPr>
        <p:spPr bwMode="auto">
          <a:xfrm>
            <a:off x="3371850" y="3272631"/>
            <a:ext cx="1447800" cy="368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ts val="700"/>
              </a:lnSpc>
            </a:pPr>
            <a:r>
              <a:rPr lang="en-US" sz="12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User </a:t>
            </a:r>
            <a:r>
              <a:rPr lang="en-US" sz="1200" dirty="0" err="1" smtClean="0">
                <a:solidFill>
                  <a:schemeClr val="tx1"/>
                </a:solidFill>
                <a:ea typeface="Gill Sans" charset="0"/>
                <a:cs typeface="Gill Sans" charset="0"/>
              </a:rPr>
              <a:t>Auth</a:t>
            </a:r>
            <a:r>
              <a:rPr lang="en-US" sz="12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endParaRPr lang="en-US" sz="1200" dirty="0">
              <a:ea typeface="Gill Sans" charset="0"/>
              <a:cs typeface="Gill Sans" charset="0"/>
            </a:endParaRPr>
          </a:p>
          <a:p>
            <a:pPr>
              <a:lnSpc>
                <a:spcPts val="1100"/>
              </a:lnSpc>
            </a:pPr>
            <a:r>
              <a:rPr lang="en-US" sz="1200" dirty="0" smtClean="0">
                <a:ea typeface="Gill Sans" charset="0"/>
                <a:cs typeface="Gill Sans" charset="0"/>
              </a:rPr>
              <a:t>A</a:t>
            </a:r>
            <a:r>
              <a:rPr lang="en-US" sz="12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pp Access</a:t>
            </a:r>
            <a:endParaRPr lang="en-US" sz="12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400300" y="4114800"/>
            <a:ext cx="419100" cy="1219199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tangle 9"/>
          <p:cNvSpPr>
            <a:spLocks/>
          </p:cNvSpPr>
          <p:nvPr/>
        </p:nvSpPr>
        <p:spPr bwMode="auto">
          <a:xfrm rot="5400000">
            <a:off x="1911350" y="4578350"/>
            <a:ext cx="1447800" cy="368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 dirty="0" smtClean="0">
                <a:ea typeface="Gill Sans" charset="0"/>
                <a:cs typeface="Gill Sans" charset="0"/>
              </a:rPr>
              <a:t>SSH / Debugger</a:t>
            </a:r>
            <a:endParaRPr lang="en-US" sz="12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2146300" y="4619624"/>
            <a:ext cx="304800" cy="0"/>
          </a:xfrm>
          <a:prstGeom prst="line">
            <a:avLst/>
          </a:prstGeom>
          <a:solidFill>
            <a:srgbClr val="FFCC99"/>
          </a:solidFill>
          <a:ln w="1905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41" name="Rectangle 9"/>
          <p:cNvSpPr>
            <a:spLocks/>
          </p:cNvSpPr>
          <p:nvPr/>
        </p:nvSpPr>
        <p:spPr bwMode="auto">
          <a:xfrm>
            <a:off x="4800600" y="3298825"/>
            <a:ext cx="1447800" cy="368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ts val="700"/>
              </a:lnSpc>
            </a:pPr>
            <a:r>
              <a:rPr lang="en-US" sz="1200" dirty="0" smtClean="0">
                <a:ea typeface="Gill Sans" charset="0"/>
                <a:cs typeface="Gill Sans" charset="0"/>
              </a:rPr>
              <a:t>Keychain</a:t>
            </a:r>
          </a:p>
          <a:p>
            <a:pPr>
              <a:lnSpc>
                <a:spcPts val="700"/>
              </a:lnSpc>
            </a:pPr>
            <a:r>
              <a:rPr lang="en-US" sz="12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Flash Data Storage</a:t>
            </a:r>
            <a:endParaRPr lang="en-US" sz="12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044074" y="2268538"/>
            <a:ext cx="1327651" cy="32385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9"/>
          <p:cNvSpPr>
            <a:spLocks/>
          </p:cNvSpPr>
          <p:nvPr/>
        </p:nvSpPr>
        <p:spPr bwMode="auto">
          <a:xfrm>
            <a:off x="1066801" y="2216150"/>
            <a:ext cx="1295400" cy="39052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 dirty="0" smtClean="0">
                <a:ea typeface="Gill Sans" charset="0"/>
                <a:cs typeface="Gill Sans" charset="0"/>
              </a:rPr>
              <a:t>4 Digit Passcode</a:t>
            </a:r>
            <a:endParaRPr lang="en-US" sz="12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44" name="Rectangle 9"/>
          <p:cNvSpPr>
            <a:spLocks/>
          </p:cNvSpPr>
          <p:nvPr/>
        </p:nvSpPr>
        <p:spPr bwMode="auto">
          <a:xfrm>
            <a:off x="457200" y="2971800"/>
            <a:ext cx="1676400" cy="368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>
              <a:lnSpc>
                <a:spcPts val="0"/>
              </a:lnSpc>
              <a:spcAft>
                <a:spcPts val="0"/>
              </a:spcAft>
            </a:pPr>
            <a:r>
              <a:rPr lang="en-US" sz="1100" dirty="0" smtClean="0">
                <a:ea typeface="Gill Sans" charset="0"/>
                <a:cs typeface="Gill Sans" charset="0"/>
              </a:rPr>
              <a:t>System components:</a:t>
            </a:r>
            <a:endParaRPr lang="en-US" sz="11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pic>
        <p:nvPicPr>
          <p:cNvPr id="45" name="Picture 2" descr="http://www.cheapmacbooks.org/wp-content/uploads/2011/09/Best-Thin-and-Light-Laptop-Apple-MacBook-Pro-13-in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81" y="5299114"/>
            <a:ext cx="1622720" cy="105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/>
          <p:cNvCxnSpPr/>
          <p:nvPr/>
        </p:nvCxnSpPr>
        <p:spPr bwMode="auto">
          <a:xfrm flipV="1">
            <a:off x="1981200" y="5257800"/>
            <a:ext cx="381001" cy="304801"/>
          </a:xfrm>
          <a:prstGeom prst="line">
            <a:avLst/>
          </a:prstGeom>
          <a:solidFill>
            <a:srgbClr val="FFCC99"/>
          </a:solidFill>
          <a:ln w="1905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857" y="281631"/>
            <a:ext cx="2481403" cy="195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&quot;No&quot; Symbol 47"/>
          <p:cNvSpPr/>
          <p:nvPr/>
        </p:nvSpPr>
        <p:spPr bwMode="auto">
          <a:xfrm>
            <a:off x="6555532" y="281631"/>
            <a:ext cx="2146051" cy="1955784"/>
          </a:xfrm>
          <a:prstGeom prst="noSmoking">
            <a:avLst>
              <a:gd name="adj" fmla="val 6778"/>
            </a:avLst>
          </a:prstGeom>
          <a:solidFill>
            <a:srgbClr val="FF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58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Research Idea:</a:t>
            </a:r>
            <a:br>
              <a:rPr lang="en-US" dirty="0"/>
            </a:br>
            <a:r>
              <a:rPr lang="en-US" i="1" dirty="0"/>
              <a:t>iMAS Secure Application Framework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538793-F95B-4CFC-9A87-DBAD57B24C1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2013 The MITRE Corporation. All rights reserved. 	</a:t>
            </a:r>
            <a:r>
              <a:rPr lang="en-US" b="0" dirty="0">
                <a:solidFill>
                  <a:schemeClr val="tx1"/>
                </a:solidFill>
                <a:latin typeface="Arial" charset="0"/>
              </a:rPr>
              <a:t>Approved for Public Release: Case #</a:t>
            </a:r>
            <a:r>
              <a:rPr lang="en-US" b="0" dirty="0" smtClean="0">
                <a:solidFill>
                  <a:schemeClr val="tx1"/>
                </a:solidFill>
                <a:latin typeface="Arial" charset="0"/>
              </a:rPr>
              <a:t>13-2148</a:t>
            </a:r>
            <a:endParaRPr lang="en-US" b="0" dirty="0"/>
          </a:p>
        </p:txBody>
      </p:sp>
      <p:sp>
        <p:nvSpPr>
          <p:cNvPr id="6" name="Rounded Rectangle 5"/>
          <p:cNvSpPr/>
          <p:nvPr/>
        </p:nvSpPr>
        <p:spPr>
          <a:xfrm>
            <a:off x="494854" y="1425439"/>
            <a:ext cx="6159398" cy="2991917"/>
          </a:xfrm>
          <a:prstGeom prst="roundRect">
            <a:avLst/>
          </a:prstGeom>
          <a:solidFill>
            <a:srgbClr val="00B050"/>
          </a:solidFill>
          <a:ln w="63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7" name="Rectangle 9"/>
          <p:cNvSpPr>
            <a:spLocks/>
          </p:cNvSpPr>
          <p:nvPr/>
        </p:nvSpPr>
        <p:spPr bwMode="auto">
          <a:xfrm>
            <a:off x="494854" y="1419924"/>
            <a:ext cx="5588813" cy="22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400" i="1" dirty="0" smtClean="0">
                <a:ea typeface="Gill Sans" charset="0"/>
                <a:cs typeface="Gill Sans" charset="0"/>
              </a:rPr>
              <a:t>iMAS Secure Application Container</a:t>
            </a:r>
            <a:endParaRPr lang="en-US" sz="1400" i="1" dirty="0">
              <a:ea typeface="Gill Sans" charset="0"/>
              <a:cs typeface="Gill Sans" charset="0"/>
            </a:endParaRPr>
          </a:p>
        </p:txBody>
      </p:sp>
      <p:sp>
        <p:nvSpPr>
          <p:cNvPr id="8" name="Rectangle 9"/>
          <p:cNvSpPr>
            <a:spLocks/>
          </p:cNvSpPr>
          <p:nvPr/>
        </p:nvSpPr>
        <p:spPr bwMode="auto">
          <a:xfrm>
            <a:off x="1672321" y="1880946"/>
            <a:ext cx="3505200" cy="381000"/>
          </a:xfrm>
          <a:prstGeom prst="rect">
            <a:avLst/>
          </a:prstGeom>
          <a:solidFill>
            <a:srgbClr val="00B050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Native iOS Application</a:t>
            </a:r>
            <a:endParaRPr lang="en-US" sz="1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>
            <a:off x="967552" y="1865071"/>
            <a:ext cx="761837" cy="381000"/>
          </a:xfrm>
          <a:prstGeom prst="rect">
            <a:avLst/>
          </a:prstGeom>
          <a:solidFill>
            <a:srgbClr val="00B050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400" i="1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iMAS</a:t>
            </a:r>
            <a:endParaRPr lang="en-US" sz="1400" i="1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519921" y="1728546"/>
            <a:ext cx="3551114" cy="6858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066" y="1476594"/>
            <a:ext cx="381000" cy="503903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>
          <a:xfrm>
            <a:off x="546060" y="2687311"/>
            <a:ext cx="1126261" cy="468172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7953" y="3639582"/>
            <a:ext cx="1523383" cy="438185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5" name="Rectangle 9"/>
          <p:cNvSpPr>
            <a:spLocks/>
          </p:cNvSpPr>
          <p:nvPr/>
        </p:nvSpPr>
        <p:spPr bwMode="auto">
          <a:xfrm>
            <a:off x="546060" y="3647262"/>
            <a:ext cx="1505276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ts val="1600"/>
              </a:lnSpc>
            </a:pPr>
            <a:r>
              <a:rPr lang="en-US" sz="12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Secure Foundation OpenSSL FIPS</a:t>
            </a:r>
            <a:endParaRPr lang="en-US" sz="12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604583" y="2686414"/>
            <a:ext cx="1067738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ts val="1600"/>
              </a:lnSpc>
            </a:pPr>
            <a:r>
              <a:rPr lang="en-US" sz="12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AppPassword</a:t>
            </a:r>
            <a:endParaRPr lang="en-US" sz="12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672320" y="2687311"/>
            <a:ext cx="1192657" cy="468172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1672321" y="2773586"/>
            <a:ext cx="1185341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ts val="800"/>
              </a:lnSpc>
              <a:spcAft>
                <a:spcPts val="0"/>
              </a:spcAft>
            </a:pPr>
            <a:r>
              <a:rPr lang="en-US" sz="1200" dirty="0" smtClean="0">
                <a:ea typeface="Gill Sans" charset="0"/>
                <a:cs typeface="Gill Sans" charset="0"/>
              </a:rPr>
              <a:t>Passcode</a:t>
            </a:r>
            <a:endParaRPr lang="en-US" sz="1200" dirty="0">
              <a:ea typeface="Gill Sans" charset="0"/>
              <a:cs typeface="Gill Sans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Check</a:t>
            </a:r>
          </a:p>
          <a:p>
            <a:pPr>
              <a:lnSpc>
                <a:spcPts val="800"/>
              </a:lnSpc>
              <a:spcAft>
                <a:spcPts val="0"/>
              </a:spcAft>
            </a:pPr>
            <a:endParaRPr lang="en-US" sz="1200" dirty="0" smtClean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64977" y="2687311"/>
            <a:ext cx="1192657" cy="468172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21" name="Rectangle 9"/>
          <p:cNvSpPr>
            <a:spLocks/>
          </p:cNvSpPr>
          <p:nvPr/>
        </p:nvSpPr>
        <p:spPr bwMode="auto">
          <a:xfrm>
            <a:off x="2872974" y="2768293"/>
            <a:ext cx="1185341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ts val="800"/>
              </a:lnSpc>
              <a:spcAft>
                <a:spcPts val="0"/>
              </a:spcAft>
            </a:pPr>
            <a:r>
              <a:rPr lang="en-US" sz="12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Security-Check</a:t>
            </a:r>
          </a:p>
          <a:p>
            <a:pPr>
              <a:lnSpc>
                <a:spcPts val="800"/>
              </a:lnSpc>
              <a:spcAft>
                <a:spcPts val="0"/>
              </a:spcAft>
            </a:pPr>
            <a:endParaRPr lang="en-US" sz="1200" dirty="0" smtClean="0">
              <a:solidFill>
                <a:schemeClr val="tx1"/>
              </a:solidFill>
              <a:ea typeface="Gill Sans" charset="0"/>
              <a:cs typeface="Gill Sans" charset="0"/>
            </a:endParaRPr>
          </a:p>
          <a:p>
            <a:pPr>
              <a:lnSpc>
                <a:spcPts val="800"/>
              </a:lnSpc>
            </a:pPr>
            <a:r>
              <a:rPr lang="en-US" sz="800" dirty="0" smtClean="0">
                <a:ea typeface="Gill Sans" charset="0"/>
                <a:cs typeface="Gill Sans" charset="0"/>
              </a:rPr>
              <a:t>Jailbreak / debugger attach</a:t>
            </a:r>
            <a:endParaRPr lang="en-US" sz="8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061064" y="2687311"/>
            <a:ext cx="1192657" cy="468172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4068380" y="2759564"/>
            <a:ext cx="1185341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Encrypted Core Data</a:t>
            </a:r>
          </a:p>
          <a:p>
            <a:pPr>
              <a:lnSpc>
                <a:spcPts val="800"/>
              </a:lnSpc>
              <a:spcAft>
                <a:spcPts val="0"/>
              </a:spcAft>
            </a:pPr>
            <a:endParaRPr lang="en-US" sz="1200" dirty="0" smtClean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46059" y="3161350"/>
            <a:ext cx="1126261" cy="468172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26" name="Rectangle 9"/>
          <p:cNvSpPr>
            <a:spLocks/>
          </p:cNvSpPr>
          <p:nvPr/>
        </p:nvSpPr>
        <p:spPr bwMode="auto">
          <a:xfrm>
            <a:off x="604582" y="3168115"/>
            <a:ext cx="1067738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ts val="1600"/>
              </a:lnSpc>
            </a:pPr>
            <a:r>
              <a:rPr lang="en-US" sz="12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AppIntegrity Check</a:t>
            </a:r>
            <a:endParaRPr lang="en-US" sz="12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672319" y="3161350"/>
            <a:ext cx="1192657" cy="468172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28" name="Rectangle 9"/>
          <p:cNvSpPr>
            <a:spLocks/>
          </p:cNvSpPr>
          <p:nvPr/>
        </p:nvSpPr>
        <p:spPr bwMode="auto">
          <a:xfrm>
            <a:off x="1672320" y="3255287"/>
            <a:ext cx="1185341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ts val="800"/>
              </a:lnSpc>
              <a:spcAft>
                <a:spcPts val="0"/>
              </a:spcAft>
            </a:pPr>
            <a:r>
              <a:rPr lang="en-US" sz="1200" dirty="0" smtClean="0">
                <a:ea typeface="Gill Sans" charset="0"/>
                <a:cs typeface="Gill Sans" charset="0"/>
              </a:rPr>
              <a:t>AppSignature</a:t>
            </a:r>
            <a:endParaRPr lang="en-US" sz="1200" dirty="0">
              <a:ea typeface="Gill Sans" charset="0"/>
              <a:cs typeface="Gill Sans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Check</a:t>
            </a:r>
          </a:p>
          <a:p>
            <a:pPr>
              <a:lnSpc>
                <a:spcPts val="800"/>
              </a:lnSpc>
              <a:spcAft>
                <a:spcPts val="0"/>
              </a:spcAft>
            </a:pPr>
            <a:endParaRPr lang="en-US" sz="1200" dirty="0" smtClean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864976" y="3161350"/>
            <a:ext cx="1192657" cy="468172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30" name="Rectangle 9"/>
          <p:cNvSpPr>
            <a:spLocks/>
          </p:cNvSpPr>
          <p:nvPr/>
        </p:nvSpPr>
        <p:spPr bwMode="auto">
          <a:xfrm>
            <a:off x="2872973" y="3240469"/>
            <a:ext cx="1185341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Encrypted RAM Disk</a:t>
            </a:r>
            <a:endParaRPr lang="en-US" sz="8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068380" y="3161350"/>
            <a:ext cx="1192657" cy="468172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32" name="Rectangle 9"/>
          <p:cNvSpPr>
            <a:spLocks/>
          </p:cNvSpPr>
          <p:nvPr/>
        </p:nvSpPr>
        <p:spPr bwMode="auto">
          <a:xfrm>
            <a:off x="4090326" y="3180743"/>
            <a:ext cx="1185341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Memory Check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261037" y="2686414"/>
            <a:ext cx="1192657" cy="960848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34" name="Rectangle 9"/>
          <p:cNvSpPr>
            <a:spLocks/>
          </p:cNvSpPr>
          <p:nvPr/>
        </p:nvSpPr>
        <p:spPr bwMode="auto">
          <a:xfrm>
            <a:off x="5268351" y="2977615"/>
            <a:ext cx="1185341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ECM 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Encrypted Code Modules</a:t>
            </a:r>
          </a:p>
          <a:p>
            <a:pPr>
              <a:lnSpc>
                <a:spcPts val="800"/>
              </a:lnSpc>
              <a:spcAft>
                <a:spcPts val="0"/>
              </a:spcAft>
            </a:pPr>
            <a:endParaRPr lang="en-US" sz="1200" dirty="0" smtClean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051336" y="3639582"/>
            <a:ext cx="2009728" cy="438185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36" name="Rectangle 9"/>
          <p:cNvSpPr>
            <a:spLocks/>
          </p:cNvSpPr>
          <p:nvPr/>
        </p:nvSpPr>
        <p:spPr bwMode="auto">
          <a:xfrm>
            <a:off x="2203736" y="3660495"/>
            <a:ext cx="1729262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ts val="1600"/>
              </a:lnSpc>
            </a:pPr>
            <a:r>
              <a:rPr lang="en-US" sz="1200" dirty="0" smtClean="0">
                <a:ea typeface="Gill Sans" charset="0"/>
                <a:cs typeface="Gill Sans" charset="0"/>
              </a:rPr>
              <a:t>Dynamic App Bundling</a:t>
            </a:r>
            <a:endParaRPr lang="en-US" sz="12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7086600" y="1485570"/>
            <a:ext cx="2057400" cy="3686714"/>
          </a:xfrm>
        </p:spPr>
        <p:txBody>
          <a:bodyPr>
            <a:normAutofit lnSpcReduction="10000"/>
          </a:bodyPr>
          <a:lstStyle/>
          <a:p>
            <a:r>
              <a:rPr lang="en-US" sz="1100" dirty="0" smtClean="0"/>
              <a:t>App authentication</a:t>
            </a:r>
          </a:p>
          <a:p>
            <a:r>
              <a:rPr lang="en-US" sz="1100" dirty="0" smtClean="0"/>
              <a:t>Data at rest protection</a:t>
            </a:r>
          </a:p>
          <a:p>
            <a:r>
              <a:rPr lang="en-US" sz="1100" dirty="0" smtClean="0"/>
              <a:t>App at rest security</a:t>
            </a:r>
          </a:p>
          <a:p>
            <a:r>
              <a:rPr lang="en-US" sz="1100" dirty="0" smtClean="0"/>
              <a:t>Device  Passcode check</a:t>
            </a:r>
          </a:p>
          <a:p>
            <a:r>
              <a:rPr lang="en-US" sz="1100" dirty="0" smtClean="0"/>
              <a:t>Jailbreak detection</a:t>
            </a:r>
          </a:p>
          <a:p>
            <a:r>
              <a:rPr lang="en-US" sz="1100" dirty="0" smtClean="0"/>
              <a:t>Debugger attach detect</a:t>
            </a:r>
          </a:p>
          <a:p>
            <a:r>
              <a:rPr lang="en-US" sz="1100" dirty="0" smtClean="0"/>
              <a:t>Encrypted SQLite</a:t>
            </a:r>
          </a:p>
          <a:p>
            <a:r>
              <a:rPr lang="en-US" sz="1100" dirty="0" smtClean="0"/>
              <a:t>FIPS compliance</a:t>
            </a:r>
          </a:p>
          <a:p>
            <a:r>
              <a:rPr lang="en-US" sz="1100" dirty="0" smtClean="0"/>
              <a:t>Lighting Connector Off Device Trust</a:t>
            </a:r>
          </a:p>
          <a:p>
            <a:r>
              <a:rPr lang="en-US" sz="1100" dirty="0" smtClean="0"/>
              <a:t>Dynamic application security bundle</a:t>
            </a:r>
          </a:p>
          <a:p>
            <a:r>
              <a:rPr lang="en-US" sz="1100" dirty="0" smtClean="0"/>
              <a:t>Secure Keychain</a:t>
            </a:r>
          </a:p>
          <a:p>
            <a:r>
              <a:rPr lang="en-US" sz="1100" dirty="0" smtClean="0"/>
              <a:t>Memory scrub after use</a:t>
            </a:r>
          </a:p>
          <a:p>
            <a:r>
              <a:rPr lang="en-US" sz="1100" dirty="0" smtClean="0"/>
              <a:t>Dynamic memory usage check</a:t>
            </a:r>
          </a:p>
          <a:p>
            <a:r>
              <a:rPr lang="en-US" sz="1100" dirty="0" smtClean="0"/>
              <a:t>Remote Wipe</a:t>
            </a:r>
            <a:endParaRPr lang="en-US" sz="1100" dirty="0"/>
          </a:p>
        </p:txBody>
      </p:sp>
      <p:sp>
        <p:nvSpPr>
          <p:cNvPr id="38" name="Rounded Rectangle 37"/>
          <p:cNvSpPr/>
          <p:nvPr/>
        </p:nvSpPr>
        <p:spPr>
          <a:xfrm>
            <a:off x="4066171" y="3639582"/>
            <a:ext cx="2009728" cy="438185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39" name="Rectangle 9"/>
          <p:cNvSpPr>
            <a:spLocks/>
          </p:cNvSpPr>
          <p:nvPr/>
        </p:nvSpPr>
        <p:spPr bwMode="auto">
          <a:xfrm>
            <a:off x="4215929" y="3675854"/>
            <a:ext cx="1729262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ts val="1600"/>
              </a:lnSpc>
            </a:pPr>
            <a:r>
              <a:rPr lang="en-US" sz="1200" dirty="0" smtClean="0">
                <a:ea typeface="Gill Sans" charset="0"/>
                <a:cs typeface="Gill Sans" charset="0"/>
              </a:rPr>
              <a:t>Off Device Trust Check</a:t>
            </a:r>
            <a:endParaRPr lang="en-US" sz="12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2500149" y="4667459"/>
            <a:ext cx="2433801" cy="1219200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9"/>
          <p:cNvSpPr>
            <a:spLocks/>
          </p:cNvSpPr>
          <p:nvPr/>
        </p:nvSpPr>
        <p:spPr bwMode="auto">
          <a:xfrm>
            <a:off x="2061999" y="5429459"/>
            <a:ext cx="3657600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iPhone / iPad Hardware</a:t>
            </a:r>
            <a:endParaRPr lang="en-US" sz="1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2500149" y="5429459"/>
            <a:ext cx="2348076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Rectangle 9"/>
          <p:cNvSpPr>
            <a:spLocks/>
          </p:cNvSpPr>
          <p:nvPr/>
        </p:nvSpPr>
        <p:spPr bwMode="auto">
          <a:xfrm>
            <a:off x="2500148" y="5048459"/>
            <a:ext cx="3027498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iOS </a:t>
            </a:r>
            <a:endParaRPr lang="en-US" sz="1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cxnSp>
        <p:nvCxnSpPr>
          <p:cNvPr id="54" name="Straight Connector 53"/>
          <p:cNvCxnSpPr/>
          <p:nvPr/>
        </p:nvCxnSpPr>
        <p:spPr bwMode="auto">
          <a:xfrm>
            <a:off x="2500149" y="5048459"/>
            <a:ext cx="2348076" cy="461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Rectangle 9"/>
          <p:cNvSpPr>
            <a:spLocks/>
          </p:cNvSpPr>
          <p:nvPr/>
        </p:nvSpPr>
        <p:spPr bwMode="auto">
          <a:xfrm>
            <a:off x="2500148" y="4667459"/>
            <a:ext cx="2433801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iOS Core Services</a:t>
            </a:r>
            <a:endParaRPr lang="en-US" sz="1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563" y="4954696"/>
            <a:ext cx="961486" cy="5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4" descr="http://img.docstoccdn.com/thumb/orig/9484467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47" y="4503674"/>
            <a:ext cx="1086695" cy="73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tangle 57"/>
          <p:cNvSpPr/>
          <p:nvPr/>
        </p:nvSpPr>
        <p:spPr bwMode="auto">
          <a:xfrm>
            <a:off x="2081049" y="4667459"/>
            <a:ext cx="419100" cy="1219199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Rectangle 9"/>
          <p:cNvSpPr>
            <a:spLocks/>
          </p:cNvSpPr>
          <p:nvPr/>
        </p:nvSpPr>
        <p:spPr bwMode="auto">
          <a:xfrm rot="5400000">
            <a:off x="1592099" y="5086743"/>
            <a:ext cx="1447800" cy="368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100" dirty="0" smtClean="0">
                <a:ea typeface="Gill Sans" charset="0"/>
                <a:cs typeface="Gill Sans" charset="0"/>
              </a:rPr>
              <a:t>SSH / Debugger</a:t>
            </a:r>
            <a:endParaRPr lang="en-US" sz="11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cxnSp>
        <p:nvCxnSpPr>
          <p:cNvPr id="60" name="Straight Connector 59"/>
          <p:cNvCxnSpPr/>
          <p:nvPr/>
        </p:nvCxnSpPr>
        <p:spPr bwMode="auto">
          <a:xfrm>
            <a:off x="1827049" y="5172283"/>
            <a:ext cx="304800" cy="0"/>
          </a:xfrm>
          <a:prstGeom prst="line">
            <a:avLst/>
          </a:prstGeom>
          <a:solidFill>
            <a:srgbClr val="FFCC99"/>
          </a:solidFill>
          <a:ln w="1905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2694379" y="4400757"/>
            <a:ext cx="0" cy="270172"/>
          </a:xfrm>
          <a:prstGeom prst="line">
            <a:avLst/>
          </a:prstGeom>
          <a:solidFill>
            <a:srgbClr val="FFCC99"/>
          </a:solidFill>
          <a:ln w="1905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4285054" y="4400757"/>
            <a:ext cx="0" cy="266702"/>
          </a:xfrm>
          <a:prstGeom prst="line">
            <a:avLst/>
          </a:prstGeom>
          <a:solidFill>
            <a:srgbClr val="FFCC99"/>
          </a:solidFill>
          <a:ln w="1905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pic>
        <p:nvPicPr>
          <p:cNvPr id="65" name="Picture 2" descr="http://www.cheapmacbooks.org/wp-content/uploads/2011/09/Best-Thin-and-Light-Laptop-Apple-MacBook-Pro-13-in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56" y="5048459"/>
            <a:ext cx="939452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/>
          <p:cNvSpPr/>
          <p:nvPr/>
        </p:nvSpPr>
        <p:spPr bwMode="auto">
          <a:xfrm>
            <a:off x="4946621" y="4954696"/>
            <a:ext cx="419100" cy="935432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Rectangle 9"/>
          <p:cNvSpPr>
            <a:spLocks/>
          </p:cNvSpPr>
          <p:nvPr/>
        </p:nvSpPr>
        <p:spPr bwMode="auto">
          <a:xfrm rot="16200000">
            <a:off x="4640202" y="5272744"/>
            <a:ext cx="1082738" cy="368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400" dirty="0" smtClean="0">
                <a:ea typeface="Gill Sans" charset="0"/>
                <a:cs typeface="Gill Sans" charset="0"/>
              </a:rPr>
              <a:t>Malware</a:t>
            </a:r>
            <a:endParaRPr lang="en-US" sz="11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6654252" y="1096773"/>
            <a:ext cx="2420434" cy="457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31775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000" b="1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  <a:lvl2pPr marL="515938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2pPr>
            <a:lvl3pPr marL="747713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buNone/>
            </a:pPr>
            <a:r>
              <a:rPr lang="en-US" dirty="0" smtClean="0"/>
              <a:t>Security Areas:</a:t>
            </a:r>
            <a:endParaRPr lang="en-US" dirty="0"/>
          </a:p>
        </p:txBody>
      </p:sp>
      <p:sp>
        <p:nvSpPr>
          <p:cNvPr id="74" name="Cloud 73"/>
          <p:cNvSpPr/>
          <p:nvPr/>
        </p:nvSpPr>
        <p:spPr bwMode="auto">
          <a:xfrm>
            <a:off x="6461008" y="5982661"/>
            <a:ext cx="2613678" cy="876754"/>
          </a:xfrm>
          <a:prstGeom prst="cloud">
            <a:avLst/>
          </a:prstGeom>
          <a:solidFill>
            <a:srgbClr val="33CC33">
              <a:alpha val="34118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Rectangle 12"/>
          <p:cNvSpPr>
            <a:spLocks/>
          </p:cNvSpPr>
          <p:nvPr/>
        </p:nvSpPr>
        <p:spPr bwMode="auto">
          <a:xfrm>
            <a:off x="6553735" y="6139911"/>
            <a:ext cx="2501900" cy="41293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400" dirty="0" smtClean="0">
                <a:ea typeface="Gill Sans" charset="0"/>
                <a:cs typeface="Gill Sans" charset="0"/>
              </a:rPr>
              <a:t>Open Source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100" dirty="0" smtClean="0">
                <a:solidFill>
                  <a:srgbClr val="0070C0"/>
                </a:solidFill>
                <a:ea typeface="Gill Sans" charset="0"/>
                <a:cs typeface="Gill Sans" charset="0"/>
              </a:rPr>
              <a:t>github.com/project-</a:t>
            </a:r>
            <a:r>
              <a:rPr lang="en-US" sz="1100" dirty="0" err="1" smtClean="0">
                <a:solidFill>
                  <a:srgbClr val="0070C0"/>
                </a:solidFill>
                <a:ea typeface="Gill Sans" charset="0"/>
                <a:cs typeface="Gill Sans" charset="0"/>
              </a:rPr>
              <a:t>imas</a:t>
            </a:r>
            <a:endParaRPr lang="en-US" sz="1400" dirty="0">
              <a:solidFill>
                <a:srgbClr val="0070C0"/>
              </a:solidFill>
              <a:ea typeface="Gill Sans" charset="0"/>
              <a:cs typeface="Gill Sans" charset="0"/>
            </a:endParaRPr>
          </a:p>
        </p:txBody>
      </p:sp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870" y="6377165"/>
            <a:ext cx="190500" cy="30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Content Placeholder 1"/>
          <p:cNvSpPr txBox="1">
            <a:spLocks/>
          </p:cNvSpPr>
          <p:nvPr/>
        </p:nvSpPr>
        <p:spPr>
          <a:xfrm>
            <a:off x="406645" y="5810459"/>
            <a:ext cx="3622186" cy="829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31775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000" b="1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  <a:lvl2pPr marL="515938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2pPr>
            <a:lvl3pPr marL="747713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ts val="1200"/>
              </a:lnSpc>
            </a:pPr>
            <a:r>
              <a:rPr lang="en-US" sz="1300" dirty="0" smtClean="0"/>
              <a:t>Security Controls beyond Apple iOS</a:t>
            </a:r>
          </a:p>
          <a:p>
            <a:pPr fontAlgn="auto">
              <a:lnSpc>
                <a:spcPts val="1200"/>
              </a:lnSpc>
            </a:pPr>
            <a:r>
              <a:rPr lang="en-US" sz="1300" dirty="0" smtClean="0"/>
              <a:t>Reduces iOS app attack surface</a:t>
            </a:r>
          </a:p>
        </p:txBody>
      </p:sp>
      <p:sp>
        <p:nvSpPr>
          <p:cNvPr id="80" name="Content Placeholder 1"/>
          <p:cNvSpPr txBox="1">
            <a:spLocks/>
          </p:cNvSpPr>
          <p:nvPr/>
        </p:nvSpPr>
        <p:spPr>
          <a:xfrm>
            <a:off x="3602695" y="5813890"/>
            <a:ext cx="3454451" cy="829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31775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000" b="1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  <a:lvl2pPr marL="515938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2pPr>
            <a:lvl3pPr marL="747713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ts val="1200"/>
              </a:lnSpc>
            </a:pPr>
            <a:r>
              <a:rPr lang="en-US" sz="1300" dirty="0" smtClean="0"/>
              <a:t>Vetted, prioritized security control set</a:t>
            </a:r>
          </a:p>
          <a:p>
            <a:pPr fontAlgn="auto">
              <a:lnSpc>
                <a:spcPts val="1200"/>
              </a:lnSpc>
            </a:pPr>
            <a:r>
              <a:rPr lang="en-US" sz="1300" dirty="0" smtClean="0"/>
              <a:t>Open source, grow community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5268351" y="2208717"/>
            <a:ext cx="1192657" cy="468172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85" name="Rectangle 9"/>
          <p:cNvSpPr>
            <a:spLocks/>
          </p:cNvSpPr>
          <p:nvPr/>
        </p:nvSpPr>
        <p:spPr bwMode="auto">
          <a:xfrm>
            <a:off x="5275667" y="2280970"/>
            <a:ext cx="1185341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 dirty="0" smtClean="0">
                <a:ea typeface="Gill Sans" charset="0"/>
                <a:cs typeface="Gill Sans" charset="0"/>
              </a:rPr>
              <a:t>Secure MDM Control</a:t>
            </a:r>
            <a:endParaRPr lang="en-US" sz="1200" dirty="0" smtClean="0">
              <a:solidFill>
                <a:schemeClr val="tx1"/>
              </a:solidFill>
              <a:ea typeface="Gill Sans" charset="0"/>
              <a:cs typeface="Gill Sans" charset="0"/>
            </a:endParaRPr>
          </a:p>
          <a:p>
            <a:pPr>
              <a:lnSpc>
                <a:spcPts val="800"/>
              </a:lnSpc>
              <a:spcAft>
                <a:spcPts val="0"/>
              </a:spcAft>
            </a:pPr>
            <a:endParaRPr lang="en-US" sz="1200" dirty="0" smtClean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679974" y="5338112"/>
            <a:ext cx="1508673" cy="408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200"/>
              </a:lnSpc>
              <a:spcAft>
                <a:spcPts val="0"/>
              </a:spcAft>
            </a:pPr>
            <a:r>
              <a:rPr lang="en-US" sz="1600" dirty="0" smtClean="0"/>
              <a:t>Tolerable </a:t>
            </a:r>
          </a:p>
          <a:p>
            <a:pPr algn="l">
              <a:lnSpc>
                <a:spcPts val="1200"/>
              </a:lnSpc>
              <a:spcAft>
                <a:spcPts val="0"/>
              </a:spcAft>
            </a:pPr>
            <a:r>
              <a:rPr lang="en-US" sz="1600" dirty="0" smtClean="0"/>
              <a:t>Security Risk</a:t>
            </a:r>
            <a:endParaRPr lang="en-US" sz="1600" dirty="0"/>
          </a:p>
        </p:txBody>
      </p:sp>
      <p:sp>
        <p:nvSpPr>
          <p:cNvPr id="87" name="Rectangle 86"/>
          <p:cNvSpPr/>
          <p:nvPr/>
        </p:nvSpPr>
        <p:spPr bwMode="auto">
          <a:xfrm>
            <a:off x="7496175" y="5353259"/>
            <a:ext cx="189475" cy="315995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5997562" y="4684611"/>
            <a:ext cx="1009115" cy="461714"/>
          </a:xfrm>
          <a:prstGeom prst="roundRect">
            <a:avLst/>
          </a:prstGeom>
          <a:solidFill>
            <a:srgbClr val="00B050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89" name="Rectangle 12"/>
          <p:cNvSpPr>
            <a:spLocks/>
          </p:cNvSpPr>
          <p:nvPr/>
        </p:nvSpPr>
        <p:spPr bwMode="auto">
          <a:xfrm>
            <a:off x="5997562" y="4791700"/>
            <a:ext cx="1103868" cy="26679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ts val="1600"/>
              </a:lnSpc>
            </a:pPr>
            <a:r>
              <a:rPr lang="en-US" sz="1400" dirty="0" smtClean="0">
                <a:ea typeface="Gill Sans" charset="0"/>
                <a:cs typeface="Gill Sans" charset="0"/>
              </a:rPr>
              <a:t>App Store</a:t>
            </a:r>
            <a:endParaRPr lang="en-US" sz="1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5991747" y="5339172"/>
            <a:ext cx="1009115" cy="449783"/>
          </a:xfrm>
          <a:prstGeom prst="roundRect">
            <a:avLst/>
          </a:prstGeom>
          <a:solidFill>
            <a:srgbClr val="FF0000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92" name="Rectangle 12"/>
          <p:cNvSpPr>
            <a:spLocks/>
          </p:cNvSpPr>
          <p:nvPr/>
        </p:nvSpPr>
        <p:spPr bwMode="auto">
          <a:xfrm>
            <a:off x="5991747" y="5419888"/>
            <a:ext cx="1103868" cy="26679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 dirty="0" smtClean="0">
                <a:ea typeface="Gill Sans" charset="0"/>
                <a:cs typeface="Gill Sans" charset="0"/>
              </a:rPr>
              <a:t>Enterprise 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 dirty="0" smtClean="0">
                <a:ea typeface="Gill Sans" charset="0"/>
                <a:cs typeface="Gill Sans" charset="0"/>
              </a:rPr>
              <a:t>App Store</a:t>
            </a:r>
            <a:endParaRPr lang="en-US" sz="12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cxnSp>
        <p:nvCxnSpPr>
          <p:cNvPr id="93" name="Straight Arrow Connector 92"/>
          <p:cNvCxnSpPr/>
          <p:nvPr/>
        </p:nvCxnSpPr>
        <p:spPr bwMode="auto">
          <a:xfrm flipV="1">
            <a:off x="4932375" y="4808436"/>
            <a:ext cx="1065187" cy="7944"/>
          </a:xfrm>
          <a:prstGeom prst="straightConnector1">
            <a:avLst/>
          </a:prstGeom>
          <a:solidFill>
            <a:srgbClr val="FFCC99"/>
          </a:solidFill>
          <a:ln w="12700" cap="flat" cmpd="sng" algn="ctr">
            <a:solidFill>
              <a:srgbClr val="00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 flipV="1">
            <a:off x="5431393" y="5564062"/>
            <a:ext cx="558780" cy="1"/>
          </a:xfrm>
          <a:prstGeom prst="straightConnector1">
            <a:avLst/>
          </a:prstGeom>
          <a:solidFill>
            <a:srgbClr val="FFCC99"/>
          </a:solidFill>
          <a:ln w="12700" cap="flat" cmpd="sng" algn="ctr">
            <a:solidFill>
              <a:srgbClr val="00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grpSp>
        <p:nvGrpSpPr>
          <p:cNvPr id="99" name="Group 98"/>
          <p:cNvGrpSpPr/>
          <p:nvPr/>
        </p:nvGrpSpPr>
        <p:grpSpPr>
          <a:xfrm>
            <a:off x="6654252" y="90020"/>
            <a:ext cx="1954796" cy="1006753"/>
            <a:chOff x="4774616" y="3924500"/>
            <a:chExt cx="3302584" cy="18667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00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356" y="3924500"/>
              <a:ext cx="3112541" cy="18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1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4832455"/>
              <a:ext cx="1447800" cy="958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" name="Picture 2" descr="92B5A6C3-5B20-4EDA-B65E-854259E68F6A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616" y="3939536"/>
              <a:ext cx="918314" cy="918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4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96676" y="3416245"/>
            <a:ext cx="123531" cy="17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94379" y="3397656"/>
            <a:ext cx="123531" cy="17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19921" y="2950064"/>
            <a:ext cx="123531" cy="17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94405" y="2951072"/>
            <a:ext cx="123531" cy="17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15755" y="3445787"/>
            <a:ext cx="123531" cy="17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17683" y="3885865"/>
            <a:ext cx="123531" cy="17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30161" y="2471470"/>
            <a:ext cx="123531" cy="17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3667" y="2723804"/>
            <a:ext cx="225955" cy="3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28407" y="3866354"/>
            <a:ext cx="123531" cy="17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9031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21" grpId="0"/>
      <p:bldP spid="24" grpId="0"/>
      <p:bldP spid="26" grpId="0"/>
      <p:bldP spid="28" grpId="0"/>
      <p:bldP spid="30" grpId="0"/>
      <p:bldP spid="32" grpId="0"/>
      <p:bldP spid="33" grpId="0" animBg="1"/>
      <p:bldP spid="34" grpId="0"/>
      <p:bldP spid="35" grpId="0" animBg="1"/>
      <p:bldP spid="36" grpId="0"/>
      <p:bldP spid="38" grpId="0" animBg="1"/>
      <p:bldP spid="39" grpId="0"/>
      <p:bldP spid="84" grpId="0" animBg="1"/>
      <p:bldP spid="85" grpId="0"/>
      <p:bldP spid="8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iOS Security Architecture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82" y="1240014"/>
            <a:ext cx="2686935" cy="546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561" y="1425637"/>
            <a:ext cx="4051328" cy="13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 flipV="1">
            <a:off x="2966594" y="1617356"/>
            <a:ext cx="1567755" cy="1236421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2982875" y="2683862"/>
            <a:ext cx="1657303" cy="444434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3" name="Group 12"/>
          <p:cNvGrpSpPr/>
          <p:nvPr/>
        </p:nvGrpSpPr>
        <p:grpSpPr>
          <a:xfrm>
            <a:off x="6477000" y="304800"/>
            <a:ext cx="2225747" cy="1143000"/>
            <a:chOff x="4774616" y="3924500"/>
            <a:chExt cx="3302584" cy="18667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356" y="3924500"/>
              <a:ext cx="3112541" cy="18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4832455"/>
              <a:ext cx="1447800" cy="958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 descr="92B5A6C3-5B20-4EDA-B65E-854259E68F6A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616" y="3939536"/>
              <a:ext cx="918314" cy="918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4708811" y="4976535"/>
            <a:ext cx="1682464" cy="52387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81774" y="2928660"/>
            <a:ext cx="1941943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>
                <a:ea typeface="Verdana" pitchFamily="34" charset="0"/>
                <a:cs typeface="Verdana" pitchFamily="34" charset="0"/>
              </a:rPr>
              <a:t>Developer Access</a:t>
            </a:r>
            <a:endParaRPr lang="en-US" sz="16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08811" y="2928660"/>
            <a:ext cx="1682464" cy="523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08811" y="4338360"/>
            <a:ext cx="1682464" cy="523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81774" y="4410565"/>
            <a:ext cx="1268296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i="1" dirty="0" smtClean="0">
                <a:ea typeface="Verdana" pitchFamily="34" charset="0"/>
                <a:cs typeface="Verdana" pitchFamily="34" charset="0"/>
              </a:rPr>
              <a:t>Apple Only</a:t>
            </a:r>
            <a:endParaRPr lang="en-US" sz="1600" i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63494" y="5048740"/>
            <a:ext cx="1268296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i="1" dirty="0" smtClean="0">
                <a:ea typeface="Verdana" pitchFamily="34" charset="0"/>
                <a:cs typeface="Verdana" pitchFamily="34" charset="0"/>
              </a:rPr>
              <a:t>Apple Only</a:t>
            </a:r>
            <a:endParaRPr lang="en-US" sz="1600" i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08811" y="3308123"/>
            <a:ext cx="1682464" cy="14441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51217" y="76200"/>
            <a:ext cx="495766" cy="180918"/>
          </a:xfrm>
        </p:spPr>
        <p:txBody>
          <a:bodyPr/>
          <a:lstStyle/>
          <a:p>
            <a:fld id="{CA538793-F95B-4CFC-9A87-DBAD57B24C1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/>
        </p:nvSpPr>
        <p:spPr>
          <a:xfrm>
            <a:off x="491706" y="6530196"/>
            <a:ext cx="7556739" cy="28623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2013 The MITRE Corporation. All rights reserved. 	</a:t>
            </a:r>
            <a:r>
              <a:rPr lang="en-US" sz="800" b="0" dirty="0" smtClean="0"/>
              <a:t>Approved for Public Release: Case #13-2148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244029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itre-briefing-template-2012-wcentername">
  <a:themeElements>
    <a:clrScheme name="MITRE Corporate Colors">
      <a:dk1>
        <a:sysClr val="windowText" lastClr="000000"/>
      </a:dk1>
      <a:lt1>
        <a:sysClr val="window" lastClr="FFFFFF"/>
      </a:lt1>
      <a:dk2>
        <a:srgbClr val="005F9E"/>
      </a:dk2>
      <a:lt2>
        <a:srgbClr val="EEECE1"/>
      </a:lt2>
      <a:accent1>
        <a:srgbClr val="00B3DC"/>
      </a:accent1>
      <a:accent2>
        <a:srgbClr val="F7901E"/>
      </a:accent2>
      <a:accent3>
        <a:srgbClr val="FFE23C"/>
      </a:accent3>
      <a:accent4>
        <a:srgbClr val="C1CD23"/>
      </a:accent4>
      <a:accent5>
        <a:srgbClr val="C6401D"/>
      </a:accent5>
      <a:accent6>
        <a:srgbClr val="FFFFFF"/>
      </a:accent6>
      <a:hlink>
        <a:srgbClr val="0000FF"/>
      </a:hlink>
      <a:folHlink>
        <a:srgbClr val="800080"/>
      </a:folHlink>
    </a:clrScheme>
    <a:fontScheme name="MITRE Corporate Fonts">
      <a:majorFont>
        <a:latin typeface="Helvetica LT Std"/>
        <a:ea typeface=""/>
        <a:cs typeface=""/>
      </a:majorFont>
      <a:minorFont>
        <a:latin typeface="Helvetica 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6350">
          <a:solidFill>
            <a:schemeClr val="tx1">
              <a:lumMod val="50000"/>
              <a:lumOff val="50000"/>
            </a:schemeClr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Aft>
            <a:spcPts val="600"/>
          </a:spcAft>
          <a:defRPr sz="1600">
            <a:ea typeface="Verdana" pitchFamily="34" charset="0"/>
            <a:cs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MITRE Work" ma:contentTypeID="0x010100823A99C636F7423283FB0D200866C61300B4E971C8D766BD4492520A6BE4C261B1" ma:contentTypeVersion="1" ma:contentTypeDescription="Materials and documents that contain MITRE authored content and other content directly attributable to MITRE and its work" ma:contentTypeScope="" ma:versionID="ce7e8a56d0734174b467f8ebf4db9b8a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targetNamespace="http://schemas.microsoft.com/office/2006/metadata/properties" ma:root="true" ma:fieldsID="e207f629e9ef5d09050449f693559770" ns1:_="" ns2:_="">
    <xsd:import namespace="http://schemas.microsoft.com/sharepoint/v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Contributor" minOccurs="0"/>
                <xsd:element ref="ns1:MITRE_x0020_Sensitivity"/>
                <xsd:element ref="ns1:Release_x0020_Statement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MITRE_x0020_Sensitivity" ma:index="10" ma:displayName="Sensitivity" ma:default="Internal MITRE Information" ma:internalName="MITRE_x0020_Sensitivity">
      <xsd:simpleType>
        <xsd:restriction base="dms:Choice">
          <xsd:enumeration value="Public Information"/>
          <xsd:enumeration value="Internal MITRE Information"/>
          <xsd:enumeration value="Sensitive Information"/>
          <xsd:enumeration value="Highly Sensitive Information"/>
        </xsd:restriction>
      </xsd:simpleType>
    </xsd:element>
    <xsd:element name="Release_x0020_Statement" ma:index="11" ma:displayName="Release Statement" ma:default="For Internal MITRE Use" ma:internalName="Release_x0020_Statement">
      <xsd:simpleType>
        <xsd:union memberTypes="dms:Text">
          <xsd:simpleType>
            <xsd:restriction base="dms:Choice">
              <xsd:enumeration value="Approved for Public Release"/>
              <xsd:enumeration value="For Internal MITRE Use"/>
              <xsd:enumeration value="For Release to All Sponsors"/>
              <xsd:enumeration value="For Limited Internal MITRE Use"/>
              <xsd:enumeration value="For Limited External Release"/>
              <xsd:enumeration value="Privileged: Sensitive Personal Information"/>
              <xsd:enumeration value="MITRE Proprietary"/>
              <xsd:enumeration value="Source Selection Sensitive"/>
              <xsd:enumeration value="Restricted: Highly Sensitive Personal Information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ntributor" ma:index="9" nillable="true" ma:displayName="Contributor" ma:description="One or more people or organizations that contributed to this resource" ma:internalName="_Contributor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MITRE_x0020_Sensitivity xmlns="http://schemas.microsoft.com/sharepoint/v3">Internal MITRE Information</MITRE_x0020_Sensitivity>
    <Release_x0020_Statement xmlns="http://schemas.microsoft.com/sharepoint/v3">For Internal MITRE Use</Release_x0020_Statement>
    <_Contributor xmlns="http://schemas.microsoft.com/sharepoint/v3/fields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AF5A4B-33D3-40BC-9E31-587ACDD3D415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F0155E64-80FA-4D35-BB64-9AD08F865E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6E5B1B-B998-4E41-9B1B-28665947B374}">
  <ds:schemaRefs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sharepoint/v3/fields"/>
    <ds:schemaRef ds:uri="http://schemas.microsoft.com/sharepoint/v3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2CFEAC9E-F510-49C7-97E8-9F5BFC2A42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briefing-template</Template>
  <TotalTime>3757</TotalTime>
  <Words>3219</Words>
  <Application>Microsoft Macintosh PowerPoint</Application>
  <PresentationFormat>On-screen Show (4:3)</PresentationFormat>
  <Paragraphs>722</Paragraphs>
  <Slides>49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mitre-briefing-template-2012-wcentername</vt:lpstr>
      <vt:lpstr>iOS Mobile Application Security (iMAS)</vt:lpstr>
      <vt:lpstr>About MITRE</vt:lpstr>
      <vt:lpstr>iOS Mobile App Security (iMAS) Elevator Pitch</vt:lpstr>
      <vt:lpstr>iOS Security Model</vt:lpstr>
      <vt:lpstr>Research Scope</vt:lpstr>
      <vt:lpstr>Hacking and Jailbreaking iOS</vt:lpstr>
      <vt:lpstr>Problem: Standard iOS Application Today</vt:lpstr>
      <vt:lpstr>Research Idea: iMAS Secure Application Framework</vt:lpstr>
      <vt:lpstr>iOS Security Architecture</vt:lpstr>
      <vt:lpstr>Mobile Threats</vt:lpstr>
      <vt:lpstr>OWASP Mobile Top Ten</vt:lpstr>
      <vt:lpstr>iMAS App Security “trade-space” Comparison Sep 2013</vt:lpstr>
      <vt:lpstr>PowerPoint Presentation</vt:lpstr>
      <vt:lpstr>iMAS – Security Controls</vt:lpstr>
      <vt:lpstr>Security Controls Breakout </vt:lpstr>
      <vt:lpstr>Security Controls Breakout (cont.)</vt:lpstr>
      <vt:lpstr>Security Controls Breakout (cont.)</vt:lpstr>
      <vt:lpstr>Security Controls Breakout (cont.)</vt:lpstr>
      <vt:lpstr> iMAS Availability</vt:lpstr>
      <vt:lpstr>PowerPoint Presentation</vt:lpstr>
      <vt:lpstr>Security Check Deep Dive</vt:lpstr>
      <vt:lpstr>Forced Inlining Compromising Security Checks</vt:lpstr>
      <vt:lpstr>Forced Inlining Inlining Compiled in</vt:lpstr>
      <vt:lpstr>Forced Inlining Increases Exploit Time</vt:lpstr>
      <vt:lpstr>Mobile Device Management (MDM) Research</vt:lpstr>
      <vt:lpstr>PowerPoint Presentation</vt:lpstr>
      <vt:lpstr>reMail http://code.google.com/p/remail-iphone/</vt:lpstr>
      <vt:lpstr>reMail – iMAS Security Integration</vt:lpstr>
      <vt:lpstr>PowerPoint Presentation</vt:lpstr>
      <vt:lpstr>iMAS Now an OWASP Project</vt:lpstr>
      <vt:lpstr>iMAS listed as OWASP Mobile Security Project – Mobile Tool</vt:lpstr>
      <vt:lpstr>Web Site project-imas.github.com </vt:lpstr>
      <vt:lpstr>Github.com site Eight (8) iMAS security controls available</vt:lpstr>
      <vt:lpstr>Github Use and Value Claim: value = visits and use  </vt:lpstr>
      <vt:lpstr>iMAS Video</vt:lpstr>
      <vt:lpstr>iMAS in the news … </vt:lpstr>
      <vt:lpstr>PowerPoint Presentation</vt:lpstr>
      <vt:lpstr>FY14 Technical Approach and Research</vt:lpstr>
      <vt:lpstr>End Game iMAS Goals</vt:lpstr>
      <vt:lpstr>PowerPoint Presentation</vt:lpstr>
      <vt:lpstr>Questions?</vt:lpstr>
      <vt:lpstr>PowerPoint Presentation</vt:lpstr>
      <vt:lpstr>Third Party Audit </vt:lpstr>
      <vt:lpstr>PowerPoint Presentation</vt:lpstr>
      <vt:lpstr>Audit Summary August 2012 </vt:lpstr>
      <vt:lpstr>STIG Compliance Security Technical Implementation Guide</vt:lpstr>
      <vt:lpstr>iMAS iOS Mobile Application Security</vt:lpstr>
      <vt:lpstr>iMAS Secure Application Framework FY13</vt:lpstr>
      <vt:lpstr>ECM – Encrypted Code Modules Concept</vt:lpstr>
    </vt:vector>
  </TitlesOfParts>
  <Company>The MITRE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iMAS Q1 Update</dc:title>
  <dc:creator>Gregg Ganley</dc:creator>
  <dc:description>Version 1.0 _x000d_
12/03/07</dc:description>
  <cp:lastModifiedBy>Gregg Ganley</cp:lastModifiedBy>
  <cp:revision>204</cp:revision>
  <cp:lastPrinted>2011-05-04T12:57:35Z</cp:lastPrinted>
  <dcterms:created xsi:type="dcterms:W3CDTF">2012-10-02T16:46:22Z</dcterms:created>
  <dcterms:modified xsi:type="dcterms:W3CDTF">2013-11-21T13:18:50Z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0x010100823A99C636F7423283FB0D200866C61300B4E971C8D766BD4492520A6BE4C261B1</vt:lpwstr>
  </property>
  <property fmtid="{D5CDD505-2E9C-101B-9397-08002B2CF9AE}" pid="3" name="Dept/Type">
    <vt:lpwstr>CCG</vt:lpwstr>
  </property>
  <property fmtid="{D5CDD505-2E9C-101B-9397-08002B2CF9AE}" pid="4" name="Description0">
    <vt:lpwstr>Corporate briefing template (white, with blue &amp; gold accents) with MITRE logo. Contains a copyright notice on the cover page. This is an Office 2007 template. The spacing and layout is slightly different from the mitrebriefing_2009 template, below.</vt:lpwstr>
  </property>
  <property fmtid="{D5CDD505-2E9C-101B-9397-08002B2CF9AE}" pid="5" name="Format">
    <vt:lpwstr>PowerPoint</vt:lpwstr>
  </property>
  <property fmtid="{D5CDD505-2E9C-101B-9397-08002B2CF9AE}" pid="6" name="Version0">
    <vt:lpwstr>v3</vt:lpwstr>
  </property>
  <property fmtid="{D5CDD505-2E9C-101B-9397-08002B2CF9AE}" pid="7" name="Updated">
    <vt:lpwstr>2011-01-03T05:00:00+00:00</vt:lpwstr>
  </property>
  <property fmtid="{D5CDD505-2E9C-101B-9397-08002B2CF9AE}" pid="8" name="_NewReviewCycle">
    <vt:lpwstr/>
  </property>
</Properties>
</file>